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  <p:sldMasterId id="2147483691" r:id="rId3"/>
    <p:sldMasterId id="2147483693" r:id="rId4"/>
    <p:sldMasterId id="2147483695" r:id="rId5"/>
  </p:sldMasterIdLst>
  <p:notesMasterIdLst>
    <p:notesMasterId r:id="rId32"/>
  </p:notesMasterIdLst>
  <p:sldIdLst>
    <p:sldId id="411" r:id="rId6"/>
    <p:sldId id="265" r:id="rId7"/>
    <p:sldId id="412" r:id="rId8"/>
    <p:sldId id="270" r:id="rId9"/>
    <p:sldId id="271" r:id="rId10"/>
    <p:sldId id="383" r:id="rId11"/>
    <p:sldId id="272" r:id="rId12"/>
    <p:sldId id="388" r:id="rId13"/>
    <p:sldId id="389" r:id="rId14"/>
    <p:sldId id="261" r:id="rId15"/>
    <p:sldId id="413" r:id="rId16"/>
    <p:sldId id="264" r:id="rId17"/>
    <p:sldId id="385" r:id="rId18"/>
    <p:sldId id="386" r:id="rId19"/>
    <p:sldId id="387" r:id="rId20"/>
    <p:sldId id="414" r:id="rId21"/>
    <p:sldId id="393" r:id="rId22"/>
    <p:sldId id="392" r:id="rId23"/>
    <p:sldId id="266" r:id="rId24"/>
    <p:sldId id="267" r:id="rId25"/>
    <p:sldId id="394" r:id="rId26"/>
    <p:sldId id="395" r:id="rId27"/>
    <p:sldId id="268" r:id="rId28"/>
    <p:sldId id="396" r:id="rId29"/>
    <p:sldId id="269" r:id="rId30"/>
    <p:sldId id="397" r:id="rId31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Burnett" initials="K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852"/>
    <a:srgbClr val="837AFF"/>
    <a:srgbClr val="41DAF6"/>
    <a:srgbClr val="4C5055"/>
    <a:srgbClr val="A4AAAD"/>
    <a:srgbClr val="D2D4DC"/>
    <a:srgbClr val="DADDDE"/>
    <a:srgbClr val="A6A9B9"/>
    <a:srgbClr val="4D5374"/>
    <a:srgbClr val="C8C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/>
    <p:restoredTop sz="94434" autoAdjust="0"/>
  </p:normalViewPr>
  <p:slideViewPr>
    <p:cSldViewPr snapToGrid="0" snapToObjects="1">
      <p:cViewPr varScale="1">
        <p:scale>
          <a:sx n="115" d="100"/>
          <a:sy n="115" d="100"/>
        </p:scale>
        <p:origin x="192" y="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10CC1-6A79-E841-9B6F-A566FFF9DC91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0DDDA-EAEF-534C-A798-111DDD3C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0DDDA-EAEF-534C-A798-111DDD3CC9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7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/>
          <a:lstStyle/>
          <a:p>
            <a:fld id="{69DE7322-E946-CF4F-B6B6-4948DC6546D0}" type="datetime1">
              <a:rPr lang="en-GB" smtClean="0"/>
              <a:t>26/02/2020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BDF5CE0-D817-6442-AC6E-E2014ABF5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202" y="1348400"/>
            <a:ext cx="7060686" cy="40848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16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62DA3A2-3536-D641-A4E2-69E1FA20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02" y="573505"/>
            <a:ext cx="6985148" cy="655220"/>
          </a:xfrm>
          <a:prstGeom prst="rect">
            <a:avLst/>
          </a:prstGeom>
        </p:spPr>
        <p:txBody>
          <a:bodyPr vert="horz" wrap="square" lIns="90000" rIns="90000"/>
          <a:lstStyle>
            <a:lvl1pPr marL="0" indent="295275" algn="l" defTabSz="135000">
              <a:buFontTx/>
              <a:buBlip>
                <a:blip r:embed="rId2"/>
              </a:buBlip>
              <a:tabLst/>
              <a:defRPr sz="405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700B6-1CB7-2E45-86D6-3AF1C17B01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0" y="3978490"/>
            <a:ext cx="3261563" cy="7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4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8712" y="4767264"/>
            <a:ext cx="2133600" cy="273844"/>
          </a:xfrm>
        </p:spPr>
        <p:txBody>
          <a:bodyPr/>
          <a:lstStyle/>
          <a:p>
            <a:fld id="{CB8AD3BE-8C7F-D548-B5EB-485A641887A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26/02/2020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66EA3A-16DE-7A46-A5CC-483DBA19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20" y="1179295"/>
            <a:ext cx="6653264" cy="3244502"/>
          </a:xfrm>
          <a:prstGeom prst="rect">
            <a:avLst/>
          </a:prstGeom>
        </p:spPr>
        <p:txBody>
          <a:bodyPr/>
          <a:lstStyle>
            <a:lvl1pPr>
              <a:defRPr sz="9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9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sz="9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900">
                <a:ln>
                  <a:noFill/>
                </a:ln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 sz="900">
                <a:ln>
                  <a:noFill/>
                </a:ln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CED8D12-76EF-CF40-854D-7E7B39F09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701" y="27037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A947D6B9-8B4E-B04E-8846-9F0F8C39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2" y="420519"/>
            <a:ext cx="7886700" cy="64518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marL="0" indent="295275" algn="l">
              <a:buFontTx/>
              <a:buBlip>
                <a:blip r:embed="rId2"/>
              </a:buBlip>
              <a:tabLst/>
              <a:defRPr sz="3300" b="1">
                <a:solidFill>
                  <a:srgbClr val="21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3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A0F3-734E-4F4C-913B-E57E2ACB55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8EF43C-76B9-F448-B91C-58DC2DC7A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701" y="27037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BDC3FD6-805B-7B4F-B9B7-682AE921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2" y="420519"/>
            <a:ext cx="7886700" cy="64518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marL="0" indent="295275" algn="l">
              <a:buFontTx/>
              <a:buBlip>
                <a:blip r:embed="rId2"/>
              </a:buBlip>
              <a:tabLst/>
              <a:defRPr sz="3300" b="1">
                <a:solidFill>
                  <a:srgbClr val="21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325D5F-5EB3-7F41-94E0-32A5584DA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20" y="1179295"/>
            <a:ext cx="6653264" cy="3244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9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9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900">
                <a:ln>
                  <a:noFill/>
                </a:ln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 sz="900">
                <a:ln>
                  <a:noFill/>
                </a:ln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1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7078-4653-E945-9937-F1185598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2BED-18E8-4048-B3E8-D21C9825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D6190-1496-2542-AC1B-433B7863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47A7-B092-0949-ABB5-541662DAC749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17D2-DEA2-8E43-92D4-D28138E5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46C8-D53D-0E4B-8F54-87DCAFDF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5CE5-8CD7-0D4C-BAC5-5D79C164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5FA6-423F-1D40-B23E-0AD25146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15180-8847-3842-B8E8-C3848B9C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A748-24CA-534B-A7D6-6B6836D5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47A7-B092-0949-ABB5-541662DAC749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0B5FB-8B42-9244-B3E6-7608355C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6C7CA-08A1-AE4F-BDBE-46BA896B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5CE5-8CD7-0D4C-BAC5-5D79C16425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3A1B38-4D95-0141-8D50-7A56B21E9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648" y="76676"/>
            <a:ext cx="1067352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2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A04D-D3C1-7448-B4D6-B568C7B4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83044-B0A1-B744-A925-80362A72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47A7-B092-0949-ABB5-541662DAC749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57B4C-E8B4-0B4F-B12B-DDD9E0E9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AEFF6-5783-5E47-9AA1-BF90568B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5CE5-8CD7-0D4C-BAC5-5D79C164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7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FB5AB2-5F05-964E-AE5D-9E3C68F79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202" y="1320692"/>
            <a:ext cx="7060686" cy="40848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16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E27F135-CCD7-B946-A32A-525F3B55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02" y="573505"/>
            <a:ext cx="6985148" cy="655220"/>
          </a:xfrm>
          <a:prstGeom prst="rect">
            <a:avLst/>
          </a:prstGeom>
        </p:spPr>
        <p:txBody>
          <a:bodyPr vert="horz" wrap="square" lIns="90000" rIns="90000"/>
          <a:lstStyle>
            <a:lvl1pPr marL="0" indent="295275" algn="l" defTabSz="135000">
              <a:buFontTx/>
              <a:buBlip>
                <a:blip r:embed="rId2"/>
              </a:buBlip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8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FB5AB2-5F05-964E-AE5D-9E3C68F79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202" y="1320692"/>
            <a:ext cx="7060686" cy="40848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16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E27F135-CCD7-B946-A32A-525F3B55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02" y="573505"/>
            <a:ext cx="6985148" cy="655220"/>
          </a:xfrm>
          <a:prstGeom prst="rect">
            <a:avLst/>
          </a:prstGeom>
        </p:spPr>
        <p:txBody>
          <a:bodyPr vert="horz" wrap="square" lIns="90000" rIns="90000"/>
          <a:lstStyle>
            <a:lvl1pPr marL="0" indent="295275" algn="l" defTabSz="135000">
              <a:buFontTx/>
              <a:buBlip>
                <a:blip r:embed="rId2"/>
              </a:buBlip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4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FB5AB2-5F05-964E-AE5D-9E3C68F79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202" y="1320692"/>
            <a:ext cx="7060686" cy="40848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16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E27F135-CCD7-B946-A32A-525F3B55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02" y="573505"/>
            <a:ext cx="6985148" cy="655220"/>
          </a:xfrm>
          <a:prstGeom prst="rect">
            <a:avLst/>
          </a:prstGeom>
        </p:spPr>
        <p:txBody>
          <a:bodyPr vert="horz" wrap="square" lIns="90000" rIns="90000"/>
          <a:lstStyle>
            <a:lvl1pPr marL="0" indent="295275" algn="l" defTabSz="135000">
              <a:buFontTx/>
              <a:buBlip>
                <a:blip r:embed="rId2"/>
              </a:buBlip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9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A68A2A-F452-2647-82D5-7A2153CFB9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9" y="0"/>
            <a:ext cx="9128383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F189F3-CCF9-8241-9AE6-7CBB10D5EC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3844" y="3171825"/>
            <a:ext cx="2080119" cy="1581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A90973-E359-9B42-AB59-9EC91FB475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3844" y="3170913"/>
            <a:ext cx="2080119" cy="158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3B1DF3-B523-F449-90E0-2A6D6BA8FA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-74310" y="4171965"/>
            <a:ext cx="1064303" cy="9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9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192881" rtl="0" eaLnBrk="1" latinLnBrk="0" hangingPunct="1"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661" indent="-144661" algn="l" defTabSz="192881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defTabSz="192881" rtl="0" eaLnBrk="1" latinLnBrk="0" hangingPunct="1">
        <a:spcBef>
          <a:spcPct val="20000"/>
        </a:spcBef>
        <a:buFont typeface="Arial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192881" rtl="0" eaLnBrk="1" latinLnBrk="0" hangingPunct="1">
        <a:spcBef>
          <a:spcPct val="20000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192881" rtl="0" eaLnBrk="1" latinLnBrk="0" hangingPunct="1">
        <a:spcBef>
          <a:spcPct val="20000"/>
        </a:spcBef>
        <a:buFont typeface="Arial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192881" rtl="0" eaLnBrk="1" latinLnBrk="0" hangingPunct="1">
        <a:spcBef>
          <a:spcPct val="20000"/>
        </a:spcBef>
        <a:buFont typeface="Arial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5C4A000-0C24-B149-BF48-337A9C7E1D6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189" y="27037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6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9" r:id="rId3"/>
    <p:sldLayoutId id="2147483700" r:id="rId4"/>
    <p:sldLayoutId id="2147483701" r:id="rId5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DC005-AB78-6348-869F-3C95215C5EC5}"/>
              </a:ext>
            </a:extLst>
          </p:cNvPr>
          <p:cNvSpPr/>
          <p:nvPr userDrawn="1"/>
        </p:nvSpPr>
        <p:spPr>
          <a:xfrm>
            <a:off x="0" y="0"/>
            <a:ext cx="9220200" cy="5143500"/>
          </a:xfrm>
          <a:prstGeom prst="rect">
            <a:avLst/>
          </a:prstGeom>
          <a:solidFill>
            <a:srgbClr val="2028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6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2EAD45-4004-E843-BC97-887330E5C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4981" y="3316286"/>
            <a:ext cx="1888981" cy="14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2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DC005-AB78-6348-869F-3C95215C5EC5}"/>
              </a:ext>
            </a:extLst>
          </p:cNvPr>
          <p:cNvSpPr/>
          <p:nvPr userDrawn="1"/>
        </p:nvSpPr>
        <p:spPr>
          <a:xfrm>
            <a:off x="0" y="0"/>
            <a:ext cx="9220200" cy="5143500"/>
          </a:xfrm>
          <a:prstGeom prst="rect">
            <a:avLst/>
          </a:prstGeom>
          <a:solidFill>
            <a:srgbClr val="41DA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6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2EAD45-4004-E843-BC97-887330E5C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4981" y="3316286"/>
            <a:ext cx="1888981" cy="14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6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DC005-AB78-6348-869F-3C95215C5EC5}"/>
              </a:ext>
            </a:extLst>
          </p:cNvPr>
          <p:cNvSpPr/>
          <p:nvPr userDrawn="1"/>
        </p:nvSpPr>
        <p:spPr>
          <a:xfrm>
            <a:off x="0" y="0"/>
            <a:ext cx="9220200" cy="5143500"/>
          </a:xfrm>
          <a:prstGeom prst="rect">
            <a:avLst/>
          </a:prstGeom>
          <a:solidFill>
            <a:srgbClr val="837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6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2EAD45-4004-E843-BC97-887330E5C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4981" y="3316286"/>
            <a:ext cx="1888981" cy="14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3B85E9-E3C8-F94F-B1D5-5B65B37F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02" y="376304"/>
            <a:ext cx="8181065" cy="65522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Six Step Ad Tech Challenge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CB849-43B7-1C4F-A697-3F6892DD7361}"/>
              </a:ext>
            </a:extLst>
          </p:cNvPr>
          <p:cNvSpPr txBox="1"/>
          <p:nvPr/>
        </p:nvSpPr>
        <p:spPr>
          <a:xfrm>
            <a:off x="387202" y="1272140"/>
            <a:ext cx="5191549" cy="571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Porter, DPN Advisory Board Member</a:t>
            </a:r>
          </a:p>
          <a:p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176989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A2BC7F-1265-7C43-85E5-06A4BA8C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10" y="1323229"/>
            <a:ext cx="8376981" cy="3244502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/>
              <a:t>Are you sufficiently familiar with the principle of accountability?</a:t>
            </a:r>
          </a:p>
          <a:p>
            <a:r>
              <a:rPr lang="en-US" sz="3300" dirty="0"/>
              <a:t>What digital advertising activity is taking place? </a:t>
            </a:r>
          </a:p>
          <a:p>
            <a:r>
              <a:rPr lang="en-US" sz="3300" dirty="0"/>
              <a:t>Do you understand data processing activities? What? When? Who? How? </a:t>
            </a:r>
          </a:p>
          <a:p>
            <a:r>
              <a:rPr lang="en-US" sz="3300" dirty="0"/>
              <a:t>Is the contractual basis on which data is handled sufficiently clear? </a:t>
            </a:r>
          </a:p>
          <a:p>
            <a:r>
              <a:rPr lang="en-US" sz="3300" dirty="0"/>
              <a:t>Are you confident about the warranties being offered by other companies? </a:t>
            </a:r>
          </a:p>
          <a:p>
            <a:r>
              <a:rPr lang="en-US" sz="3300" dirty="0"/>
              <a:t>How much due diligence has been conducted when appointing suppliers?</a:t>
            </a:r>
          </a:p>
          <a:p>
            <a:r>
              <a:rPr lang="en-US" sz="3300" dirty="0"/>
              <a:t>Is an audit </a:t>
            </a:r>
            <a:r>
              <a:rPr lang="en-US" sz="3300" dirty="0" err="1"/>
              <a:t>programme</a:t>
            </a:r>
            <a:r>
              <a:rPr lang="en-US" sz="3300" dirty="0"/>
              <a:t> in place to confirm contractual commitments? </a:t>
            </a:r>
          </a:p>
          <a:p>
            <a:r>
              <a:rPr lang="en-US" sz="3300" dirty="0"/>
              <a:t>Do you have an up to date ROPA (Record of Processing Activity)?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52F70C-E8E9-5D42-B12D-31FC442D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The data journey checklist</a:t>
            </a:r>
          </a:p>
        </p:txBody>
      </p:sp>
    </p:spTree>
    <p:extLst>
      <p:ext uri="{BB962C8B-B14F-4D97-AF65-F5344CB8AC3E}">
        <p14:creationId xmlns:p14="http://schemas.microsoft.com/office/powerpoint/2010/main" val="1783034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D0DDF7ED-61C4-EB4A-95CE-A1D909213B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Are you processing explicit or inferred special category data?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260C96-8685-4844-B77B-890D9B9F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4" y="573505"/>
            <a:ext cx="8762999" cy="655220"/>
          </a:xfrm>
        </p:spPr>
        <p:txBody>
          <a:bodyPr/>
          <a:lstStyle/>
          <a:p>
            <a:r>
              <a:rPr lang="en-US" sz="3600" dirty="0"/>
              <a:t>Step 3: Special category data</a:t>
            </a:r>
          </a:p>
        </p:txBody>
      </p:sp>
    </p:spTree>
    <p:extLst>
      <p:ext uri="{BB962C8B-B14F-4D97-AF65-F5344CB8AC3E}">
        <p14:creationId xmlns:p14="http://schemas.microsoft.com/office/powerpoint/2010/main" val="82692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9CA23-D204-1C41-BC34-D4B8E7F44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personal data revealing </a:t>
            </a:r>
            <a:r>
              <a:rPr lang="en-GB" sz="1800" b="1" dirty="0"/>
              <a:t>racial or ethnic origin</a:t>
            </a:r>
            <a:r>
              <a:rPr lang="en-GB" sz="1800" dirty="0"/>
              <a:t>;</a:t>
            </a:r>
          </a:p>
          <a:p>
            <a:r>
              <a:rPr lang="en-GB" sz="1800" dirty="0"/>
              <a:t>personal data revealing </a:t>
            </a:r>
            <a:r>
              <a:rPr lang="en-GB" sz="1800" b="1" dirty="0"/>
              <a:t>political opinions</a:t>
            </a:r>
            <a:r>
              <a:rPr lang="en-GB" sz="1800" dirty="0"/>
              <a:t>;</a:t>
            </a:r>
          </a:p>
          <a:p>
            <a:r>
              <a:rPr lang="en-GB" sz="1800" dirty="0"/>
              <a:t>personal data revealing </a:t>
            </a:r>
            <a:r>
              <a:rPr lang="en-GB" sz="1800" b="1" dirty="0"/>
              <a:t>religious or philosophical beliefs</a:t>
            </a:r>
            <a:r>
              <a:rPr lang="en-GB" sz="1800" dirty="0"/>
              <a:t>; </a:t>
            </a:r>
          </a:p>
          <a:p>
            <a:r>
              <a:rPr lang="en-GB" sz="1800" dirty="0"/>
              <a:t>personal data revealing </a:t>
            </a:r>
            <a:r>
              <a:rPr lang="en-GB" sz="1800" b="1" dirty="0"/>
              <a:t>trade union membership</a:t>
            </a:r>
            <a:r>
              <a:rPr lang="en-GB" sz="1800" dirty="0"/>
              <a:t>; </a:t>
            </a:r>
          </a:p>
          <a:p>
            <a:r>
              <a:rPr lang="en-GB" sz="1800" b="1" dirty="0"/>
              <a:t>genetic data</a:t>
            </a:r>
            <a:r>
              <a:rPr lang="en-GB" sz="1800" dirty="0"/>
              <a:t>;</a:t>
            </a:r>
          </a:p>
          <a:p>
            <a:r>
              <a:rPr lang="en-GB" sz="1800" b="1" dirty="0"/>
              <a:t>biometric data</a:t>
            </a:r>
            <a:r>
              <a:rPr lang="en-GB" sz="1800" dirty="0"/>
              <a:t> (where used for identification purposes);</a:t>
            </a:r>
          </a:p>
          <a:p>
            <a:r>
              <a:rPr lang="en-GB" sz="1800" dirty="0"/>
              <a:t>data concerning </a:t>
            </a:r>
            <a:r>
              <a:rPr lang="en-GB" sz="1800" b="1" dirty="0"/>
              <a:t>health</a:t>
            </a:r>
            <a:r>
              <a:rPr lang="en-GB" sz="1800" dirty="0"/>
              <a:t>;</a:t>
            </a:r>
          </a:p>
          <a:p>
            <a:r>
              <a:rPr lang="en-GB" sz="1800" dirty="0"/>
              <a:t>data concerning a person’s </a:t>
            </a:r>
            <a:r>
              <a:rPr lang="en-GB" sz="1800" b="1" dirty="0"/>
              <a:t>sex life</a:t>
            </a:r>
            <a:r>
              <a:rPr lang="en-GB" sz="1800" dirty="0"/>
              <a:t>; and</a:t>
            </a:r>
          </a:p>
          <a:p>
            <a:r>
              <a:rPr lang="en-GB" sz="1800" dirty="0"/>
              <a:t>data concerning a person’s </a:t>
            </a:r>
            <a:r>
              <a:rPr lang="en-GB" sz="1800" b="1" dirty="0"/>
              <a:t>sexual orientation</a:t>
            </a:r>
            <a:r>
              <a:rPr lang="en-GB" sz="1800" dirty="0"/>
              <a:t>.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96AE17-C927-064D-BBAF-857E9447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What is special category data?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F3482-214F-8C4C-B921-7940592C9CE1}"/>
              </a:ext>
            </a:extLst>
          </p:cNvPr>
          <p:cNvSpPr txBox="1"/>
          <p:nvPr/>
        </p:nvSpPr>
        <p:spPr>
          <a:xfrm>
            <a:off x="763929" y="4184248"/>
            <a:ext cx="90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ICO</a:t>
            </a:r>
          </a:p>
        </p:txBody>
      </p:sp>
    </p:spTree>
    <p:extLst>
      <p:ext uri="{BB962C8B-B14F-4D97-AF65-F5344CB8AC3E}">
        <p14:creationId xmlns:p14="http://schemas.microsoft.com/office/powerpoint/2010/main" val="277542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719147-AA2D-BB4B-AA01-D708E73F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1800" dirty="0"/>
              <a:t>“Special category data includes personal data </a:t>
            </a:r>
            <a:r>
              <a:rPr lang="en-GB" sz="1800" b="1" dirty="0"/>
              <a:t>revealing or concerning</a:t>
            </a:r>
            <a:r>
              <a:rPr lang="en-GB" sz="1800" dirty="0"/>
              <a:t> the above types of data. Therefore, if you have </a:t>
            </a:r>
            <a:r>
              <a:rPr lang="en-GB" sz="1800" b="1" dirty="0"/>
              <a:t>inferred or guessed details </a:t>
            </a:r>
            <a:r>
              <a:rPr lang="en-GB" sz="1800" dirty="0"/>
              <a:t>about someone which fall into one of the above categories, this data may count as </a:t>
            </a:r>
            <a:r>
              <a:rPr lang="en-GB" sz="1800" b="1" dirty="0"/>
              <a:t>special category data</a:t>
            </a:r>
            <a:r>
              <a:rPr lang="en-GB" sz="1800" dirty="0"/>
              <a:t>. It depends on how certain that inference is, and whether you are deliberately drawing that inference”</a:t>
            </a: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908031-C885-A645-A0A3-342C7C9C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Inferred special category data…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FF4C2-3A5C-514A-A37E-B26F92C32A16}"/>
              </a:ext>
            </a:extLst>
          </p:cNvPr>
          <p:cNvSpPr txBox="1"/>
          <p:nvPr/>
        </p:nvSpPr>
        <p:spPr>
          <a:xfrm>
            <a:off x="720525" y="4080076"/>
            <a:ext cx="90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ICO</a:t>
            </a:r>
          </a:p>
        </p:txBody>
      </p:sp>
    </p:spTree>
    <p:extLst>
      <p:ext uri="{BB962C8B-B14F-4D97-AF65-F5344CB8AC3E}">
        <p14:creationId xmlns:p14="http://schemas.microsoft.com/office/powerpoint/2010/main" val="205886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2FBFD-3846-9D4C-AD9F-52057BD9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20" y="1179295"/>
            <a:ext cx="8114513" cy="32445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950" dirty="0"/>
              <a:t>Article 9 lists the conditions for processing special category data:</a:t>
            </a:r>
          </a:p>
          <a:p>
            <a:pPr marL="0" indent="0">
              <a:buNone/>
            </a:pPr>
            <a:r>
              <a:rPr lang="en-GB" sz="1950" b="1" dirty="0"/>
              <a:t>(a) Explicit consent</a:t>
            </a:r>
            <a:br>
              <a:rPr lang="en-GB" sz="1950" dirty="0"/>
            </a:br>
            <a:r>
              <a:rPr lang="en-GB" sz="1950" dirty="0"/>
              <a:t>(b) Employment, social security and social protection (if authorised by law)</a:t>
            </a:r>
            <a:br>
              <a:rPr lang="en-GB" sz="1950" dirty="0"/>
            </a:br>
            <a:r>
              <a:rPr lang="en-GB" sz="1950" dirty="0"/>
              <a:t>(c) Vital interests</a:t>
            </a:r>
            <a:br>
              <a:rPr lang="en-GB" sz="1950" dirty="0"/>
            </a:br>
            <a:r>
              <a:rPr lang="en-GB" sz="1950" dirty="0"/>
              <a:t>(d) Not-for-profit bodies</a:t>
            </a:r>
            <a:br>
              <a:rPr lang="en-GB" sz="1950" dirty="0"/>
            </a:br>
            <a:r>
              <a:rPr lang="en-GB" sz="1950" dirty="0"/>
              <a:t>(e) Made public by the data subject</a:t>
            </a:r>
            <a:br>
              <a:rPr lang="en-GB" sz="1950" dirty="0"/>
            </a:br>
            <a:r>
              <a:rPr lang="en-GB" sz="1950" dirty="0"/>
              <a:t>(f) Legal claims or judicial acts</a:t>
            </a:r>
            <a:br>
              <a:rPr lang="en-GB" sz="1950" dirty="0"/>
            </a:br>
            <a:r>
              <a:rPr lang="en-GB" sz="1950" dirty="0"/>
              <a:t>(g) Reasons of substantial public interest (with a basis in law)</a:t>
            </a:r>
            <a:br>
              <a:rPr lang="en-GB" sz="1950" dirty="0"/>
            </a:br>
            <a:r>
              <a:rPr lang="en-GB" sz="1950" dirty="0"/>
              <a:t>(h) Health or social care (with a basis in law)</a:t>
            </a:r>
            <a:br>
              <a:rPr lang="en-GB" sz="1950" dirty="0"/>
            </a:br>
            <a:r>
              <a:rPr lang="en-GB" sz="1950" dirty="0"/>
              <a:t>(</a:t>
            </a:r>
            <a:r>
              <a:rPr lang="en-GB" sz="1950" dirty="0" err="1"/>
              <a:t>i</a:t>
            </a:r>
            <a:r>
              <a:rPr lang="en-GB" sz="1950" dirty="0"/>
              <a:t>) Public health (with a basis in law)</a:t>
            </a:r>
            <a:br>
              <a:rPr lang="en-GB" sz="1950" dirty="0"/>
            </a:br>
            <a:r>
              <a:rPr lang="en-GB" sz="1950" dirty="0"/>
              <a:t>(j) Archiving, research and statistics (with a basis in law)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425" dirty="0"/>
          </a:p>
          <a:p>
            <a:pPr marL="0" indent="0">
              <a:buNone/>
            </a:pPr>
            <a:r>
              <a:rPr lang="en-GB" sz="1300" dirty="0"/>
              <a:t>Source: ICO</a:t>
            </a:r>
            <a:br>
              <a:rPr lang="en-GB" sz="1300" dirty="0"/>
            </a:br>
            <a:endParaRPr lang="en-US" sz="13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6C469-473C-3848-8F6E-FBB15A60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2" y="420519"/>
            <a:ext cx="8419688" cy="645185"/>
          </a:xfrm>
        </p:spPr>
        <p:txBody>
          <a:bodyPr>
            <a:noAutofit/>
          </a:bodyPr>
          <a:lstStyle/>
          <a:p>
            <a:r>
              <a:rPr lang="en-US" sz="2700" dirty="0"/>
              <a:t>Conditions for processing special category data</a:t>
            </a:r>
          </a:p>
        </p:txBody>
      </p:sp>
    </p:spTree>
    <p:extLst>
      <p:ext uri="{BB962C8B-B14F-4D97-AF65-F5344CB8AC3E}">
        <p14:creationId xmlns:p14="http://schemas.microsoft.com/office/powerpoint/2010/main" val="1150664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134E7-CF75-594B-A000-790B59F75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2100" dirty="0"/>
          </a:p>
          <a:p>
            <a:pPr marL="0" indent="0" algn="ctr">
              <a:buNone/>
            </a:pPr>
            <a:endParaRPr lang="en-GB" sz="2100" dirty="0"/>
          </a:p>
          <a:p>
            <a:pPr marL="0" indent="0" algn="ctr">
              <a:buNone/>
            </a:pPr>
            <a:r>
              <a:rPr lang="en-GB" sz="2100" dirty="0"/>
              <a:t>“</a:t>
            </a:r>
            <a:r>
              <a:rPr lang="en-GB" sz="1800" dirty="0"/>
              <a:t>You must do a </a:t>
            </a:r>
            <a:r>
              <a:rPr lang="en-GB" sz="1800" b="1" dirty="0"/>
              <a:t>DPIA </a:t>
            </a:r>
            <a:r>
              <a:rPr lang="en-GB" sz="1800" dirty="0"/>
              <a:t>for any type of processing that is likely to be </a:t>
            </a:r>
            <a:r>
              <a:rPr lang="en-GB" sz="1800" b="1" dirty="0"/>
              <a:t>high risk</a:t>
            </a:r>
            <a:r>
              <a:rPr lang="en-GB" sz="1800" dirty="0"/>
              <a:t>. This means that you are more likely to need to do a DPIA for processing </a:t>
            </a:r>
            <a:r>
              <a:rPr lang="en-GB" sz="1800" b="1" dirty="0"/>
              <a:t>special category data</a:t>
            </a:r>
            <a:r>
              <a:rPr lang="en-GB" sz="1800" dirty="0"/>
              <a:t>”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5BD79-4031-814F-ABD5-78AB1CDB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2" y="420519"/>
            <a:ext cx="8462021" cy="645185"/>
          </a:xfrm>
        </p:spPr>
        <p:txBody>
          <a:bodyPr>
            <a:normAutofit/>
          </a:bodyPr>
          <a:lstStyle/>
          <a:p>
            <a:r>
              <a:rPr lang="en-US" sz="2700" dirty="0"/>
              <a:t>And processing probably requires a DPIA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8B79B-5B2F-3E4F-A9AD-F01FAD206410}"/>
              </a:ext>
            </a:extLst>
          </p:cNvPr>
          <p:cNvSpPr txBox="1"/>
          <p:nvPr/>
        </p:nvSpPr>
        <p:spPr>
          <a:xfrm>
            <a:off x="972274" y="3984585"/>
            <a:ext cx="90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ICO</a:t>
            </a:r>
          </a:p>
        </p:txBody>
      </p:sp>
    </p:spTree>
    <p:extLst>
      <p:ext uri="{BB962C8B-B14F-4D97-AF65-F5344CB8AC3E}">
        <p14:creationId xmlns:p14="http://schemas.microsoft.com/office/powerpoint/2010/main" val="264701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9B42C62-3C2B-614B-9D04-0278AB124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201" y="1348400"/>
            <a:ext cx="8087933" cy="408488"/>
          </a:xfrm>
        </p:spPr>
        <p:txBody>
          <a:bodyPr>
            <a:normAutofit fontScale="92500"/>
          </a:bodyPr>
          <a:lstStyle/>
          <a:p>
            <a:r>
              <a:rPr lang="en-US" sz="1950" dirty="0"/>
              <a:t>Have you assessed whether the impact of data processing is proportionate?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4047D28-4ED3-DC45-83C4-0CEE8A3A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 4: Carry out a DPIA?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2EC08-435C-1F41-B9D2-3180C2B02C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B8D5CE5-8CD7-0D4C-BAC5-5D79C16425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0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897444-CB90-954B-9F59-3AA927479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sz="1800" i="1" dirty="0"/>
              <a:t>“Where a type of processing in particular using </a:t>
            </a:r>
            <a:r>
              <a:rPr lang="en-GB" sz="1800" b="1" i="1" dirty="0"/>
              <a:t>new technologies</a:t>
            </a:r>
            <a:r>
              <a:rPr lang="en-GB" sz="1800" i="1" dirty="0"/>
              <a:t>, and taking into account the nature, scope, context and purposes of the processing, is likely to result in a </a:t>
            </a:r>
            <a:r>
              <a:rPr lang="en-GB" sz="1800" b="1" i="1" dirty="0"/>
              <a:t>high risk</a:t>
            </a:r>
            <a:r>
              <a:rPr lang="en-GB" sz="1800" i="1" dirty="0"/>
              <a:t> to the </a:t>
            </a:r>
            <a:r>
              <a:rPr lang="en-GB" sz="1800" b="1" i="1" dirty="0"/>
              <a:t>rights</a:t>
            </a:r>
            <a:r>
              <a:rPr lang="en-GB" sz="1800" i="1" dirty="0"/>
              <a:t> and </a:t>
            </a:r>
            <a:r>
              <a:rPr lang="en-GB" sz="1800" b="1" i="1" dirty="0"/>
              <a:t>freedoms</a:t>
            </a:r>
            <a:r>
              <a:rPr lang="en-GB" sz="1800" i="1" dirty="0"/>
              <a:t> of natural persons, the controller shall, prior to the processing, carry out an </a:t>
            </a:r>
            <a:r>
              <a:rPr lang="en-GB" sz="1800" b="1" i="1" dirty="0"/>
              <a:t>assessment</a:t>
            </a:r>
            <a:r>
              <a:rPr lang="en-GB" sz="1800" i="1" dirty="0"/>
              <a:t> of the </a:t>
            </a:r>
            <a:r>
              <a:rPr lang="en-GB" sz="1800" b="1" i="1" dirty="0"/>
              <a:t>impact</a:t>
            </a:r>
            <a:r>
              <a:rPr lang="en-GB" sz="1800" i="1" dirty="0"/>
              <a:t> of the envisaged processing operations on the protection of personal data. A single assessment may address a set of similar processing operations that present similar high risks.”</a:t>
            </a:r>
          </a:p>
          <a:p>
            <a:pPr marL="0" indent="0" algn="ctr">
              <a:buNone/>
            </a:pPr>
            <a:endParaRPr lang="en-GB" sz="1800" i="1" dirty="0"/>
          </a:p>
          <a:p>
            <a:pPr marL="0" indent="0" algn="ctr">
              <a:buNone/>
            </a:pPr>
            <a:r>
              <a:rPr lang="en-GB" sz="1800" b="1" dirty="0"/>
              <a:t>The ICO has made it clear that businesses involved in Ad Tech should be conducting DPIAs</a:t>
            </a:r>
            <a:endParaRPr lang="en-US" sz="18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EE896C-9482-F84F-8C61-CF1E6228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When you should conduct a Data Protection Impact Assessment (DPIA)?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0B694-7A47-3A4F-8433-82C6FA247683}"/>
              </a:ext>
            </a:extLst>
          </p:cNvPr>
          <p:cNvSpPr txBox="1"/>
          <p:nvPr/>
        </p:nvSpPr>
        <p:spPr>
          <a:xfrm>
            <a:off x="304800" y="4876800"/>
            <a:ext cx="90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ICO</a:t>
            </a:r>
          </a:p>
        </p:txBody>
      </p:sp>
    </p:spTree>
    <p:extLst>
      <p:ext uri="{BB962C8B-B14F-4D97-AF65-F5344CB8AC3E}">
        <p14:creationId xmlns:p14="http://schemas.microsoft.com/office/powerpoint/2010/main" val="4025105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807BA-B8B9-D146-BEA9-BE62714B9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20" y="1179295"/>
            <a:ext cx="7428713" cy="3244502"/>
          </a:xfrm>
        </p:spPr>
        <p:txBody>
          <a:bodyPr>
            <a:normAutofit fontScale="92500" lnSpcReduction="20000"/>
          </a:bodyPr>
          <a:lstStyle/>
          <a:p>
            <a:r>
              <a:rPr lang="en-GB" sz="1950" dirty="0"/>
              <a:t>Evaluation or scoring</a:t>
            </a:r>
          </a:p>
          <a:p>
            <a:r>
              <a:rPr lang="en-GB" sz="1950" dirty="0"/>
              <a:t>Automated decision-making with legal or similar significant effect</a:t>
            </a:r>
          </a:p>
          <a:p>
            <a:r>
              <a:rPr lang="en-GB" sz="1950" dirty="0"/>
              <a:t>Systematic monitoring</a:t>
            </a:r>
          </a:p>
          <a:p>
            <a:r>
              <a:rPr lang="en-GB" sz="1950" dirty="0"/>
              <a:t>Sensitive data or data of a highly personal nature</a:t>
            </a:r>
          </a:p>
          <a:p>
            <a:r>
              <a:rPr lang="en-GB" sz="1950" dirty="0"/>
              <a:t>Data processed on a large scale</a:t>
            </a:r>
          </a:p>
          <a:p>
            <a:r>
              <a:rPr lang="en-GB" sz="1950" dirty="0"/>
              <a:t>Matching or combining datasets</a:t>
            </a:r>
          </a:p>
          <a:p>
            <a:r>
              <a:rPr lang="en-GB" sz="1950" dirty="0"/>
              <a:t>Data concerning vulnerable data subjects</a:t>
            </a:r>
          </a:p>
          <a:p>
            <a:r>
              <a:rPr lang="en-GB" sz="1950" dirty="0"/>
              <a:t>Innovative use or applying new technological or organisational solutions</a:t>
            </a:r>
          </a:p>
          <a:p>
            <a:r>
              <a:rPr lang="en-GB" sz="1950" dirty="0"/>
              <a:t>Preventing data subjects from exercising a right or using a service or contract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C7B73-D9E5-6E4F-860D-92805C3C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Specific scenarios - when to conduct a DPIA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7C43C-A14C-2B4D-9E1E-C92945A43D31}"/>
              </a:ext>
            </a:extLst>
          </p:cNvPr>
          <p:cNvSpPr txBox="1"/>
          <p:nvPr/>
        </p:nvSpPr>
        <p:spPr>
          <a:xfrm>
            <a:off x="809263" y="4537389"/>
            <a:ext cx="90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ICO</a:t>
            </a:r>
          </a:p>
        </p:txBody>
      </p:sp>
    </p:spTree>
    <p:extLst>
      <p:ext uri="{BB962C8B-B14F-4D97-AF65-F5344CB8AC3E}">
        <p14:creationId xmlns:p14="http://schemas.microsoft.com/office/powerpoint/2010/main" val="1458080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6FFFC-260F-404A-94CC-34D2AD38E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Step 1: identify the need for a </a:t>
            </a:r>
            <a:r>
              <a:rPr lang="en-GB" sz="1800" b="1" dirty="0"/>
              <a:t>DPIA</a:t>
            </a:r>
            <a:endParaRPr lang="en-GB" sz="1800" dirty="0"/>
          </a:p>
          <a:p>
            <a:r>
              <a:rPr lang="en-GB" sz="1800" dirty="0"/>
              <a:t>Step 2: describe the processing</a:t>
            </a:r>
          </a:p>
          <a:p>
            <a:r>
              <a:rPr lang="en-GB" sz="1800" dirty="0"/>
              <a:t>Step 3: consider consultation</a:t>
            </a:r>
          </a:p>
          <a:p>
            <a:r>
              <a:rPr lang="en-GB" sz="1800" dirty="0"/>
              <a:t>Step 4: assess necessity and proportionality</a:t>
            </a:r>
          </a:p>
          <a:p>
            <a:r>
              <a:rPr lang="en-GB" sz="1800" dirty="0"/>
              <a:t>Step 5: identify and assess risks</a:t>
            </a:r>
          </a:p>
          <a:p>
            <a:r>
              <a:rPr lang="en-GB" sz="1800" dirty="0"/>
              <a:t>Step 6: identify measures to mitigate the risks</a:t>
            </a:r>
          </a:p>
          <a:p>
            <a:r>
              <a:rPr lang="en-GB" sz="1800" dirty="0"/>
              <a:t>Step 7: sign off and record outcomes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8EBC7-E921-EB4E-AB87-17F7102E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Steps to conduct DPIA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E7C27-365C-0141-9188-5BECEADEBC0F}"/>
              </a:ext>
            </a:extLst>
          </p:cNvPr>
          <p:cNvSpPr txBox="1"/>
          <p:nvPr/>
        </p:nvSpPr>
        <p:spPr>
          <a:xfrm>
            <a:off x="628650" y="4106119"/>
            <a:ext cx="90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ICO</a:t>
            </a:r>
          </a:p>
        </p:txBody>
      </p:sp>
    </p:spTree>
    <p:extLst>
      <p:ext uri="{BB962C8B-B14F-4D97-AF65-F5344CB8AC3E}">
        <p14:creationId xmlns:p14="http://schemas.microsoft.com/office/powerpoint/2010/main" val="345909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6BCC3A-C886-E94C-B48F-4B44C84C2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Methods for gaining </a:t>
            </a:r>
            <a:r>
              <a:rPr lang="en-US" sz="1800" b="1" dirty="0">
                <a:solidFill>
                  <a:schemeClr val="tx1"/>
                </a:solidFill>
              </a:rPr>
              <a:t>consent</a:t>
            </a:r>
            <a:r>
              <a:rPr lang="en-US" sz="1800" dirty="0">
                <a:solidFill>
                  <a:schemeClr val="tx1"/>
                </a:solidFill>
              </a:rPr>
              <a:t> are not transparent</a:t>
            </a:r>
          </a:p>
          <a:p>
            <a:r>
              <a:rPr lang="en-US" sz="1800" dirty="0">
                <a:solidFill>
                  <a:schemeClr val="tx1"/>
                </a:solidFill>
              </a:rPr>
              <a:t>Opportunities to use </a:t>
            </a:r>
            <a:r>
              <a:rPr lang="en-US" sz="1800" b="1" dirty="0">
                <a:solidFill>
                  <a:schemeClr val="tx1"/>
                </a:solidFill>
              </a:rPr>
              <a:t>legitimate interest</a:t>
            </a:r>
            <a:r>
              <a:rPr lang="en-US" sz="1800" dirty="0">
                <a:solidFill>
                  <a:schemeClr val="tx1"/>
                </a:solidFill>
              </a:rPr>
              <a:t> are limited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Special category </a:t>
            </a:r>
            <a:r>
              <a:rPr lang="en-US" sz="1800" dirty="0">
                <a:solidFill>
                  <a:schemeClr val="tx1"/>
                </a:solidFill>
              </a:rPr>
              <a:t>data requires consent for processing</a:t>
            </a:r>
          </a:p>
          <a:p>
            <a:r>
              <a:rPr lang="en-US" sz="1800" dirty="0">
                <a:solidFill>
                  <a:schemeClr val="tx1"/>
                </a:solidFill>
              </a:rPr>
              <a:t>Widespread </a:t>
            </a:r>
            <a:r>
              <a:rPr lang="en-US" sz="1800" b="1" dirty="0">
                <a:solidFill>
                  <a:schemeClr val="tx1"/>
                </a:solidFill>
              </a:rPr>
              <a:t>profiling </a:t>
            </a:r>
            <a:r>
              <a:rPr lang="en-US" sz="1800" dirty="0">
                <a:solidFill>
                  <a:schemeClr val="tx1"/>
                </a:solidFill>
              </a:rPr>
              <a:t>is disproportionate and intrusive</a:t>
            </a:r>
          </a:p>
          <a:p>
            <a:r>
              <a:rPr lang="en-US" sz="1800" dirty="0">
                <a:solidFill>
                  <a:schemeClr val="tx1"/>
                </a:solidFill>
              </a:rPr>
              <a:t>Solely relying on </a:t>
            </a:r>
            <a:r>
              <a:rPr lang="en-US" sz="1800" b="1" dirty="0">
                <a:solidFill>
                  <a:schemeClr val="tx1"/>
                </a:solidFill>
              </a:rPr>
              <a:t>contracts</a:t>
            </a:r>
            <a:r>
              <a:rPr lang="en-US" sz="1800" dirty="0">
                <a:solidFill>
                  <a:schemeClr val="tx1"/>
                </a:solidFill>
              </a:rPr>
              <a:t> for </a:t>
            </a:r>
            <a:r>
              <a:rPr lang="en-US" sz="1800" b="1" dirty="0">
                <a:solidFill>
                  <a:schemeClr val="tx1"/>
                </a:solidFill>
              </a:rPr>
              <a:t>assurance</a:t>
            </a:r>
            <a:r>
              <a:rPr lang="en-US" sz="1800" dirty="0">
                <a:solidFill>
                  <a:schemeClr val="tx1"/>
                </a:solidFill>
              </a:rPr>
              <a:t> is insufficient</a:t>
            </a:r>
          </a:p>
          <a:p>
            <a:r>
              <a:rPr lang="en-US" sz="1800" dirty="0">
                <a:solidFill>
                  <a:schemeClr val="tx1"/>
                </a:solidFill>
              </a:rPr>
              <a:t>Lack of adequately developed </a:t>
            </a:r>
            <a:r>
              <a:rPr lang="en-US" sz="1800" b="1" dirty="0">
                <a:solidFill>
                  <a:schemeClr val="tx1"/>
                </a:solidFill>
              </a:rPr>
              <a:t>DPIAs</a:t>
            </a:r>
            <a:r>
              <a:rPr lang="en-US" sz="1800" dirty="0">
                <a:solidFill>
                  <a:schemeClr val="tx1"/>
                </a:solidFill>
              </a:rPr>
              <a:t> is a concern</a:t>
            </a:r>
          </a:p>
          <a:p>
            <a:r>
              <a:rPr lang="en-US" sz="1800" dirty="0">
                <a:solidFill>
                  <a:schemeClr val="tx1"/>
                </a:solidFill>
              </a:rPr>
              <a:t>Appropriate and </a:t>
            </a:r>
            <a:r>
              <a:rPr lang="en-US" sz="1800" b="1" dirty="0">
                <a:solidFill>
                  <a:schemeClr val="tx1"/>
                </a:solidFill>
              </a:rPr>
              <a:t>responsible</a:t>
            </a:r>
            <a:r>
              <a:rPr lang="en-US" sz="1800" dirty="0">
                <a:solidFill>
                  <a:schemeClr val="tx1"/>
                </a:solidFill>
              </a:rPr>
              <a:t> data protection practices are crucial</a:t>
            </a:r>
          </a:p>
          <a:p>
            <a:r>
              <a:rPr lang="en-US" sz="1800" dirty="0">
                <a:solidFill>
                  <a:schemeClr val="tx1"/>
                </a:solidFill>
              </a:rPr>
              <a:t>Queried whether data processing achieves </a:t>
            </a:r>
            <a:r>
              <a:rPr lang="en-US" sz="1800" b="1" dirty="0">
                <a:solidFill>
                  <a:schemeClr val="tx1"/>
                </a:solidFill>
              </a:rPr>
              <a:t>advertising outcome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Collaboration</a:t>
            </a:r>
            <a:r>
              <a:rPr lang="en-US" sz="1800" dirty="0">
                <a:solidFill>
                  <a:schemeClr val="tx1"/>
                </a:solidFill>
              </a:rPr>
              <a:t> with key players, such as Google and IAB, is encouraged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BD3940-1131-E845-966F-5975FF09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Our challenge – ICO Ad Tech Update</a:t>
            </a:r>
          </a:p>
        </p:txBody>
      </p:sp>
    </p:spTree>
    <p:extLst>
      <p:ext uri="{BB962C8B-B14F-4D97-AF65-F5344CB8AC3E}">
        <p14:creationId xmlns:p14="http://schemas.microsoft.com/office/powerpoint/2010/main" val="1146264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FF4BC-966C-1B46-9515-0AD67AF9D4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Can you provide privacy assurance beyond supplier contracts?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1193A-BD31-8948-BFA1-7B7C986A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 5: Audit supply chain</a:t>
            </a:r>
          </a:p>
        </p:txBody>
      </p:sp>
    </p:spTree>
    <p:extLst>
      <p:ext uri="{BB962C8B-B14F-4D97-AF65-F5344CB8AC3E}">
        <p14:creationId xmlns:p14="http://schemas.microsoft.com/office/powerpoint/2010/main" val="3895193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97EFD8-1258-B24A-81BF-DC6FC29C1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/>
              <a:t>Does the contract set out what personal data is used for what purpose?</a:t>
            </a:r>
          </a:p>
          <a:p>
            <a:r>
              <a:rPr lang="en-US" sz="1800" dirty="0"/>
              <a:t>Is the contracted partner a Controller, Joint Controller or Processor? </a:t>
            </a:r>
          </a:p>
          <a:p>
            <a:r>
              <a:rPr lang="en-US" sz="1800" dirty="0"/>
              <a:t>Do you have the necessary Data processing or Controller Agreements in place? </a:t>
            </a:r>
          </a:p>
          <a:p>
            <a:r>
              <a:rPr lang="en-US" sz="1800" dirty="0"/>
              <a:t>Does the contract highlight the importance of confidentiality?</a:t>
            </a:r>
          </a:p>
          <a:p>
            <a:r>
              <a:rPr lang="en-US" sz="1800" dirty="0"/>
              <a:t>Does the contract provide for audits and inspections? </a:t>
            </a:r>
          </a:p>
          <a:p>
            <a:r>
              <a:rPr lang="en-US" sz="1800" dirty="0"/>
              <a:t>Is it clear who is accountable and liable for different activities?</a:t>
            </a:r>
          </a:p>
          <a:p>
            <a:r>
              <a:rPr lang="en-US" sz="1800" dirty="0"/>
              <a:t>Is there a provision to cover third party processing of data? </a:t>
            </a:r>
          </a:p>
          <a:p>
            <a:r>
              <a:rPr lang="en-US" sz="1800" dirty="0"/>
              <a:t>What process for managing data when the contract ends? 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F36921-1925-754E-BAD4-ACA49E81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Are your contracts robust?</a:t>
            </a:r>
          </a:p>
        </p:txBody>
      </p:sp>
    </p:spTree>
    <p:extLst>
      <p:ext uri="{BB962C8B-B14F-4D97-AF65-F5344CB8AC3E}">
        <p14:creationId xmlns:p14="http://schemas.microsoft.com/office/powerpoint/2010/main" val="3835663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2FCB3-4FD6-D842-9865-0A4ED8A4E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Appointed a DPO?</a:t>
            </a:r>
          </a:p>
          <a:p>
            <a:r>
              <a:rPr lang="en-US" sz="1800" dirty="0"/>
              <a:t>Robust/documented policies and processes for handling personal data?</a:t>
            </a:r>
          </a:p>
          <a:p>
            <a:r>
              <a:rPr lang="en-US" sz="1800" dirty="0"/>
              <a:t>Robust and appropriate security and access arrangements?</a:t>
            </a:r>
          </a:p>
          <a:p>
            <a:r>
              <a:rPr lang="en-US" sz="1800" dirty="0"/>
              <a:t>Appropriate data and privacy training for employees?</a:t>
            </a:r>
          </a:p>
          <a:p>
            <a:r>
              <a:rPr lang="en-US" sz="1800" dirty="0"/>
              <a:t>Certification or accreditation relating to storage of data?</a:t>
            </a:r>
          </a:p>
          <a:p>
            <a:r>
              <a:rPr lang="en-US" sz="1800" dirty="0"/>
              <a:t>Processes for reporting a data breach?</a:t>
            </a:r>
          </a:p>
          <a:p>
            <a:r>
              <a:rPr lang="en-US" sz="1800" dirty="0"/>
              <a:t>Retention policies in place? </a:t>
            </a:r>
          </a:p>
          <a:p>
            <a:r>
              <a:rPr lang="en-US" sz="1800" dirty="0"/>
              <a:t>Non-EU data processing arrangements?	</a:t>
            </a:r>
          </a:p>
          <a:p>
            <a:r>
              <a:rPr lang="en-US" sz="1800" dirty="0"/>
              <a:t>Managing rights of data subjects?</a:t>
            </a:r>
          </a:p>
          <a:p>
            <a:r>
              <a:rPr lang="en-US" sz="1800" dirty="0"/>
              <a:t>Scope of third party </a:t>
            </a:r>
            <a:r>
              <a:rPr lang="en-US" sz="1800" dirty="0" err="1"/>
              <a:t>organisations</a:t>
            </a:r>
            <a:r>
              <a:rPr lang="en-US" sz="1800" dirty="0"/>
              <a:t> processing personal data?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ED357-8BAF-9A46-9F65-01BF3731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Potential audit scope</a:t>
            </a:r>
          </a:p>
        </p:txBody>
      </p:sp>
    </p:spTree>
    <p:extLst>
      <p:ext uri="{BB962C8B-B14F-4D97-AF65-F5344CB8AC3E}">
        <p14:creationId xmlns:p14="http://schemas.microsoft.com/office/powerpoint/2010/main" val="3947726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8DCDC-7533-E341-9A37-8B6B61AA05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Can you measure the advertising outcome?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DE748-95FB-6941-A456-BFDB8E5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4" y="573505"/>
            <a:ext cx="8678333" cy="655220"/>
          </a:xfrm>
        </p:spPr>
        <p:txBody>
          <a:bodyPr>
            <a:normAutofit/>
          </a:bodyPr>
          <a:lstStyle/>
          <a:p>
            <a:r>
              <a:rPr lang="en-US" sz="3600" dirty="0"/>
              <a:t>Step 6. Evaluate ROI of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770202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1C8F34-E7C4-5444-92DE-3D7D123E1ABD}"/>
              </a:ext>
            </a:extLst>
          </p:cNvPr>
          <p:cNvCxnSpPr/>
          <p:nvPr/>
        </p:nvCxnSpPr>
        <p:spPr>
          <a:xfrm>
            <a:off x="1692797" y="3767560"/>
            <a:ext cx="6041985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EA8073-90F1-1C41-81D2-0FA4E80DCB32}"/>
              </a:ext>
            </a:extLst>
          </p:cNvPr>
          <p:cNvCxnSpPr/>
          <p:nvPr/>
        </p:nvCxnSpPr>
        <p:spPr>
          <a:xfrm flipV="1">
            <a:off x="1708879" y="1124262"/>
            <a:ext cx="0" cy="261953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rminator 7">
            <a:extLst>
              <a:ext uri="{FF2B5EF4-FFF2-40B4-BE49-F238E27FC236}">
                <a16:creationId xmlns:a16="http://schemas.microsoft.com/office/drawing/2014/main" id="{AE098F79-A105-654A-AF3A-9A1BEF724704}"/>
              </a:ext>
            </a:extLst>
          </p:cNvPr>
          <p:cNvSpPr/>
          <p:nvPr/>
        </p:nvSpPr>
        <p:spPr>
          <a:xfrm>
            <a:off x="1911250" y="2900597"/>
            <a:ext cx="5272784" cy="75324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13" dirty="0">
                <a:solidFill>
                  <a:schemeClr val="tx1"/>
                </a:solidFill>
              </a:rPr>
              <a:t>Attribution</a:t>
            </a:r>
          </a:p>
        </p:txBody>
      </p:sp>
      <p:sp>
        <p:nvSpPr>
          <p:cNvPr id="9" name="Alternative Process 8">
            <a:extLst>
              <a:ext uri="{FF2B5EF4-FFF2-40B4-BE49-F238E27FC236}">
                <a16:creationId xmlns:a16="http://schemas.microsoft.com/office/drawing/2014/main" id="{35A851C4-5481-7F4F-9C65-65C230DFE539}"/>
              </a:ext>
            </a:extLst>
          </p:cNvPr>
          <p:cNvSpPr/>
          <p:nvPr/>
        </p:nvSpPr>
        <p:spPr>
          <a:xfrm>
            <a:off x="1911250" y="1214203"/>
            <a:ext cx="933134" cy="1448837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13" dirty="0">
                <a:solidFill>
                  <a:schemeClr val="tx1"/>
                </a:solidFill>
              </a:rPr>
              <a:t>Brand Studies</a:t>
            </a:r>
          </a:p>
        </p:txBody>
      </p:sp>
      <p:sp>
        <p:nvSpPr>
          <p:cNvPr id="10" name="Alternative Process 9">
            <a:extLst>
              <a:ext uri="{FF2B5EF4-FFF2-40B4-BE49-F238E27FC236}">
                <a16:creationId xmlns:a16="http://schemas.microsoft.com/office/drawing/2014/main" id="{16573A25-2E99-5548-8D5F-D61DB0DB3CC3}"/>
              </a:ext>
            </a:extLst>
          </p:cNvPr>
          <p:cNvSpPr/>
          <p:nvPr/>
        </p:nvSpPr>
        <p:spPr>
          <a:xfrm>
            <a:off x="6250900" y="1214199"/>
            <a:ext cx="933134" cy="1448832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13" dirty="0">
                <a:solidFill>
                  <a:schemeClr val="tx1"/>
                </a:solidFill>
              </a:rPr>
              <a:t>Brand Studies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68AD55-85E6-C043-83C3-EC5CF2D526B3}"/>
              </a:ext>
            </a:extLst>
          </p:cNvPr>
          <p:cNvSpPr/>
          <p:nvPr/>
        </p:nvSpPr>
        <p:spPr>
          <a:xfrm>
            <a:off x="3046752" y="1977231"/>
            <a:ext cx="2968051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13" dirty="0">
                <a:solidFill>
                  <a:schemeClr val="tx1"/>
                </a:solidFill>
              </a:rPr>
              <a:t>Controlled Experiments</a:t>
            </a:r>
          </a:p>
        </p:txBody>
      </p:sp>
      <p:sp>
        <p:nvSpPr>
          <p:cNvPr id="12" name="Terminator 11">
            <a:extLst>
              <a:ext uri="{FF2B5EF4-FFF2-40B4-BE49-F238E27FC236}">
                <a16:creationId xmlns:a16="http://schemas.microsoft.com/office/drawing/2014/main" id="{A134914F-E1FB-0948-8A77-36FAF5214C18}"/>
              </a:ext>
            </a:extLst>
          </p:cNvPr>
          <p:cNvSpPr/>
          <p:nvPr/>
        </p:nvSpPr>
        <p:spPr>
          <a:xfrm>
            <a:off x="3080479" y="1198653"/>
            <a:ext cx="2934320" cy="541013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13" dirty="0">
                <a:solidFill>
                  <a:schemeClr val="tx1"/>
                </a:solidFill>
              </a:rPr>
              <a:t>Econometrics/Marketing Mix Modelling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4EAA274-BA60-6A4B-90F6-03E6FCDE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1" y="420519"/>
            <a:ext cx="8775288" cy="645185"/>
          </a:xfrm>
        </p:spPr>
        <p:txBody>
          <a:bodyPr>
            <a:noAutofit/>
          </a:bodyPr>
          <a:lstStyle/>
          <a:p>
            <a:r>
              <a:rPr lang="en-US" sz="2700" dirty="0"/>
              <a:t>Tools to measure marketing ROI and performance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47CF5B-319A-C543-A526-9A2236C98817}"/>
              </a:ext>
            </a:extLst>
          </p:cNvPr>
          <p:cNvSpPr txBox="1"/>
          <p:nvPr/>
        </p:nvSpPr>
        <p:spPr>
          <a:xfrm>
            <a:off x="660122" y="4595082"/>
            <a:ext cx="5554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Reproduced from IAB Guide to Measuring Digital Advertising in a Multi-Media Context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6FE42-5DDD-BF45-A682-B2D11C7E6D08}"/>
              </a:ext>
            </a:extLst>
          </p:cNvPr>
          <p:cNvSpPr txBox="1"/>
          <p:nvPr/>
        </p:nvSpPr>
        <p:spPr>
          <a:xfrm>
            <a:off x="1708879" y="3901191"/>
            <a:ext cx="60259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Awareness                Action                        Purchase                   Loyalty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7E6AAF-CD60-0942-BB97-6DF6DD06ECF8}"/>
              </a:ext>
            </a:extLst>
          </p:cNvPr>
          <p:cNvSpPr txBox="1"/>
          <p:nvPr/>
        </p:nvSpPr>
        <p:spPr>
          <a:xfrm>
            <a:off x="381198" y="3150345"/>
            <a:ext cx="744114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13" dirty="0"/>
              <a:t>Near Term</a:t>
            </a:r>
          </a:p>
          <a:p>
            <a:pPr algn="ctr"/>
            <a:r>
              <a:rPr lang="en-US" sz="1013" dirty="0"/>
              <a:t>(days)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D14F8-39A2-3347-A368-81F1E3F3F97F}"/>
              </a:ext>
            </a:extLst>
          </p:cNvPr>
          <p:cNvSpPr txBox="1"/>
          <p:nvPr/>
        </p:nvSpPr>
        <p:spPr>
          <a:xfrm>
            <a:off x="256273" y="2134498"/>
            <a:ext cx="1172117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13" dirty="0"/>
              <a:t>Mid Term </a:t>
            </a:r>
          </a:p>
          <a:p>
            <a:pPr algn="ctr"/>
            <a:r>
              <a:rPr lang="en-US" sz="1013" dirty="0"/>
              <a:t>(weeks to months)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5F6788-AA61-3948-A9A3-D43CB6679EB1}"/>
              </a:ext>
            </a:extLst>
          </p:cNvPr>
          <p:cNvSpPr txBox="1"/>
          <p:nvPr/>
        </p:nvSpPr>
        <p:spPr>
          <a:xfrm>
            <a:off x="303971" y="1345937"/>
            <a:ext cx="1122423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13" dirty="0"/>
              <a:t>Long Term </a:t>
            </a:r>
          </a:p>
          <a:p>
            <a:pPr algn="ctr"/>
            <a:r>
              <a:rPr lang="en-US" sz="1013" dirty="0"/>
              <a:t>(months to years)</a:t>
            </a:r>
          </a:p>
        </p:txBody>
      </p:sp>
    </p:spTree>
    <p:extLst>
      <p:ext uri="{BB962C8B-B14F-4D97-AF65-F5344CB8AC3E}">
        <p14:creationId xmlns:p14="http://schemas.microsoft.com/office/powerpoint/2010/main" val="3213647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4E19B-F6F9-634F-8169-092E70FCE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First party cookies: highly prized</a:t>
            </a:r>
          </a:p>
          <a:p>
            <a:r>
              <a:rPr lang="en-US" sz="1800" dirty="0"/>
              <a:t>Third party cookies: a less rosy future blocked by browsers</a:t>
            </a:r>
          </a:p>
          <a:p>
            <a:r>
              <a:rPr lang="en-US" sz="1800" dirty="0"/>
              <a:t>Latest update on e-privacy – re-introduction of Legitimate Interest? But don’t hold your breath</a:t>
            </a:r>
          </a:p>
          <a:p>
            <a:r>
              <a:rPr lang="en-US" sz="1800" dirty="0"/>
              <a:t>Watch for innovation from players such as Google </a:t>
            </a:r>
            <a:r>
              <a:rPr lang="en-US" sz="1800" dirty="0" err="1"/>
              <a:t>e.g.”Federated</a:t>
            </a:r>
            <a:r>
              <a:rPr lang="en-US" sz="1800" dirty="0"/>
              <a:t> Learning of Cohorts”</a:t>
            </a:r>
          </a:p>
          <a:p>
            <a:r>
              <a:rPr lang="en-US" sz="1800" dirty="0"/>
              <a:t>Contextual advertising - back to the future!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6F862-DDFB-1848-98CA-C96541D0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What does future hold for cookies?</a:t>
            </a:r>
          </a:p>
        </p:txBody>
      </p:sp>
    </p:spTree>
    <p:extLst>
      <p:ext uri="{BB962C8B-B14F-4D97-AF65-F5344CB8AC3E}">
        <p14:creationId xmlns:p14="http://schemas.microsoft.com/office/powerpoint/2010/main" val="1194452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180FEB4-EA1C-324A-A065-28FCC94BB0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06BE97-33E8-2048-ADCA-E1C3BF19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49247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B3AD935-8B6B-FF4C-9EA8-8F79F115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202" y="1348400"/>
            <a:ext cx="7994798" cy="408488"/>
          </a:xfrm>
        </p:spPr>
        <p:txBody>
          <a:bodyPr>
            <a:normAutofit/>
          </a:bodyPr>
          <a:lstStyle/>
          <a:p>
            <a:r>
              <a:rPr lang="en-US" sz="1800" dirty="0"/>
              <a:t>Are you familiar with terminology and frameworks in ad tech industry?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D7B6E7-EB85-EE4B-89D1-3D7217B8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 1: Education</a:t>
            </a:r>
          </a:p>
        </p:txBody>
      </p:sp>
    </p:spTree>
    <p:extLst>
      <p:ext uri="{BB962C8B-B14F-4D97-AF65-F5344CB8AC3E}">
        <p14:creationId xmlns:p14="http://schemas.microsoft.com/office/powerpoint/2010/main" val="277319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E4CA4D-15B2-3247-BD1C-73E63052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2" y="420519"/>
            <a:ext cx="8394288" cy="645185"/>
          </a:xfrm>
        </p:spPr>
        <p:txBody>
          <a:bodyPr>
            <a:normAutofit/>
          </a:bodyPr>
          <a:lstStyle/>
          <a:p>
            <a:r>
              <a:rPr lang="en-US" sz="2700" dirty="0"/>
              <a:t>Ad tech: heavy on three letter acronyms…</a:t>
            </a:r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CB1D7AFC-2610-8141-9ACF-1E308EE6E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56" y="1065704"/>
            <a:ext cx="6781800" cy="38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3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D2B9-EC01-204E-A697-9F1C5419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…and a myriad of suppliers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B4EAA26-F65C-E34A-B2CF-7716C6E73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065703"/>
            <a:ext cx="5867400" cy="38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7CEFC8-4A81-4347-B050-7044BFD52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5" y="1356414"/>
            <a:ext cx="8045710" cy="273298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021267-1D74-AB42-A033-2FB266C3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2" y="420519"/>
            <a:ext cx="8385821" cy="645185"/>
          </a:xfrm>
        </p:spPr>
        <p:txBody>
          <a:bodyPr>
            <a:normAutofit/>
          </a:bodyPr>
          <a:lstStyle/>
          <a:p>
            <a:r>
              <a:rPr lang="en-US" sz="2700" dirty="0"/>
              <a:t>Whilst consumers show low levels of 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BA729-7D89-E446-B32F-11112DF7E47A}"/>
              </a:ext>
            </a:extLst>
          </p:cNvPr>
          <p:cNvSpPr txBox="1"/>
          <p:nvPr/>
        </p:nvSpPr>
        <p:spPr>
          <a:xfrm>
            <a:off x="952986" y="4281868"/>
            <a:ext cx="22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ICO Harris Research 2019</a:t>
            </a:r>
          </a:p>
        </p:txBody>
      </p:sp>
    </p:spTree>
    <p:extLst>
      <p:ext uri="{BB962C8B-B14F-4D97-AF65-F5344CB8AC3E}">
        <p14:creationId xmlns:p14="http://schemas.microsoft.com/office/powerpoint/2010/main" val="353168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14C0-4764-3244-B758-503758E9D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13" y="1478479"/>
            <a:ext cx="6653264" cy="3244502"/>
          </a:xfrm>
        </p:spPr>
        <p:txBody>
          <a:bodyPr/>
          <a:lstStyle/>
          <a:p>
            <a:r>
              <a:rPr lang="en-US" sz="1800" dirty="0"/>
              <a:t>De-mystify the ad-tech jargon</a:t>
            </a:r>
          </a:p>
          <a:p>
            <a:r>
              <a:rPr lang="en-US" sz="1800" dirty="0"/>
              <a:t>De-mystify cookies – first party vs third party</a:t>
            </a:r>
          </a:p>
          <a:p>
            <a:r>
              <a:rPr lang="en-US" sz="1800" dirty="0"/>
              <a:t>Workflow explanations</a:t>
            </a:r>
          </a:p>
          <a:p>
            <a:r>
              <a:rPr lang="en-US" sz="1800" dirty="0"/>
              <a:t>Explain the IAB TCF Framework</a:t>
            </a:r>
          </a:p>
          <a:p>
            <a:r>
              <a:rPr lang="en-US" sz="1800" dirty="0"/>
              <a:t>Explain Google’s role in this eco-system</a:t>
            </a:r>
          </a:p>
          <a:p>
            <a:r>
              <a:rPr lang="en-US" sz="1800" dirty="0"/>
              <a:t>Explain CMPs (Consent Management Platforms)</a:t>
            </a:r>
          </a:p>
          <a:p>
            <a:r>
              <a:rPr lang="en-US" sz="1800" dirty="0"/>
              <a:t>Highlight relevant codes of conduct</a:t>
            </a:r>
          </a:p>
          <a:p>
            <a:r>
              <a:rPr lang="en-US" sz="1800" dirty="0"/>
              <a:t>Provide education opportunities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BF92F-9209-F24B-AB7C-519E99FA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DMA/ISBA full guidance will include:</a:t>
            </a:r>
          </a:p>
        </p:txBody>
      </p:sp>
    </p:spTree>
    <p:extLst>
      <p:ext uri="{BB962C8B-B14F-4D97-AF65-F5344CB8AC3E}">
        <p14:creationId xmlns:p14="http://schemas.microsoft.com/office/powerpoint/2010/main" val="327381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AA609-2E77-5E4C-8C3B-8449351C1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Do you understand how personal data is processed?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5CC02D-B4C6-774B-BD6D-8BDAD04D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3505"/>
            <a:ext cx="9144000" cy="655220"/>
          </a:xfrm>
        </p:spPr>
        <p:txBody>
          <a:bodyPr/>
          <a:lstStyle/>
          <a:p>
            <a:r>
              <a:rPr lang="en-US" sz="3600" dirty="0"/>
              <a:t>Step 2: Understand the data journey</a:t>
            </a:r>
          </a:p>
        </p:txBody>
      </p:sp>
    </p:spTree>
    <p:extLst>
      <p:ext uri="{BB962C8B-B14F-4D97-AF65-F5344CB8AC3E}">
        <p14:creationId xmlns:p14="http://schemas.microsoft.com/office/powerpoint/2010/main" val="143371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B1694C-3CAD-7B4D-9AD8-60DDCCF7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20519"/>
            <a:ext cx="8873067" cy="645185"/>
          </a:xfrm>
        </p:spPr>
        <p:txBody>
          <a:bodyPr>
            <a:noAutofit/>
          </a:bodyPr>
          <a:lstStyle/>
          <a:p>
            <a:r>
              <a:rPr lang="en-US" sz="2700" dirty="0"/>
              <a:t>Programmatic - a complex web of technology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369827E7-2C91-7749-86F8-1AB57DF5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7" y="1548303"/>
            <a:ext cx="6940838" cy="3330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C1E0D1-9D0B-004F-BBF5-9D4C4E0A754F}"/>
              </a:ext>
            </a:extLst>
          </p:cNvPr>
          <p:cNvSpPr txBox="1"/>
          <p:nvPr/>
        </p:nvSpPr>
        <p:spPr>
          <a:xfrm>
            <a:off x="643467" y="4878757"/>
            <a:ext cx="12105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Source: </a:t>
            </a:r>
            <a:r>
              <a:rPr lang="en-US" sz="1013" dirty="0" err="1"/>
              <a:t>ProTableau</a:t>
            </a:r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2670524653"/>
      </p:ext>
    </p:extLst>
  </p:cSld>
  <p:clrMapOvr>
    <a:masterClrMapping/>
  </p:clrMapOvr>
</p:sld>
</file>

<file path=ppt/theme/theme1.xml><?xml version="1.0" encoding="utf-8"?>
<a:theme xmlns:a="http://schemas.openxmlformats.org/drawingml/2006/main" name="DMA 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MA 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MA Text slides small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MA Text slides small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MA Text slides small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New-DMA-template-v3.thmx</Template>
  <TotalTime>16175</TotalTime>
  <Words>1234</Words>
  <Application>Microsoft Macintosh PowerPoint</Application>
  <PresentationFormat>On-screen Show (16:9)</PresentationFormat>
  <Paragraphs>144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DMA Cover Slide</vt:lpstr>
      <vt:lpstr>DMA Text slides</vt:lpstr>
      <vt:lpstr>DMA Text slides small logo</vt:lpstr>
      <vt:lpstr>1_DMA Text slides small logo</vt:lpstr>
      <vt:lpstr>2_DMA Text slides small logo</vt:lpstr>
      <vt:lpstr>Six Step Ad Tech Challenge</vt:lpstr>
      <vt:lpstr>Our challenge – ICO Ad Tech Update</vt:lpstr>
      <vt:lpstr>Step 1: Education</vt:lpstr>
      <vt:lpstr>Ad tech: heavy on three letter acronyms…</vt:lpstr>
      <vt:lpstr>…and a myriad of suppliers</vt:lpstr>
      <vt:lpstr>Whilst consumers show low levels of trust</vt:lpstr>
      <vt:lpstr>DMA/ISBA full guidance will include:</vt:lpstr>
      <vt:lpstr>Step 2: Understand the data journey</vt:lpstr>
      <vt:lpstr>Programmatic - a complex web of technology</vt:lpstr>
      <vt:lpstr>The data journey checklist</vt:lpstr>
      <vt:lpstr>Step 3: Special category data</vt:lpstr>
      <vt:lpstr>What is special category data?</vt:lpstr>
      <vt:lpstr>Inferred special category data…</vt:lpstr>
      <vt:lpstr>Conditions for processing special category data</vt:lpstr>
      <vt:lpstr>And processing probably requires a DPIA</vt:lpstr>
      <vt:lpstr>Step 4: Carry out a DPIA?</vt:lpstr>
      <vt:lpstr>When you should conduct a Data Protection Impact Assessment (DPIA)?</vt:lpstr>
      <vt:lpstr>Specific scenarios - when to conduct a DPIA</vt:lpstr>
      <vt:lpstr>Steps to conduct DPIA</vt:lpstr>
      <vt:lpstr>Step 5: Audit supply chain</vt:lpstr>
      <vt:lpstr>Are your contracts robust?</vt:lpstr>
      <vt:lpstr>Potential audit scope</vt:lpstr>
      <vt:lpstr>Step 6. Evaluate ROI of opportunities</vt:lpstr>
      <vt:lpstr>Tools to measure marketing ROI and performance</vt:lpstr>
      <vt:lpstr>What does future hold for cookies?</vt:lpstr>
      <vt:lpstr>Questions? </vt:lpstr>
    </vt:vector>
  </TitlesOfParts>
  <Company>Direct Marketing Association (UK)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Rommel Gracias</dc:creator>
  <cp:lastModifiedBy>Julia Porter</cp:lastModifiedBy>
  <cp:revision>364</cp:revision>
  <cp:lastPrinted>2019-05-01T09:35:45Z</cp:lastPrinted>
  <dcterms:created xsi:type="dcterms:W3CDTF">2015-01-27T17:06:22Z</dcterms:created>
  <dcterms:modified xsi:type="dcterms:W3CDTF">2020-02-26T21:50:14Z</dcterms:modified>
</cp:coreProperties>
</file>