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hart5.xml" ContentType="application/vnd.openxmlformats-officedocument.drawingml.chart+xml"/>
  <Override PartName="/ppt/charts/style4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5" r:id="rId4"/>
    <p:sldId id="260" r:id="rId5"/>
    <p:sldId id="263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4D2"/>
    <a:srgbClr val="F2A6CD"/>
    <a:srgbClr val="E9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2"/>
    <p:restoredTop sz="94630"/>
  </p:normalViewPr>
  <p:slideViewPr>
    <p:cSldViewPr snapToGrid="0" snapToObjects="1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70803865230472E-2"/>
          <c:y val="2.7381397584164968E-2"/>
          <c:w val="0.96214171653576386"/>
          <c:h val="0.8333219652513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47-8344-91AF-967789552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47-8344-91AF-967789552105}"/>
              </c:ext>
            </c:extLst>
          </c:dPt>
          <c:dPt>
            <c:idx val="2"/>
            <c:invertIfNegative val="0"/>
            <c:bubble3D val="0"/>
            <c:spPr>
              <a:solidFill>
                <a:srgbClr val="8DD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947-8344-91AF-967789552105}"/>
              </c:ext>
            </c:extLst>
          </c:dPt>
          <c:dPt>
            <c:idx val="3"/>
            <c:invertIfNegative val="0"/>
            <c:bubble3D val="0"/>
            <c:spPr>
              <a:solidFill>
                <a:srgbClr val="8DD4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F15-4D12-A6AA-FC4F44870D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March 2020</c:v>
                </c:pt>
                <c:pt idx="1">
                  <c:v>August 2020</c:v>
                </c:pt>
                <c:pt idx="2">
                  <c:v>February 2021</c:v>
                </c:pt>
                <c:pt idx="3">
                  <c:v>August 2021</c:v>
                </c:pt>
                <c:pt idx="4">
                  <c:v>February 2022</c:v>
                </c:pt>
                <c:pt idx="5">
                  <c:v>August 2022</c:v>
                </c:pt>
                <c:pt idx="6">
                  <c:v>February 2023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45</c:v>
                </c:pt>
                <c:pt idx="1">
                  <c:v>42</c:v>
                </c:pt>
                <c:pt idx="2">
                  <c:v>51</c:v>
                </c:pt>
                <c:pt idx="3">
                  <c:v>43</c:v>
                </c:pt>
                <c:pt idx="4">
                  <c:v>45</c:v>
                </c:pt>
                <c:pt idx="5">
                  <c:v>42</c:v>
                </c:pt>
                <c:pt idx="6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8344-91AF-967789552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40"/>
        <c:axId val="1756399840"/>
        <c:axId val="1756401488"/>
      </c:barChart>
      <c:catAx>
        <c:axId val="17563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401488"/>
        <c:crosses val="autoZero"/>
        <c:auto val="1"/>
        <c:lblAlgn val="ctr"/>
        <c:lblOffset val="100"/>
        <c:noMultiLvlLbl val="0"/>
      </c:catAx>
      <c:valAx>
        <c:axId val="175640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63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5-D840-BD97-82F4BE1BE49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5-D840-BD97-82F4BE1BE491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45-D840-BD97-82F4BE1BE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9F-45F6-9B9C-1AA0FDB59560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9F-45F6-9B9C-1AA0FDB59560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9F-45F6-9B9C-1AA0FDB59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EB-4FEB-B29B-F069E570971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EB-4FEB-B29B-F069E5709717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EB-4FEB-B29B-F069E5709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947-8344-91AF-9677895521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47-8344-91AF-967789552105}"/>
              </c:ext>
            </c:extLst>
          </c:dPt>
          <c:dPt>
            <c:idx val="2"/>
            <c:invertIfNegative val="0"/>
            <c:bubble3D val="0"/>
            <c:spPr>
              <a:solidFill>
                <a:srgbClr val="F2A6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947-8344-91AF-967789552105}"/>
              </c:ext>
            </c:extLst>
          </c:dPt>
          <c:dPt>
            <c:idx val="3"/>
            <c:invertIfNegative val="0"/>
            <c:bubble3D val="0"/>
            <c:spPr>
              <a:solidFill>
                <a:srgbClr val="F2A6C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36-5849-B515-29A20C54A2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08-4BD8-80D7-8334F1F9A91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6B7-4E69-9071-BB5FB43A620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AF6-4D86-A2F6-83C1DF1BBE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March 2020</c:v>
                </c:pt>
                <c:pt idx="1">
                  <c:v>August 2020</c:v>
                </c:pt>
                <c:pt idx="2">
                  <c:v>February 2021</c:v>
                </c:pt>
                <c:pt idx="3">
                  <c:v>August 2021</c:v>
                </c:pt>
                <c:pt idx="4">
                  <c:v>February 2022</c:v>
                </c:pt>
                <c:pt idx="5">
                  <c:v>August 2022</c:v>
                </c:pt>
                <c:pt idx="6">
                  <c:v>February 2023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42</c:v>
                </c:pt>
                <c:pt idx="1">
                  <c:v>36</c:v>
                </c:pt>
                <c:pt idx="2">
                  <c:v>45</c:v>
                </c:pt>
                <c:pt idx="3">
                  <c:v>41</c:v>
                </c:pt>
                <c:pt idx="4">
                  <c:v>47</c:v>
                </c:pt>
                <c:pt idx="5">
                  <c:v>45</c:v>
                </c:pt>
                <c:pt idx="6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7-8344-91AF-967789552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40"/>
        <c:axId val="1756399840"/>
        <c:axId val="1756401488"/>
      </c:barChart>
      <c:catAx>
        <c:axId val="17563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6401488"/>
        <c:crosses val="autoZero"/>
        <c:auto val="1"/>
        <c:lblAlgn val="ctr"/>
        <c:lblOffset val="100"/>
        <c:noMultiLvlLbl val="0"/>
      </c:catAx>
      <c:valAx>
        <c:axId val="175640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5639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Food &amp; drink</c:v>
                </c:pt>
                <c:pt idx="1">
                  <c:v>Clothing &amp; accessories</c:v>
                </c:pt>
                <c:pt idx="2">
                  <c:v>Cosmetics &amp; personal care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1-ED4E-97E8-04B0644F01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Food &amp; drink</c:v>
                </c:pt>
                <c:pt idx="1">
                  <c:v>Clothing &amp; accessories</c:v>
                </c:pt>
                <c:pt idx="2">
                  <c:v>Cosmetics &amp; personal care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63</c:v>
                </c:pt>
                <c:pt idx="1">
                  <c:v>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21-ED4E-97E8-04B0644F0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0415296"/>
        <c:axId val="1870416944"/>
      </c:barChart>
      <c:catAx>
        <c:axId val="18704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0416944"/>
        <c:crosses val="autoZero"/>
        <c:auto val="1"/>
        <c:lblAlgn val="ctr"/>
        <c:lblOffset val="100"/>
        <c:noMultiLvlLbl val="0"/>
      </c:catAx>
      <c:valAx>
        <c:axId val="18704169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7041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effort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Household goods</c:v>
                </c:pt>
                <c:pt idx="1">
                  <c:v>Holidays and travel</c:v>
                </c:pt>
                <c:pt idx="2">
                  <c:v>Electrical goods</c:v>
                </c:pt>
                <c:pt idx="3">
                  <c:v>Finance</c:v>
                </c:pt>
                <c:pt idx="4">
                  <c:v>Cars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</c:v>
                </c:pt>
                <c:pt idx="1">
                  <c:v>26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59-ED4D-BFBD-BCC1BF024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Effort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Household goods</c:v>
                </c:pt>
                <c:pt idx="1">
                  <c:v>Holidays and travel</c:v>
                </c:pt>
                <c:pt idx="2">
                  <c:v>Electrical goods</c:v>
                </c:pt>
                <c:pt idx="3">
                  <c:v>Finance</c:v>
                </c:pt>
                <c:pt idx="4">
                  <c:v>Cars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</c:v>
                </c:pt>
                <c:pt idx="1">
                  <c:v>57</c:v>
                </c:pt>
                <c:pt idx="2">
                  <c:v>51</c:v>
                </c:pt>
                <c:pt idx="3">
                  <c:v>51</c:v>
                </c:pt>
                <c:pt idx="4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9-ED4D-BFBD-BCC1BF024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100"/>
        <c:axId val="2038599456"/>
        <c:axId val="2038461152"/>
      </c:barChart>
      <c:catAx>
        <c:axId val="20385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461152"/>
        <c:crosses val="autoZero"/>
        <c:auto val="1"/>
        <c:lblAlgn val="ctr"/>
        <c:lblOffset val="100"/>
        <c:noMultiLvlLbl val="0"/>
      </c:catAx>
      <c:valAx>
        <c:axId val="2038461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3859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Females</c:v>
                </c:pt>
                <c:pt idx="1">
                  <c:v>Black people</c:v>
                </c:pt>
                <c:pt idx="2">
                  <c:v>LGBTQ+</c:v>
                </c:pt>
                <c:pt idx="3">
                  <c:v>South Asian people</c:v>
                </c:pt>
                <c:pt idx="4">
                  <c:v>Other minority ethnic</c:v>
                </c:pt>
                <c:pt idx="5">
                  <c:v>East Asian people</c:v>
                </c:pt>
                <c:pt idx="6">
                  <c:v>Lower social grade</c:v>
                </c:pt>
                <c:pt idx="7">
                  <c:v>Disabilities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72</c:v>
                </c:pt>
                <c:pt idx="1">
                  <c:v>68</c:v>
                </c:pt>
                <c:pt idx="2">
                  <c:v>53</c:v>
                </c:pt>
                <c:pt idx="3">
                  <c:v>51</c:v>
                </c:pt>
                <c:pt idx="4">
                  <c:v>46</c:v>
                </c:pt>
                <c:pt idx="5">
                  <c:v>43</c:v>
                </c:pt>
                <c:pt idx="6">
                  <c:v>43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7-8649-B95B-A495EAC48C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Among that group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Females</c:v>
                </c:pt>
                <c:pt idx="1">
                  <c:v>Black people</c:v>
                </c:pt>
                <c:pt idx="2">
                  <c:v>LGBTQ+</c:v>
                </c:pt>
                <c:pt idx="3">
                  <c:v>South Asian people</c:v>
                </c:pt>
                <c:pt idx="4">
                  <c:v>Other minority ethnic</c:v>
                </c:pt>
                <c:pt idx="5">
                  <c:v>East Asian people</c:v>
                </c:pt>
                <c:pt idx="6">
                  <c:v>Lower social grade</c:v>
                </c:pt>
                <c:pt idx="7">
                  <c:v>Disabilities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73</c:v>
                </c:pt>
                <c:pt idx="1">
                  <c:v>65</c:v>
                </c:pt>
                <c:pt idx="2">
                  <c:v>48</c:v>
                </c:pt>
                <c:pt idx="3">
                  <c:v>49</c:v>
                </c:pt>
                <c:pt idx="4">
                  <c:v>43</c:v>
                </c:pt>
                <c:pt idx="5">
                  <c:v>33</c:v>
                </c:pt>
                <c:pt idx="6">
                  <c:v>47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7-8649-B95B-A495EAC48C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-2"/>
        <c:axId val="1592081152"/>
        <c:axId val="1591774512"/>
      </c:barChart>
      <c:catAx>
        <c:axId val="159208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1774512"/>
        <c:crosses val="autoZero"/>
        <c:auto val="1"/>
        <c:lblAlgn val="ctr"/>
        <c:lblOffset val="100"/>
        <c:noMultiLvlLbl val="0"/>
      </c:catAx>
      <c:valAx>
        <c:axId val="1591774512"/>
        <c:scaling>
          <c:orientation val="minMax"/>
        </c:scaling>
        <c:delete val="1"/>
        <c:axPos val="l"/>
        <c:majorGridlines>
          <c:spPr>
            <a:ln w="0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9208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5CAF2E-EDC4-2D4A-8B56-4AE7D3EB53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1CC48-AA0D-7B4C-B663-5C460C8836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34447-DD53-F545-9B74-A34F5563AF79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D3BF3-1357-804D-A3DF-E85C72FD4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534E9-F2C3-5F4C-A776-7C252546C8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976BF-4BD8-E541-B8FC-B2F6AB46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8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84CC-7793-CC4B-961D-184C7C70CEF5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E545-985C-D64F-B2F6-82EB2C01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1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8E545-985C-D64F-B2F6-82EB2C0173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27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5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2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9471-D45E-8049-9741-8E43AFF20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3DE99471-D45E-8049-9741-8E43AFF20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1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2">
              <a:lumMod val="10000"/>
            </a:schemeClr>
          </a:solidFill>
          <a:latin typeface="+mj-lt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10000"/>
            </a:schemeClr>
          </a:solidFill>
          <a:latin typeface="+mn-lt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3060-A2F3-144B-9641-97AD515A9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2235200"/>
            <a:ext cx="5227032" cy="2387600"/>
          </a:xfrm>
        </p:spPr>
        <p:txBody>
          <a:bodyPr lIns="0" tIns="0" rIns="216000" bIns="0">
            <a:noAutofit/>
          </a:bodyPr>
          <a:lstStyle/>
          <a:p>
            <a:pPr algn="l">
              <a:lnSpc>
                <a:spcPct val="70000"/>
              </a:lnSpc>
            </a:pPr>
            <a:r>
              <a:rPr lang="en-GB" sz="5400" b="0" dirty="0">
                <a:solidFill>
                  <a:schemeClr val="bg1"/>
                </a:solidFill>
              </a:rPr>
              <a:t>ISBA Representation in Advertising Tracker</a:t>
            </a:r>
            <a:endParaRPr lang="en-US" sz="5400" b="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80524-0444-8143-A4F4-1DB90A94C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0" y="5803900"/>
            <a:ext cx="5016500" cy="660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accent3"/>
                </a:solidFill>
              </a:rPr>
              <a:t>February 2023</a:t>
            </a:r>
          </a:p>
        </p:txBody>
      </p:sp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466D35BC-F368-644F-9887-9EB44B2C09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754743"/>
            <a:ext cx="1144395" cy="114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4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BBE61-975B-264A-80C7-6308C6973722}"/>
              </a:ext>
            </a:extLst>
          </p:cNvPr>
          <p:cNvSpPr/>
          <p:nvPr/>
        </p:nvSpPr>
        <p:spPr>
          <a:xfrm>
            <a:off x="0" y="5474369"/>
            <a:ext cx="12192000" cy="1383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356F8-D35A-3843-ABE0-F9E1B27A9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228036"/>
              </p:ext>
            </p:extLst>
          </p:nvPr>
        </p:nvGraphicFramePr>
        <p:xfrm>
          <a:off x="4610560" y="1083836"/>
          <a:ext cx="7380155" cy="5102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picture containing person, person, sport&#10;&#10;Description automatically generated">
            <a:extLst>
              <a:ext uri="{FF2B5EF4-FFF2-40B4-BE49-F238E27FC236}">
                <a16:creationId xmlns:a16="http://schemas.microsoft.com/office/drawing/2014/main" id="{34A7DF72-791A-F146-A9E2-360842C93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974" y="3219508"/>
            <a:ext cx="2764251" cy="244985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E1535BF-1D8E-3248-8A91-7F2CCA39C16B}"/>
              </a:ext>
            </a:extLst>
          </p:cNvPr>
          <p:cNvGrpSpPr/>
          <p:nvPr/>
        </p:nvGrpSpPr>
        <p:grpSpPr>
          <a:xfrm>
            <a:off x="3194050" y="3635645"/>
            <a:ext cx="1808991" cy="1839541"/>
            <a:chOff x="2719467" y="3626767"/>
            <a:chExt cx="1808991" cy="18395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BB44E6-EDA3-EF40-AAA7-C1F5C8F792DE}"/>
                </a:ext>
              </a:extLst>
            </p:cNvPr>
            <p:cNvSpPr/>
            <p:nvPr/>
          </p:nvSpPr>
          <p:spPr>
            <a:xfrm>
              <a:off x="3916970" y="4246301"/>
              <a:ext cx="611488" cy="611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DF0B986-B9FF-7442-8A82-879456D2062F}"/>
                </a:ext>
              </a:extLst>
            </p:cNvPr>
            <p:cNvSpPr/>
            <p:nvPr/>
          </p:nvSpPr>
          <p:spPr>
            <a:xfrm>
              <a:off x="3916970" y="3626767"/>
              <a:ext cx="611488" cy="6114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CE72C-2410-F843-A08A-B19C93F7D089}"/>
                </a:ext>
              </a:extLst>
            </p:cNvPr>
            <p:cNvSpPr/>
            <p:nvPr/>
          </p:nvSpPr>
          <p:spPr>
            <a:xfrm>
              <a:off x="3325146" y="4246301"/>
              <a:ext cx="611488" cy="61148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5C9678-5743-3743-9727-8F78F9A75B54}"/>
                </a:ext>
              </a:extLst>
            </p:cNvPr>
            <p:cNvSpPr/>
            <p:nvPr/>
          </p:nvSpPr>
          <p:spPr>
            <a:xfrm>
              <a:off x="3916970" y="4854820"/>
              <a:ext cx="611488" cy="6114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24D1C0-5A7B-2F40-912C-76CE5D9860E7}"/>
                </a:ext>
              </a:extLst>
            </p:cNvPr>
            <p:cNvSpPr/>
            <p:nvPr/>
          </p:nvSpPr>
          <p:spPr>
            <a:xfrm>
              <a:off x="3325146" y="4854820"/>
              <a:ext cx="611488" cy="6114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E44B61F-D75E-424D-ACC6-0A8CF38E9C69}"/>
                </a:ext>
              </a:extLst>
            </p:cNvPr>
            <p:cNvSpPr/>
            <p:nvPr/>
          </p:nvSpPr>
          <p:spPr>
            <a:xfrm>
              <a:off x="2719467" y="4854820"/>
              <a:ext cx="611488" cy="6114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riangle 31">
            <a:extLst>
              <a:ext uri="{FF2B5EF4-FFF2-40B4-BE49-F238E27FC236}">
                <a16:creationId xmlns:a16="http://schemas.microsoft.com/office/drawing/2014/main" id="{562EAA60-8EA5-6544-83DD-53BB82DFE429}"/>
              </a:ext>
            </a:extLst>
          </p:cNvPr>
          <p:cNvSpPr/>
          <p:nvPr/>
        </p:nvSpPr>
        <p:spPr>
          <a:xfrm>
            <a:off x="718319" y="5853796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766B707F-9951-A24C-AE0E-060731A896AC}"/>
              </a:ext>
            </a:extLst>
          </p:cNvPr>
          <p:cNvSpPr/>
          <p:nvPr/>
        </p:nvSpPr>
        <p:spPr>
          <a:xfrm rot="10800000">
            <a:off x="718319" y="6243917"/>
            <a:ext cx="392382" cy="3382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EE35FB-35A1-D042-B3F5-648288FFAD92}"/>
              </a:ext>
            </a:extLst>
          </p:cNvPr>
          <p:cNvSpPr txBox="1"/>
          <p:nvPr/>
        </p:nvSpPr>
        <p:spPr>
          <a:xfrm>
            <a:off x="1110700" y="5930446"/>
            <a:ext cx="276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Significantly higher/lower than February 2022 at 95% confidence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4883F84-CB63-48FC-8A61-288AD99FD81A}"/>
              </a:ext>
            </a:extLst>
          </p:cNvPr>
          <p:cNvSpPr txBox="1">
            <a:spLocks/>
          </p:cNvSpPr>
          <p:nvPr/>
        </p:nvSpPr>
        <p:spPr>
          <a:xfrm>
            <a:off x="878734" y="1656269"/>
            <a:ext cx="4897753" cy="4642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000" dirty="0"/>
              <a:t>TV adverts reflect modern British society </a:t>
            </a:r>
            <a:r>
              <a:rPr lang="en-US" sz="1200" dirty="0">
                <a:solidFill>
                  <a:schemeClr val="accent1"/>
                </a:solidFill>
              </a:rPr>
              <a:t>(% agree)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401CF1-0502-41C0-AC18-B8CEE502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3600" dirty="0"/>
              <a:t>Views that TV ads reflect modern British society have slightly declined this wave</a:t>
            </a:r>
            <a:endParaRPr lang="en-US" sz="3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20E94E-5683-407A-89D5-A10480780673}"/>
              </a:ext>
            </a:extLst>
          </p:cNvPr>
          <p:cNvSpPr/>
          <p:nvPr/>
        </p:nvSpPr>
        <p:spPr>
          <a:xfrm>
            <a:off x="478167" y="6638313"/>
            <a:ext cx="3986731" cy="21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bg1"/>
                </a:solidFill>
              </a:rPr>
              <a:t>Base: Nat rep (1,000)</a:t>
            </a:r>
          </a:p>
        </p:txBody>
      </p:sp>
    </p:spTree>
    <p:extLst>
      <p:ext uri="{BB962C8B-B14F-4D97-AF65-F5344CB8AC3E}">
        <p14:creationId xmlns:p14="http://schemas.microsoft.com/office/powerpoint/2010/main" val="227799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6465-F39F-A143-A964-076F9F56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92692" cy="1325563"/>
          </a:xfrm>
        </p:spPr>
        <p:txBody>
          <a:bodyPr/>
          <a:lstStyle/>
          <a:p>
            <a:r>
              <a:rPr lang="en-US" dirty="0"/>
              <a:t>Say it is important for different groups in society to be well represented in TV adverts </a:t>
            </a:r>
            <a:r>
              <a:rPr lang="en-US" sz="2800" dirty="0"/>
              <a:t>(% agree)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43A878-64E1-9141-BF40-3BFD1EE6A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461576"/>
              </p:ext>
            </p:extLst>
          </p:nvPr>
        </p:nvGraphicFramePr>
        <p:xfrm>
          <a:off x="2308716" y="1868186"/>
          <a:ext cx="2916570" cy="2816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CE6092A-F37D-B54E-80B7-EECEBD513AEB}"/>
              </a:ext>
            </a:extLst>
          </p:cNvPr>
          <p:cNvSpPr txBox="1"/>
          <p:nvPr/>
        </p:nvSpPr>
        <p:spPr>
          <a:xfrm>
            <a:off x="2867988" y="2693660"/>
            <a:ext cx="1825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</a:rPr>
              <a:t>67%</a:t>
            </a:r>
          </a:p>
        </p:txBody>
      </p:sp>
      <p:pic>
        <p:nvPicPr>
          <p:cNvPr id="13" name="Picture 12" descr="A picture containing person, outdoor, air, jumping&#10;&#10;Description automatically generated">
            <a:extLst>
              <a:ext uri="{FF2B5EF4-FFF2-40B4-BE49-F238E27FC236}">
                <a16:creationId xmlns:a16="http://schemas.microsoft.com/office/drawing/2014/main" id="{E6385EC8-C5C8-A542-9D9D-EF0B826D2B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18" y="2412900"/>
            <a:ext cx="2778596" cy="4445100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DF53849-494A-4A88-BC96-FA5329471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62455"/>
              </p:ext>
            </p:extLst>
          </p:nvPr>
        </p:nvGraphicFramePr>
        <p:xfrm>
          <a:off x="8346885" y="3229656"/>
          <a:ext cx="3709442" cy="358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FD42F2B-ECE8-492D-BF88-2D0E4291B8EF}"/>
              </a:ext>
            </a:extLst>
          </p:cNvPr>
          <p:cNvSpPr txBox="1"/>
          <p:nvPr/>
        </p:nvSpPr>
        <p:spPr>
          <a:xfrm>
            <a:off x="9011946" y="4321153"/>
            <a:ext cx="2344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3"/>
                </a:solidFill>
              </a:rPr>
              <a:t>65%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96F9D0-3E44-4511-81B8-DA701C664E9A}"/>
              </a:ext>
            </a:extLst>
          </p:cNvPr>
          <p:cNvSpPr txBox="1"/>
          <p:nvPr/>
        </p:nvSpPr>
        <p:spPr>
          <a:xfrm>
            <a:off x="9146677" y="5231282"/>
            <a:ext cx="212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February 2023</a:t>
            </a:r>
          </a:p>
        </p:txBody>
      </p:sp>
      <p:pic>
        <p:nvPicPr>
          <p:cNvPr id="21" name="Picture 20" descr="A person sitting on a stool&#10;&#10;Description automatically generated with low confidence">
            <a:extLst>
              <a:ext uri="{FF2B5EF4-FFF2-40B4-BE49-F238E27FC236}">
                <a16:creationId xmlns:a16="http://schemas.microsoft.com/office/drawing/2014/main" id="{751C528A-1C83-4EA7-9590-0CF6E15217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80108" y="1774490"/>
            <a:ext cx="1566265" cy="2910331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EE44E7CE-2FAD-49DA-ACD1-BD8790F5CE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420427"/>
              </p:ext>
            </p:extLst>
          </p:nvPr>
        </p:nvGraphicFramePr>
        <p:xfrm>
          <a:off x="5240614" y="2057912"/>
          <a:ext cx="3322765" cy="320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4FFAEE4-CEEE-406E-8EAC-8F6C313963FA}"/>
              </a:ext>
            </a:extLst>
          </p:cNvPr>
          <p:cNvSpPr txBox="1"/>
          <p:nvPr/>
        </p:nvSpPr>
        <p:spPr>
          <a:xfrm>
            <a:off x="5943146" y="2971638"/>
            <a:ext cx="2014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69%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EF6AC2-8861-4885-9DAB-12A5BE35F21F}"/>
              </a:ext>
            </a:extLst>
          </p:cNvPr>
          <p:cNvSpPr txBox="1"/>
          <p:nvPr/>
        </p:nvSpPr>
        <p:spPr>
          <a:xfrm>
            <a:off x="5837680" y="3794531"/>
            <a:ext cx="212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August 2022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9D4C89-CE3D-46AD-ACAE-74FE9ACF88A1}"/>
              </a:ext>
            </a:extLst>
          </p:cNvPr>
          <p:cNvSpPr/>
          <p:nvPr/>
        </p:nvSpPr>
        <p:spPr>
          <a:xfrm>
            <a:off x="478167" y="6638313"/>
            <a:ext cx="3986731" cy="21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tx1"/>
                </a:solidFill>
              </a:rPr>
              <a:t>Base: Nat rep (1,000)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E5E8F-AD15-B423-267D-54E2E8AAB4A9}"/>
              </a:ext>
            </a:extLst>
          </p:cNvPr>
          <p:cNvSpPr txBox="1"/>
          <p:nvPr/>
        </p:nvSpPr>
        <p:spPr>
          <a:xfrm>
            <a:off x="2687586" y="3355380"/>
            <a:ext cx="2120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13637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ABBE61-975B-264A-80C7-6308C6973722}"/>
              </a:ext>
            </a:extLst>
          </p:cNvPr>
          <p:cNvSpPr/>
          <p:nvPr/>
        </p:nvSpPr>
        <p:spPr>
          <a:xfrm>
            <a:off x="0" y="5474369"/>
            <a:ext cx="12192000" cy="13836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356F8-D35A-3843-ABE0-F9E1B27A9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22040"/>
              </p:ext>
            </p:extLst>
          </p:nvPr>
        </p:nvGraphicFramePr>
        <p:xfrm>
          <a:off x="8878" y="1699566"/>
          <a:ext cx="7315786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9AA130-38E8-EF41-857B-9844C7458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The belief that ads represent all groups of society have stayed stable</a:t>
            </a:r>
            <a:r>
              <a:rPr lang="en-US" b="0" dirty="0"/>
              <a:t>* </a:t>
            </a:r>
            <a:r>
              <a:rPr lang="en-US" sz="2800" b="0" dirty="0">
                <a:solidFill>
                  <a:schemeClr val="accent2"/>
                </a:solidFill>
              </a:rPr>
              <a:t>(% agree)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9C0A5-DA9A-D343-A65C-840F45D8703A}"/>
              </a:ext>
            </a:extLst>
          </p:cNvPr>
          <p:cNvSpPr txBox="1"/>
          <p:nvPr/>
        </p:nvSpPr>
        <p:spPr>
          <a:xfrm>
            <a:off x="838201" y="6366734"/>
            <a:ext cx="74247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*e.g. ethnic minorities, LGBTQ+, people with disabilities, etc.</a:t>
            </a:r>
          </a:p>
        </p:txBody>
      </p:sp>
      <p:pic>
        <p:nvPicPr>
          <p:cNvPr id="22" name="Picture 21" descr="A picture containing person, person, standing, indoor&#10;&#10;Description automatically generated">
            <a:extLst>
              <a:ext uri="{FF2B5EF4-FFF2-40B4-BE49-F238E27FC236}">
                <a16:creationId xmlns:a16="http://schemas.microsoft.com/office/drawing/2014/main" id="{6F3126EA-D830-6148-919D-A6638CB4BF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1572" y="2941185"/>
            <a:ext cx="3216388" cy="28143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C8B0F41-6691-364D-A4B7-A9D448F63A26}"/>
              </a:ext>
            </a:extLst>
          </p:cNvPr>
          <p:cNvSpPr/>
          <p:nvPr/>
        </p:nvSpPr>
        <p:spPr>
          <a:xfrm>
            <a:off x="6964197" y="4149636"/>
            <a:ext cx="1008860" cy="13255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664EDA-61E0-CB4E-89AD-834220F087B4}"/>
              </a:ext>
            </a:extLst>
          </p:cNvPr>
          <p:cNvSpPr/>
          <p:nvPr/>
        </p:nvSpPr>
        <p:spPr>
          <a:xfrm>
            <a:off x="7426621" y="4530891"/>
            <a:ext cx="1008860" cy="94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F244ED-DC63-0D49-8C13-9FD4E3257B93}"/>
              </a:ext>
            </a:extLst>
          </p:cNvPr>
          <p:cNvSpPr/>
          <p:nvPr/>
        </p:nvSpPr>
        <p:spPr>
          <a:xfrm>
            <a:off x="7872712" y="4952411"/>
            <a:ext cx="1008860" cy="5227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A2F79AB8-19C8-614D-A41F-BAB9FB40E624}"/>
              </a:ext>
            </a:extLst>
          </p:cNvPr>
          <p:cNvSpPr/>
          <p:nvPr/>
        </p:nvSpPr>
        <p:spPr>
          <a:xfrm>
            <a:off x="8975352" y="5853796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iangle 46">
            <a:extLst>
              <a:ext uri="{FF2B5EF4-FFF2-40B4-BE49-F238E27FC236}">
                <a16:creationId xmlns:a16="http://schemas.microsoft.com/office/drawing/2014/main" id="{BBB14812-6455-724F-AF22-A29C8546B165}"/>
              </a:ext>
            </a:extLst>
          </p:cNvPr>
          <p:cNvSpPr/>
          <p:nvPr/>
        </p:nvSpPr>
        <p:spPr>
          <a:xfrm rot="10800000">
            <a:off x="8975352" y="6243917"/>
            <a:ext cx="392382" cy="3382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92FCFE-A9CB-47F9-AE46-0183EF197056}"/>
              </a:ext>
            </a:extLst>
          </p:cNvPr>
          <p:cNvSpPr txBox="1"/>
          <p:nvPr/>
        </p:nvSpPr>
        <p:spPr>
          <a:xfrm>
            <a:off x="9427749" y="5930609"/>
            <a:ext cx="276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Significantly higher/lower than February 2022 at 95% confidence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8066FC-5669-4CD3-BB93-3B9F68B46B78}"/>
              </a:ext>
            </a:extLst>
          </p:cNvPr>
          <p:cNvSpPr/>
          <p:nvPr/>
        </p:nvSpPr>
        <p:spPr>
          <a:xfrm>
            <a:off x="478167" y="6638313"/>
            <a:ext cx="3986731" cy="21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bg1"/>
                </a:solidFill>
              </a:rPr>
              <a:t>Base: Nat rep (1,000)</a:t>
            </a:r>
          </a:p>
        </p:txBody>
      </p:sp>
    </p:spTree>
    <p:extLst>
      <p:ext uri="{BB962C8B-B14F-4D97-AF65-F5344CB8AC3E}">
        <p14:creationId xmlns:p14="http://schemas.microsoft.com/office/powerpoint/2010/main" val="2655430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C464BE-C93B-3F4C-B77D-9075B5A96744}"/>
              </a:ext>
            </a:extLst>
          </p:cNvPr>
          <p:cNvSpPr/>
          <p:nvPr/>
        </p:nvSpPr>
        <p:spPr>
          <a:xfrm>
            <a:off x="0" y="5126892"/>
            <a:ext cx="12192000" cy="17311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8EEA7-2D7D-3C46-B8F8-C68C196E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Across industries, viewers see an increasing amount of effort to be inclusive in their advertising </a:t>
            </a:r>
            <a:r>
              <a:rPr lang="en-US" sz="2800" dirty="0"/>
              <a:t>(%)  </a:t>
            </a:r>
            <a:endParaRPr lang="en-US" sz="36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BD7D9E-6484-6749-8C39-C9E8258A2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8295863"/>
              </p:ext>
            </p:extLst>
          </p:nvPr>
        </p:nvGraphicFramePr>
        <p:xfrm>
          <a:off x="838200" y="3157971"/>
          <a:ext cx="3819769" cy="26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A5B91F-5B2B-3843-B384-43999825807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54049123"/>
              </p:ext>
            </p:extLst>
          </p:nvPr>
        </p:nvGraphicFramePr>
        <p:xfrm>
          <a:off x="6172200" y="3157971"/>
          <a:ext cx="5181600" cy="26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857B1BF8-875D-2B4C-B698-15EDFBE74C54}"/>
              </a:ext>
            </a:extLst>
          </p:cNvPr>
          <p:cNvSpPr/>
          <p:nvPr/>
        </p:nvSpPr>
        <p:spPr>
          <a:xfrm rot="5400000">
            <a:off x="2612182" y="799899"/>
            <a:ext cx="307751" cy="3205484"/>
          </a:xfrm>
          <a:prstGeom prst="leftBrace">
            <a:avLst>
              <a:gd name="adj1" fmla="val 48532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AA08F9-2086-8F45-950C-536B5148F2FB}"/>
              </a:ext>
            </a:extLst>
          </p:cNvPr>
          <p:cNvSpPr txBox="1"/>
          <p:nvPr/>
        </p:nvSpPr>
        <p:spPr>
          <a:xfrm>
            <a:off x="1484334" y="1845371"/>
            <a:ext cx="256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Making more effort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9E35AF69-2A0E-B242-BCDD-9B293A69BFFF}"/>
              </a:ext>
            </a:extLst>
          </p:cNvPr>
          <p:cNvSpPr/>
          <p:nvPr/>
        </p:nvSpPr>
        <p:spPr>
          <a:xfrm rot="5400000">
            <a:off x="8622887" y="-1403"/>
            <a:ext cx="307751" cy="4798479"/>
          </a:xfrm>
          <a:prstGeom prst="leftBrace">
            <a:avLst>
              <a:gd name="adj1" fmla="val 48532"/>
              <a:gd name="adj2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AD9DEC-E15F-A54B-BA89-9F954FF4B46A}"/>
              </a:ext>
            </a:extLst>
          </p:cNvPr>
          <p:cNvSpPr txBox="1"/>
          <p:nvPr/>
        </p:nvSpPr>
        <p:spPr>
          <a:xfrm>
            <a:off x="7495039" y="1840566"/>
            <a:ext cx="256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Making less effort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7D49D5-8DA7-8A47-A766-A813CB58FACD}"/>
              </a:ext>
            </a:extLst>
          </p:cNvPr>
          <p:cNvSpPr/>
          <p:nvPr/>
        </p:nvSpPr>
        <p:spPr>
          <a:xfrm>
            <a:off x="906586" y="5980395"/>
            <a:ext cx="3751383" cy="50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0C7C39-41BC-CD46-A9BA-2568A5E85518}"/>
              </a:ext>
            </a:extLst>
          </p:cNvPr>
          <p:cNvSpPr/>
          <p:nvPr/>
        </p:nvSpPr>
        <p:spPr>
          <a:xfrm>
            <a:off x="990658" y="6070452"/>
            <a:ext cx="312616" cy="312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0DFC32-DFA1-D34E-A533-43FB557584A8}"/>
              </a:ext>
            </a:extLst>
          </p:cNvPr>
          <p:cNvSpPr txBox="1"/>
          <p:nvPr/>
        </p:nvSpPr>
        <p:spPr>
          <a:xfrm>
            <a:off x="1406829" y="6119038"/>
            <a:ext cx="13576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A lot/some effort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7562C5-E762-2E4F-8B83-63A0209BC7F1}"/>
              </a:ext>
            </a:extLst>
          </p:cNvPr>
          <p:cNvSpPr/>
          <p:nvPr/>
        </p:nvSpPr>
        <p:spPr>
          <a:xfrm>
            <a:off x="2764439" y="6070452"/>
            <a:ext cx="312616" cy="312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C90453-9557-2C42-95EC-797014BB433F}"/>
              </a:ext>
            </a:extLst>
          </p:cNvPr>
          <p:cNvSpPr txBox="1"/>
          <p:nvPr/>
        </p:nvSpPr>
        <p:spPr>
          <a:xfrm>
            <a:off x="3180610" y="6119038"/>
            <a:ext cx="14773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/>
              <a:t>Not much/no effort</a:t>
            </a:r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6EC4AB71-451E-9F48-9FBF-641A85DB0CB5}"/>
              </a:ext>
            </a:extLst>
          </p:cNvPr>
          <p:cNvSpPr/>
          <p:nvPr/>
        </p:nvSpPr>
        <p:spPr>
          <a:xfrm>
            <a:off x="8975352" y="5853796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DB90C6C-01E8-AD43-B6EC-EB6029655DFA}"/>
              </a:ext>
            </a:extLst>
          </p:cNvPr>
          <p:cNvSpPr/>
          <p:nvPr/>
        </p:nvSpPr>
        <p:spPr>
          <a:xfrm rot="10800000">
            <a:off x="8975352" y="6243917"/>
            <a:ext cx="392382" cy="3382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A person dancing on a stage&#10;&#10;Description automatically generated with low confidence">
            <a:extLst>
              <a:ext uri="{FF2B5EF4-FFF2-40B4-BE49-F238E27FC236}">
                <a16:creationId xmlns:a16="http://schemas.microsoft.com/office/drawing/2014/main" id="{68D0BE29-E27A-E44D-8EB0-5F646E80DC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975" y="2910814"/>
            <a:ext cx="2433804" cy="23571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D001F01-0A8B-FA49-A8BA-9914E98BCEC6}"/>
              </a:ext>
            </a:extLst>
          </p:cNvPr>
          <p:cNvSpPr txBox="1"/>
          <p:nvPr/>
        </p:nvSpPr>
        <p:spPr>
          <a:xfrm>
            <a:off x="1202390" y="3061722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-1%*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B749C0-208D-6C4D-B09E-6DEACA08E7B2}"/>
              </a:ext>
            </a:extLst>
          </p:cNvPr>
          <p:cNvSpPr txBox="1"/>
          <p:nvPr/>
        </p:nvSpPr>
        <p:spPr>
          <a:xfrm>
            <a:off x="4954954" y="6076227"/>
            <a:ext cx="200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*difference vs. previous wave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59556D-5B7F-D842-A0F2-FD2F11AAED1C}"/>
              </a:ext>
            </a:extLst>
          </p:cNvPr>
          <p:cNvSpPr txBox="1"/>
          <p:nvPr/>
        </p:nvSpPr>
        <p:spPr>
          <a:xfrm>
            <a:off x="2385384" y="3061722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-3%*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181843-CD5A-A342-BB88-BFF6F6C88389}"/>
              </a:ext>
            </a:extLst>
          </p:cNvPr>
          <p:cNvSpPr txBox="1"/>
          <p:nvPr/>
        </p:nvSpPr>
        <p:spPr>
          <a:xfrm>
            <a:off x="3568378" y="3061722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+0%*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368AB-DA3C-834F-92C5-C01AA1E1B727}"/>
              </a:ext>
            </a:extLst>
          </p:cNvPr>
          <p:cNvSpPr txBox="1"/>
          <p:nvPr/>
        </p:nvSpPr>
        <p:spPr>
          <a:xfrm>
            <a:off x="6414523" y="3063800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-1%*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82312D-F494-D447-BF67-00F3BEEA769E}"/>
              </a:ext>
            </a:extLst>
          </p:cNvPr>
          <p:cNvSpPr txBox="1"/>
          <p:nvPr/>
        </p:nvSpPr>
        <p:spPr>
          <a:xfrm>
            <a:off x="7400677" y="3063800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+0%*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D84C8-AE6B-F549-907E-83CDAB3850D7}"/>
              </a:ext>
            </a:extLst>
          </p:cNvPr>
          <p:cNvSpPr txBox="1"/>
          <p:nvPr/>
        </p:nvSpPr>
        <p:spPr>
          <a:xfrm>
            <a:off x="8386831" y="3063800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-1%*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48A771-4B11-C649-9D57-ACA993F35480}"/>
              </a:ext>
            </a:extLst>
          </p:cNvPr>
          <p:cNvSpPr txBox="1"/>
          <p:nvPr/>
        </p:nvSpPr>
        <p:spPr>
          <a:xfrm>
            <a:off x="9372985" y="3063800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+1%*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125705-2324-6B4C-9FC1-5F7333A628A6}"/>
              </a:ext>
            </a:extLst>
          </p:cNvPr>
          <p:cNvSpPr txBox="1"/>
          <p:nvPr/>
        </p:nvSpPr>
        <p:spPr>
          <a:xfrm>
            <a:off x="10359139" y="3063800"/>
            <a:ext cx="73372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+4%*</a:t>
            </a:r>
          </a:p>
        </p:txBody>
      </p:sp>
      <p:grpSp>
        <p:nvGrpSpPr>
          <p:cNvPr id="41" name="Graphic 4">
            <a:extLst>
              <a:ext uri="{FF2B5EF4-FFF2-40B4-BE49-F238E27FC236}">
                <a16:creationId xmlns:a16="http://schemas.microsoft.com/office/drawing/2014/main" id="{B7CB874A-4735-6844-B76F-6A81D67564F1}"/>
              </a:ext>
            </a:extLst>
          </p:cNvPr>
          <p:cNvGrpSpPr>
            <a:grpSpLocks noChangeAspect="1"/>
          </p:cNvGrpSpPr>
          <p:nvPr/>
        </p:nvGrpSpPr>
        <p:grpSpPr>
          <a:xfrm>
            <a:off x="1317394" y="2504822"/>
            <a:ext cx="468437" cy="468000"/>
            <a:chOff x="2561086" y="4308712"/>
            <a:chExt cx="361670" cy="361333"/>
          </a:xfrm>
          <a:solidFill>
            <a:schemeClr val="accent2"/>
          </a:solidFill>
        </p:grpSpPr>
        <p:sp>
          <p:nvSpPr>
            <p:cNvPr id="42" name="Graphic 4">
              <a:extLst>
                <a:ext uri="{FF2B5EF4-FFF2-40B4-BE49-F238E27FC236}">
                  <a16:creationId xmlns:a16="http://schemas.microsoft.com/office/drawing/2014/main" id="{CE09025D-0F03-3047-8E3E-99125D731CF4}"/>
                </a:ext>
              </a:extLst>
            </p:cNvPr>
            <p:cNvSpPr/>
            <p:nvPr/>
          </p:nvSpPr>
          <p:spPr>
            <a:xfrm>
              <a:off x="2561086" y="4308712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4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7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4"/>
                    <a:pt x="180835" y="361334"/>
                  </a:cubicBezTo>
                  <a:cubicBezTo>
                    <a:pt x="280518" y="361334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3407"/>
                    <a:pt x="180835" y="13407"/>
                  </a:cubicBezTo>
                  <a:cubicBezTo>
                    <a:pt x="273489" y="13407"/>
                    <a:pt x="348891" y="88738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D99F937D-4A9E-4849-A839-BFE5ABAAE167}"/>
                </a:ext>
              </a:extLst>
            </p:cNvPr>
            <p:cNvSpPr/>
            <p:nvPr/>
          </p:nvSpPr>
          <p:spPr>
            <a:xfrm>
              <a:off x="2661408" y="4381489"/>
              <a:ext cx="159109" cy="216416"/>
            </a:xfrm>
            <a:custGeom>
              <a:avLst/>
              <a:gdLst>
                <a:gd name="connsiteX0" fmla="*/ 153358 w 159109"/>
                <a:gd name="connsiteY0" fmla="*/ 28728 h 216416"/>
                <a:gd name="connsiteX1" fmla="*/ 144413 w 159109"/>
                <a:gd name="connsiteY1" fmla="*/ 28728 h 216416"/>
                <a:gd name="connsiteX2" fmla="*/ 137384 w 159109"/>
                <a:gd name="connsiteY2" fmla="*/ 4469 h 216416"/>
                <a:gd name="connsiteX3" fmla="*/ 130994 w 159109"/>
                <a:gd name="connsiteY3" fmla="*/ 0 h 216416"/>
                <a:gd name="connsiteX4" fmla="*/ 28755 w 159109"/>
                <a:gd name="connsiteY4" fmla="*/ 0 h 216416"/>
                <a:gd name="connsiteX5" fmla="*/ 22365 w 159109"/>
                <a:gd name="connsiteY5" fmla="*/ 4469 h 216416"/>
                <a:gd name="connsiteX6" fmla="*/ 15336 w 159109"/>
                <a:gd name="connsiteY6" fmla="*/ 28728 h 216416"/>
                <a:gd name="connsiteX7" fmla="*/ 6390 w 159109"/>
                <a:gd name="connsiteY7" fmla="*/ 28728 h 216416"/>
                <a:gd name="connsiteX8" fmla="*/ 0 w 159109"/>
                <a:gd name="connsiteY8" fmla="*/ 35112 h 216416"/>
                <a:gd name="connsiteX9" fmla="*/ 6390 w 159109"/>
                <a:gd name="connsiteY9" fmla="*/ 41496 h 216416"/>
                <a:gd name="connsiteX10" fmla="*/ 15336 w 159109"/>
                <a:gd name="connsiteY10" fmla="*/ 41496 h 216416"/>
                <a:gd name="connsiteX11" fmla="*/ 18531 w 159109"/>
                <a:gd name="connsiteY11" fmla="*/ 79800 h 216416"/>
                <a:gd name="connsiteX12" fmla="*/ 14058 w 159109"/>
                <a:gd name="connsiteY12" fmla="*/ 79800 h 216416"/>
                <a:gd name="connsiteX13" fmla="*/ 9585 w 159109"/>
                <a:gd name="connsiteY13" fmla="*/ 81715 h 216416"/>
                <a:gd name="connsiteX14" fmla="*/ 7668 w 159109"/>
                <a:gd name="connsiteY14" fmla="*/ 86822 h 216416"/>
                <a:gd name="connsiteX15" fmla="*/ 14697 w 159109"/>
                <a:gd name="connsiteY15" fmla="*/ 167260 h 216416"/>
                <a:gd name="connsiteX16" fmla="*/ 21087 w 159109"/>
                <a:gd name="connsiteY16" fmla="*/ 173006 h 216416"/>
                <a:gd name="connsiteX17" fmla="*/ 26199 w 159109"/>
                <a:gd name="connsiteY17" fmla="*/ 173006 h 216416"/>
                <a:gd name="connsiteX18" fmla="*/ 29394 w 159109"/>
                <a:gd name="connsiteY18" fmla="*/ 210671 h 216416"/>
                <a:gd name="connsiteX19" fmla="*/ 35784 w 159109"/>
                <a:gd name="connsiteY19" fmla="*/ 216417 h 216416"/>
                <a:gd name="connsiteX20" fmla="*/ 123326 w 159109"/>
                <a:gd name="connsiteY20" fmla="*/ 216417 h 216416"/>
                <a:gd name="connsiteX21" fmla="*/ 129716 w 159109"/>
                <a:gd name="connsiteY21" fmla="*/ 210671 h 216416"/>
                <a:gd name="connsiteX22" fmla="*/ 132911 w 159109"/>
                <a:gd name="connsiteY22" fmla="*/ 173006 h 216416"/>
                <a:gd name="connsiteX23" fmla="*/ 138023 w 159109"/>
                <a:gd name="connsiteY23" fmla="*/ 173006 h 216416"/>
                <a:gd name="connsiteX24" fmla="*/ 144413 w 159109"/>
                <a:gd name="connsiteY24" fmla="*/ 167260 h 216416"/>
                <a:gd name="connsiteX25" fmla="*/ 151442 w 159109"/>
                <a:gd name="connsiteY25" fmla="*/ 86822 h 216416"/>
                <a:gd name="connsiteX26" fmla="*/ 149524 w 159109"/>
                <a:gd name="connsiteY26" fmla="*/ 81715 h 216416"/>
                <a:gd name="connsiteX27" fmla="*/ 145052 w 159109"/>
                <a:gd name="connsiteY27" fmla="*/ 79800 h 216416"/>
                <a:gd name="connsiteX28" fmla="*/ 140579 w 159109"/>
                <a:gd name="connsiteY28" fmla="*/ 79800 h 216416"/>
                <a:gd name="connsiteX29" fmla="*/ 143774 w 159109"/>
                <a:gd name="connsiteY29" fmla="*/ 41496 h 216416"/>
                <a:gd name="connsiteX30" fmla="*/ 152719 w 159109"/>
                <a:gd name="connsiteY30" fmla="*/ 41496 h 216416"/>
                <a:gd name="connsiteX31" fmla="*/ 159109 w 159109"/>
                <a:gd name="connsiteY31" fmla="*/ 35112 h 216416"/>
                <a:gd name="connsiteX32" fmla="*/ 153358 w 159109"/>
                <a:gd name="connsiteY32" fmla="*/ 28728 h 216416"/>
                <a:gd name="connsiteX33" fmla="*/ 33867 w 159109"/>
                <a:gd name="connsiteY33" fmla="*/ 12129 h 216416"/>
                <a:gd name="connsiteX34" fmla="*/ 126521 w 159109"/>
                <a:gd name="connsiteY34" fmla="*/ 12129 h 216416"/>
                <a:gd name="connsiteX35" fmla="*/ 130994 w 159109"/>
                <a:gd name="connsiteY35" fmla="*/ 28728 h 216416"/>
                <a:gd name="connsiteX36" fmla="*/ 29394 w 159109"/>
                <a:gd name="connsiteY36" fmla="*/ 28728 h 216416"/>
                <a:gd name="connsiteX37" fmla="*/ 33867 w 159109"/>
                <a:gd name="connsiteY37" fmla="*/ 12129 h 216416"/>
                <a:gd name="connsiteX38" fmla="*/ 118214 w 159109"/>
                <a:gd name="connsiteY38" fmla="*/ 203649 h 216416"/>
                <a:gd name="connsiteX39" fmla="*/ 42174 w 159109"/>
                <a:gd name="connsiteY39" fmla="*/ 203649 h 216416"/>
                <a:gd name="connsiteX40" fmla="*/ 39618 w 159109"/>
                <a:gd name="connsiteY40" fmla="*/ 172368 h 216416"/>
                <a:gd name="connsiteX41" fmla="*/ 120770 w 159109"/>
                <a:gd name="connsiteY41" fmla="*/ 172368 h 216416"/>
                <a:gd name="connsiteX42" fmla="*/ 118214 w 159109"/>
                <a:gd name="connsiteY42" fmla="*/ 203649 h 216416"/>
                <a:gd name="connsiteX43" fmla="*/ 132911 w 159109"/>
                <a:gd name="connsiteY43" fmla="*/ 160238 h 216416"/>
                <a:gd name="connsiteX44" fmla="*/ 27477 w 159109"/>
                <a:gd name="connsiteY44" fmla="*/ 160238 h 216416"/>
                <a:gd name="connsiteX45" fmla="*/ 21087 w 159109"/>
                <a:gd name="connsiteY45" fmla="*/ 92568 h 216416"/>
                <a:gd name="connsiteX46" fmla="*/ 138662 w 159109"/>
                <a:gd name="connsiteY46" fmla="*/ 92568 h 216416"/>
                <a:gd name="connsiteX47" fmla="*/ 132911 w 159109"/>
                <a:gd name="connsiteY47" fmla="*/ 160238 h 216416"/>
                <a:gd name="connsiteX48" fmla="*/ 128438 w 159109"/>
                <a:gd name="connsiteY48" fmla="*/ 79800 h 216416"/>
                <a:gd name="connsiteX49" fmla="*/ 31950 w 159109"/>
                <a:gd name="connsiteY49" fmla="*/ 79800 h 216416"/>
                <a:gd name="connsiteX50" fmla="*/ 28755 w 159109"/>
                <a:gd name="connsiteY50" fmla="*/ 41496 h 216416"/>
                <a:gd name="connsiteX51" fmla="*/ 131633 w 159109"/>
                <a:gd name="connsiteY51" fmla="*/ 41496 h 216416"/>
                <a:gd name="connsiteX52" fmla="*/ 128438 w 159109"/>
                <a:gd name="connsiteY52" fmla="*/ 79800 h 21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9109" h="216416">
                  <a:moveTo>
                    <a:pt x="153358" y="28728"/>
                  </a:moveTo>
                  <a:lnTo>
                    <a:pt x="144413" y="28728"/>
                  </a:lnTo>
                  <a:lnTo>
                    <a:pt x="137384" y="4469"/>
                  </a:lnTo>
                  <a:cubicBezTo>
                    <a:pt x="136745" y="1915"/>
                    <a:pt x="134189" y="0"/>
                    <a:pt x="130994" y="0"/>
                  </a:cubicBezTo>
                  <a:lnTo>
                    <a:pt x="28755" y="0"/>
                  </a:lnTo>
                  <a:cubicBezTo>
                    <a:pt x="26199" y="0"/>
                    <a:pt x="23643" y="1915"/>
                    <a:pt x="22365" y="4469"/>
                  </a:cubicBezTo>
                  <a:lnTo>
                    <a:pt x="15336" y="28728"/>
                  </a:lnTo>
                  <a:lnTo>
                    <a:pt x="6390" y="28728"/>
                  </a:lnTo>
                  <a:cubicBezTo>
                    <a:pt x="2556" y="28728"/>
                    <a:pt x="0" y="31281"/>
                    <a:pt x="0" y="35112"/>
                  </a:cubicBezTo>
                  <a:cubicBezTo>
                    <a:pt x="0" y="38942"/>
                    <a:pt x="2556" y="41496"/>
                    <a:pt x="6390" y="41496"/>
                  </a:cubicBezTo>
                  <a:lnTo>
                    <a:pt x="15336" y="41496"/>
                  </a:lnTo>
                  <a:lnTo>
                    <a:pt x="18531" y="79800"/>
                  </a:lnTo>
                  <a:lnTo>
                    <a:pt x="14058" y="79800"/>
                  </a:lnTo>
                  <a:cubicBezTo>
                    <a:pt x="12141" y="79800"/>
                    <a:pt x="10863" y="80438"/>
                    <a:pt x="9585" y="81715"/>
                  </a:cubicBezTo>
                  <a:cubicBezTo>
                    <a:pt x="8307" y="82992"/>
                    <a:pt x="7668" y="84907"/>
                    <a:pt x="7668" y="86822"/>
                  </a:cubicBezTo>
                  <a:lnTo>
                    <a:pt x="14697" y="167260"/>
                  </a:lnTo>
                  <a:cubicBezTo>
                    <a:pt x="14697" y="170452"/>
                    <a:pt x="17892" y="173006"/>
                    <a:pt x="21087" y="173006"/>
                  </a:cubicBezTo>
                  <a:lnTo>
                    <a:pt x="26199" y="173006"/>
                  </a:lnTo>
                  <a:lnTo>
                    <a:pt x="29394" y="210671"/>
                  </a:lnTo>
                  <a:cubicBezTo>
                    <a:pt x="29394" y="213863"/>
                    <a:pt x="32589" y="216417"/>
                    <a:pt x="35784" y="216417"/>
                  </a:cubicBezTo>
                  <a:lnTo>
                    <a:pt x="123326" y="216417"/>
                  </a:lnTo>
                  <a:cubicBezTo>
                    <a:pt x="126521" y="216417"/>
                    <a:pt x="129716" y="213863"/>
                    <a:pt x="129716" y="210671"/>
                  </a:cubicBezTo>
                  <a:lnTo>
                    <a:pt x="132911" y="173006"/>
                  </a:lnTo>
                  <a:lnTo>
                    <a:pt x="138023" y="173006"/>
                  </a:lnTo>
                  <a:cubicBezTo>
                    <a:pt x="141218" y="173006"/>
                    <a:pt x="143774" y="170452"/>
                    <a:pt x="144413" y="167260"/>
                  </a:cubicBezTo>
                  <a:lnTo>
                    <a:pt x="151442" y="86822"/>
                  </a:lnTo>
                  <a:cubicBezTo>
                    <a:pt x="151442" y="84907"/>
                    <a:pt x="150803" y="82992"/>
                    <a:pt x="149524" y="81715"/>
                  </a:cubicBezTo>
                  <a:cubicBezTo>
                    <a:pt x="148247" y="80438"/>
                    <a:pt x="146330" y="79800"/>
                    <a:pt x="145052" y="79800"/>
                  </a:cubicBezTo>
                  <a:lnTo>
                    <a:pt x="140579" y="79800"/>
                  </a:lnTo>
                  <a:lnTo>
                    <a:pt x="143774" y="41496"/>
                  </a:lnTo>
                  <a:lnTo>
                    <a:pt x="152719" y="41496"/>
                  </a:lnTo>
                  <a:cubicBezTo>
                    <a:pt x="156553" y="41496"/>
                    <a:pt x="159109" y="38942"/>
                    <a:pt x="159109" y="35112"/>
                  </a:cubicBezTo>
                  <a:cubicBezTo>
                    <a:pt x="159109" y="31281"/>
                    <a:pt x="156553" y="28728"/>
                    <a:pt x="153358" y="28728"/>
                  </a:cubicBezTo>
                  <a:close/>
                  <a:moveTo>
                    <a:pt x="33867" y="12129"/>
                  </a:moveTo>
                  <a:lnTo>
                    <a:pt x="126521" y="12129"/>
                  </a:lnTo>
                  <a:lnTo>
                    <a:pt x="130994" y="28728"/>
                  </a:lnTo>
                  <a:lnTo>
                    <a:pt x="29394" y="28728"/>
                  </a:lnTo>
                  <a:lnTo>
                    <a:pt x="33867" y="12129"/>
                  </a:lnTo>
                  <a:close/>
                  <a:moveTo>
                    <a:pt x="118214" y="203649"/>
                  </a:moveTo>
                  <a:lnTo>
                    <a:pt x="42174" y="203649"/>
                  </a:lnTo>
                  <a:lnTo>
                    <a:pt x="39618" y="172368"/>
                  </a:lnTo>
                  <a:lnTo>
                    <a:pt x="120770" y="172368"/>
                  </a:lnTo>
                  <a:lnTo>
                    <a:pt x="118214" y="203649"/>
                  </a:lnTo>
                  <a:close/>
                  <a:moveTo>
                    <a:pt x="132911" y="160238"/>
                  </a:moveTo>
                  <a:lnTo>
                    <a:pt x="27477" y="160238"/>
                  </a:lnTo>
                  <a:lnTo>
                    <a:pt x="21087" y="92568"/>
                  </a:lnTo>
                  <a:lnTo>
                    <a:pt x="138662" y="92568"/>
                  </a:lnTo>
                  <a:lnTo>
                    <a:pt x="132911" y="160238"/>
                  </a:lnTo>
                  <a:close/>
                  <a:moveTo>
                    <a:pt x="128438" y="79800"/>
                  </a:moveTo>
                  <a:lnTo>
                    <a:pt x="31950" y="79800"/>
                  </a:lnTo>
                  <a:lnTo>
                    <a:pt x="28755" y="41496"/>
                  </a:lnTo>
                  <a:lnTo>
                    <a:pt x="131633" y="41496"/>
                  </a:lnTo>
                  <a:lnTo>
                    <a:pt x="128438" y="7980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aphic 1039">
            <a:extLst>
              <a:ext uri="{FF2B5EF4-FFF2-40B4-BE49-F238E27FC236}">
                <a16:creationId xmlns:a16="http://schemas.microsoft.com/office/drawing/2014/main" id="{60B2CC1E-060F-284B-8ACE-D2009910245C}"/>
              </a:ext>
            </a:extLst>
          </p:cNvPr>
          <p:cNvGrpSpPr>
            <a:grpSpLocks noChangeAspect="1"/>
          </p:cNvGrpSpPr>
          <p:nvPr/>
        </p:nvGrpSpPr>
        <p:grpSpPr>
          <a:xfrm>
            <a:off x="2479182" y="2504822"/>
            <a:ext cx="504471" cy="504000"/>
            <a:chOff x="1515054" y="2371173"/>
            <a:chExt cx="361670" cy="361333"/>
          </a:xfrm>
          <a:solidFill>
            <a:schemeClr val="accent2"/>
          </a:solidFill>
        </p:grpSpPr>
        <p:sp>
          <p:nvSpPr>
            <p:cNvPr id="48" name="Graphic 1039">
              <a:extLst>
                <a:ext uri="{FF2B5EF4-FFF2-40B4-BE49-F238E27FC236}">
                  <a16:creationId xmlns:a16="http://schemas.microsoft.com/office/drawing/2014/main" id="{70CC5757-14F4-BF40-99E0-D6C209B80443}"/>
                </a:ext>
              </a:extLst>
            </p:cNvPr>
            <p:cNvSpPr/>
            <p:nvPr/>
          </p:nvSpPr>
          <p:spPr>
            <a:xfrm>
              <a:off x="1515054" y="2371173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3406"/>
                    <a:pt x="180835" y="13406"/>
                  </a:cubicBezTo>
                  <a:cubicBezTo>
                    <a:pt x="273489" y="13406"/>
                    <a:pt x="348891" y="88738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039">
              <a:extLst>
                <a:ext uri="{FF2B5EF4-FFF2-40B4-BE49-F238E27FC236}">
                  <a16:creationId xmlns:a16="http://schemas.microsoft.com/office/drawing/2014/main" id="{D18B0E5A-EDA2-B648-A1D6-420FD2781BA0}"/>
                </a:ext>
              </a:extLst>
            </p:cNvPr>
            <p:cNvSpPr/>
            <p:nvPr/>
          </p:nvSpPr>
          <p:spPr>
            <a:xfrm>
              <a:off x="1575670" y="2452250"/>
              <a:ext cx="240438" cy="199818"/>
            </a:xfrm>
            <a:custGeom>
              <a:avLst/>
              <a:gdLst>
                <a:gd name="connsiteX0" fmla="*/ 238433 w 240438"/>
                <a:gd name="connsiteY0" fmla="*/ 58733 h 199818"/>
                <a:gd name="connsiteX1" fmla="*/ 181563 w 240438"/>
                <a:gd name="connsiteY1" fmla="*/ 1915 h 199818"/>
                <a:gd name="connsiteX2" fmla="*/ 177090 w 240438"/>
                <a:gd name="connsiteY2" fmla="*/ 0 h 199818"/>
                <a:gd name="connsiteX3" fmla="*/ 144501 w 240438"/>
                <a:gd name="connsiteY3" fmla="*/ 0 h 199818"/>
                <a:gd name="connsiteX4" fmla="*/ 138750 w 240438"/>
                <a:gd name="connsiteY4" fmla="*/ 3830 h 199818"/>
                <a:gd name="connsiteX5" fmla="*/ 120219 w 240438"/>
                <a:gd name="connsiteY5" fmla="*/ 16598 h 199818"/>
                <a:gd name="connsiteX6" fmla="*/ 101688 w 240438"/>
                <a:gd name="connsiteY6" fmla="*/ 3830 h 199818"/>
                <a:gd name="connsiteX7" fmla="*/ 95938 w 240438"/>
                <a:gd name="connsiteY7" fmla="*/ 0 h 199818"/>
                <a:gd name="connsiteX8" fmla="*/ 63349 w 240438"/>
                <a:gd name="connsiteY8" fmla="*/ 0 h 199818"/>
                <a:gd name="connsiteX9" fmla="*/ 58876 w 240438"/>
                <a:gd name="connsiteY9" fmla="*/ 1915 h 199818"/>
                <a:gd name="connsiteX10" fmla="*/ 2005 w 240438"/>
                <a:gd name="connsiteY10" fmla="*/ 58733 h 199818"/>
                <a:gd name="connsiteX11" fmla="*/ 1366 w 240438"/>
                <a:gd name="connsiteY11" fmla="*/ 67032 h 199818"/>
                <a:gd name="connsiteX12" fmla="*/ 33955 w 240438"/>
                <a:gd name="connsiteY12" fmla="*/ 107889 h 199818"/>
                <a:gd name="connsiteX13" fmla="*/ 38428 w 240438"/>
                <a:gd name="connsiteY13" fmla="*/ 110443 h 199818"/>
                <a:gd name="connsiteX14" fmla="*/ 43540 w 240438"/>
                <a:gd name="connsiteY14" fmla="*/ 108528 h 199818"/>
                <a:gd name="connsiteX15" fmla="*/ 56959 w 240438"/>
                <a:gd name="connsiteY15" fmla="*/ 95121 h 199818"/>
                <a:gd name="connsiteX16" fmla="*/ 56959 w 240438"/>
                <a:gd name="connsiteY16" fmla="*/ 193435 h 199818"/>
                <a:gd name="connsiteX17" fmla="*/ 63349 w 240438"/>
                <a:gd name="connsiteY17" fmla="*/ 199819 h 199818"/>
                <a:gd name="connsiteX18" fmla="*/ 177090 w 240438"/>
                <a:gd name="connsiteY18" fmla="*/ 199819 h 199818"/>
                <a:gd name="connsiteX19" fmla="*/ 183480 w 240438"/>
                <a:gd name="connsiteY19" fmla="*/ 193435 h 199818"/>
                <a:gd name="connsiteX20" fmla="*/ 183480 w 240438"/>
                <a:gd name="connsiteY20" fmla="*/ 95121 h 199818"/>
                <a:gd name="connsiteX21" fmla="*/ 196898 w 240438"/>
                <a:gd name="connsiteY21" fmla="*/ 108528 h 199818"/>
                <a:gd name="connsiteX22" fmla="*/ 202011 w 240438"/>
                <a:gd name="connsiteY22" fmla="*/ 110443 h 199818"/>
                <a:gd name="connsiteX23" fmla="*/ 206483 w 240438"/>
                <a:gd name="connsiteY23" fmla="*/ 107889 h 199818"/>
                <a:gd name="connsiteX24" fmla="*/ 239072 w 240438"/>
                <a:gd name="connsiteY24" fmla="*/ 67032 h 199818"/>
                <a:gd name="connsiteX25" fmla="*/ 238433 w 240438"/>
                <a:gd name="connsiteY25" fmla="*/ 58733 h 199818"/>
                <a:gd name="connsiteX26" fmla="*/ 200732 w 240438"/>
                <a:gd name="connsiteY26" fmla="*/ 94483 h 199818"/>
                <a:gd name="connsiteX27" fmla="*/ 181563 w 240438"/>
                <a:gd name="connsiteY27" fmla="*/ 75331 h 199818"/>
                <a:gd name="connsiteX28" fmla="*/ 174534 w 240438"/>
                <a:gd name="connsiteY28" fmla="*/ 74054 h 199818"/>
                <a:gd name="connsiteX29" fmla="*/ 170700 w 240438"/>
                <a:gd name="connsiteY29" fmla="*/ 79800 h 199818"/>
                <a:gd name="connsiteX30" fmla="*/ 170700 w 240438"/>
                <a:gd name="connsiteY30" fmla="*/ 187051 h 199818"/>
                <a:gd name="connsiteX31" fmla="*/ 69739 w 240438"/>
                <a:gd name="connsiteY31" fmla="*/ 187051 h 199818"/>
                <a:gd name="connsiteX32" fmla="*/ 69739 w 240438"/>
                <a:gd name="connsiteY32" fmla="*/ 79800 h 199818"/>
                <a:gd name="connsiteX33" fmla="*/ 65905 w 240438"/>
                <a:gd name="connsiteY33" fmla="*/ 74054 h 199818"/>
                <a:gd name="connsiteX34" fmla="*/ 58876 w 240438"/>
                <a:gd name="connsiteY34" fmla="*/ 75331 h 199818"/>
                <a:gd name="connsiteX35" fmla="*/ 39706 w 240438"/>
                <a:gd name="connsiteY35" fmla="*/ 94483 h 199818"/>
                <a:gd name="connsiteX36" fmla="*/ 15424 w 240438"/>
                <a:gd name="connsiteY36" fmla="*/ 63840 h 199818"/>
                <a:gd name="connsiteX37" fmla="*/ 66544 w 240438"/>
                <a:gd name="connsiteY37" fmla="*/ 12768 h 199818"/>
                <a:gd name="connsiteX38" fmla="*/ 92743 w 240438"/>
                <a:gd name="connsiteY38" fmla="*/ 12768 h 199818"/>
                <a:gd name="connsiteX39" fmla="*/ 120858 w 240438"/>
                <a:gd name="connsiteY39" fmla="*/ 28728 h 199818"/>
                <a:gd name="connsiteX40" fmla="*/ 148974 w 240438"/>
                <a:gd name="connsiteY40" fmla="*/ 12768 h 199818"/>
                <a:gd name="connsiteX41" fmla="*/ 175173 w 240438"/>
                <a:gd name="connsiteY41" fmla="*/ 12768 h 199818"/>
                <a:gd name="connsiteX42" fmla="*/ 226292 w 240438"/>
                <a:gd name="connsiteY42" fmla="*/ 63840 h 199818"/>
                <a:gd name="connsiteX43" fmla="*/ 200732 w 240438"/>
                <a:gd name="connsiteY43" fmla="*/ 94483 h 19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0438" h="199818">
                  <a:moveTo>
                    <a:pt x="238433" y="58733"/>
                  </a:moveTo>
                  <a:lnTo>
                    <a:pt x="181563" y="1915"/>
                  </a:lnTo>
                  <a:cubicBezTo>
                    <a:pt x="180285" y="638"/>
                    <a:pt x="179007" y="0"/>
                    <a:pt x="177090" y="0"/>
                  </a:cubicBezTo>
                  <a:lnTo>
                    <a:pt x="144501" y="0"/>
                  </a:lnTo>
                  <a:cubicBezTo>
                    <a:pt x="141945" y="0"/>
                    <a:pt x="140028" y="1277"/>
                    <a:pt x="138750" y="3830"/>
                  </a:cubicBezTo>
                  <a:cubicBezTo>
                    <a:pt x="134277" y="12768"/>
                    <a:pt x="128526" y="16598"/>
                    <a:pt x="120219" y="16598"/>
                  </a:cubicBezTo>
                  <a:cubicBezTo>
                    <a:pt x="111912" y="16598"/>
                    <a:pt x="106162" y="12768"/>
                    <a:pt x="101688" y="3830"/>
                  </a:cubicBezTo>
                  <a:cubicBezTo>
                    <a:pt x="100410" y="1915"/>
                    <a:pt x="98493" y="0"/>
                    <a:pt x="95938" y="0"/>
                  </a:cubicBezTo>
                  <a:lnTo>
                    <a:pt x="63349" y="0"/>
                  </a:lnTo>
                  <a:cubicBezTo>
                    <a:pt x="61432" y="0"/>
                    <a:pt x="60154" y="638"/>
                    <a:pt x="58876" y="1915"/>
                  </a:cubicBezTo>
                  <a:lnTo>
                    <a:pt x="2005" y="58733"/>
                  </a:lnTo>
                  <a:cubicBezTo>
                    <a:pt x="-551" y="61286"/>
                    <a:pt x="-551" y="64478"/>
                    <a:pt x="1366" y="67032"/>
                  </a:cubicBezTo>
                  <a:lnTo>
                    <a:pt x="33955" y="107889"/>
                  </a:lnTo>
                  <a:cubicBezTo>
                    <a:pt x="35233" y="109166"/>
                    <a:pt x="36511" y="110443"/>
                    <a:pt x="38428" y="110443"/>
                  </a:cubicBezTo>
                  <a:cubicBezTo>
                    <a:pt x="40345" y="110443"/>
                    <a:pt x="42262" y="109805"/>
                    <a:pt x="43540" y="108528"/>
                  </a:cubicBezTo>
                  <a:lnTo>
                    <a:pt x="56959" y="95121"/>
                  </a:lnTo>
                  <a:lnTo>
                    <a:pt x="56959" y="193435"/>
                  </a:lnTo>
                  <a:cubicBezTo>
                    <a:pt x="56959" y="197265"/>
                    <a:pt x="59515" y="199819"/>
                    <a:pt x="63349" y="199819"/>
                  </a:cubicBezTo>
                  <a:lnTo>
                    <a:pt x="177090" y="199819"/>
                  </a:lnTo>
                  <a:cubicBezTo>
                    <a:pt x="180924" y="199819"/>
                    <a:pt x="183480" y="197265"/>
                    <a:pt x="183480" y="193435"/>
                  </a:cubicBezTo>
                  <a:lnTo>
                    <a:pt x="183480" y="95121"/>
                  </a:lnTo>
                  <a:lnTo>
                    <a:pt x="196898" y="108528"/>
                  </a:lnTo>
                  <a:cubicBezTo>
                    <a:pt x="198177" y="109805"/>
                    <a:pt x="200093" y="110443"/>
                    <a:pt x="202011" y="110443"/>
                  </a:cubicBezTo>
                  <a:cubicBezTo>
                    <a:pt x="203927" y="110443"/>
                    <a:pt x="205206" y="109166"/>
                    <a:pt x="206483" y="107889"/>
                  </a:cubicBezTo>
                  <a:lnTo>
                    <a:pt x="239072" y="67032"/>
                  </a:lnTo>
                  <a:cubicBezTo>
                    <a:pt x="240989" y="64478"/>
                    <a:pt x="240989" y="61286"/>
                    <a:pt x="238433" y="58733"/>
                  </a:cubicBezTo>
                  <a:close/>
                  <a:moveTo>
                    <a:pt x="200732" y="94483"/>
                  </a:moveTo>
                  <a:lnTo>
                    <a:pt x="181563" y="75331"/>
                  </a:lnTo>
                  <a:cubicBezTo>
                    <a:pt x="179646" y="73416"/>
                    <a:pt x="177090" y="72777"/>
                    <a:pt x="174534" y="74054"/>
                  </a:cubicBezTo>
                  <a:cubicBezTo>
                    <a:pt x="171978" y="75331"/>
                    <a:pt x="170700" y="77246"/>
                    <a:pt x="170700" y="79800"/>
                  </a:cubicBezTo>
                  <a:lnTo>
                    <a:pt x="170700" y="187051"/>
                  </a:lnTo>
                  <a:lnTo>
                    <a:pt x="69739" y="187051"/>
                  </a:lnTo>
                  <a:lnTo>
                    <a:pt x="69739" y="79800"/>
                  </a:lnTo>
                  <a:cubicBezTo>
                    <a:pt x="69739" y="77246"/>
                    <a:pt x="68461" y="74693"/>
                    <a:pt x="65905" y="74054"/>
                  </a:cubicBezTo>
                  <a:cubicBezTo>
                    <a:pt x="63349" y="72777"/>
                    <a:pt x="60793" y="73416"/>
                    <a:pt x="58876" y="75331"/>
                  </a:cubicBezTo>
                  <a:lnTo>
                    <a:pt x="39706" y="94483"/>
                  </a:lnTo>
                  <a:lnTo>
                    <a:pt x="15424" y="63840"/>
                  </a:lnTo>
                  <a:lnTo>
                    <a:pt x="66544" y="12768"/>
                  </a:lnTo>
                  <a:lnTo>
                    <a:pt x="92743" y="12768"/>
                  </a:lnTo>
                  <a:cubicBezTo>
                    <a:pt x="99133" y="23621"/>
                    <a:pt x="108717" y="28728"/>
                    <a:pt x="120858" y="28728"/>
                  </a:cubicBezTo>
                  <a:cubicBezTo>
                    <a:pt x="132999" y="28728"/>
                    <a:pt x="142584" y="22982"/>
                    <a:pt x="148974" y="12768"/>
                  </a:cubicBezTo>
                  <a:lnTo>
                    <a:pt x="175173" y="12768"/>
                  </a:lnTo>
                  <a:lnTo>
                    <a:pt x="226292" y="63840"/>
                  </a:lnTo>
                  <a:lnTo>
                    <a:pt x="200732" y="9448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009ACB7A-123E-7E45-B961-6EC97CB41FEC}"/>
              </a:ext>
            </a:extLst>
          </p:cNvPr>
          <p:cNvGrpSpPr>
            <a:grpSpLocks/>
          </p:cNvGrpSpPr>
          <p:nvPr/>
        </p:nvGrpSpPr>
        <p:grpSpPr>
          <a:xfrm>
            <a:off x="6555645" y="2504822"/>
            <a:ext cx="504000" cy="504000"/>
            <a:chOff x="8840477" y="4793256"/>
            <a:chExt cx="362312" cy="361971"/>
          </a:xfrm>
          <a:solidFill>
            <a:schemeClr val="accent1"/>
          </a:solidFill>
        </p:grpSpPr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7214F32A-0998-B74F-9CC8-37CD71ED34C4}"/>
                </a:ext>
              </a:extLst>
            </p:cNvPr>
            <p:cNvSpPr/>
            <p:nvPr/>
          </p:nvSpPr>
          <p:spPr>
            <a:xfrm>
              <a:off x="8840477" y="4793256"/>
              <a:ext cx="362312" cy="361971"/>
            </a:xfrm>
            <a:custGeom>
              <a:avLst/>
              <a:gdLst>
                <a:gd name="connsiteX0" fmla="*/ 181474 w 362312"/>
                <a:gd name="connsiteY0" fmla="*/ 0 h 361971"/>
                <a:gd name="connsiteX1" fmla="*/ 0 w 362312"/>
                <a:gd name="connsiteY1" fmla="*/ 180667 h 361971"/>
                <a:gd name="connsiteX2" fmla="*/ 180836 w 362312"/>
                <a:gd name="connsiteY2" fmla="*/ 361972 h 361971"/>
                <a:gd name="connsiteX3" fmla="*/ 362309 w 362312"/>
                <a:gd name="connsiteY3" fmla="*/ 181305 h 361971"/>
                <a:gd name="connsiteX4" fmla="*/ 362309 w 362312"/>
                <a:gd name="connsiteY4" fmla="*/ 181305 h 361971"/>
                <a:gd name="connsiteX5" fmla="*/ 181474 w 362312"/>
                <a:gd name="connsiteY5" fmla="*/ 0 h 361971"/>
                <a:gd name="connsiteX6" fmla="*/ 181474 w 362312"/>
                <a:gd name="connsiteY6" fmla="*/ 12768 h 361971"/>
                <a:gd name="connsiteX7" fmla="*/ 349529 w 362312"/>
                <a:gd name="connsiteY7" fmla="*/ 180667 h 361971"/>
                <a:gd name="connsiteX8" fmla="*/ 181474 w 362312"/>
                <a:gd name="connsiteY8" fmla="*/ 349204 h 361971"/>
                <a:gd name="connsiteX9" fmla="*/ 13419 w 362312"/>
                <a:gd name="connsiteY9" fmla="*/ 181305 h 361971"/>
                <a:gd name="connsiteX10" fmla="*/ 13419 w 362312"/>
                <a:gd name="connsiteY10" fmla="*/ 181305 h 361971"/>
                <a:gd name="connsiteX11" fmla="*/ 181474 w 362312"/>
                <a:gd name="connsiteY11" fmla="*/ 1276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2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6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9" y="80438"/>
                    <a:pt x="281796" y="0"/>
                    <a:pt x="181474" y="0"/>
                  </a:cubicBezTo>
                  <a:moveTo>
                    <a:pt x="181474" y="12768"/>
                  </a:moveTo>
                  <a:cubicBezTo>
                    <a:pt x="274767" y="12768"/>
                    <a:pt x="349529" y="88099"/>
                    <a:pt x="349529" y="180667"/>
                  </a:cubicBezTo>
                  <a:cubicBezTo>
                    <a:pt x="349529" y="273873"/>
                    <a:pt x="274128" y="349204"/>
                    <a:pt x="181474" y="349204"/>
                  </a:cubicBezTo>
                  <a:cubicBezTo>
                    <a:pt x="88181" y="349204"/>
                    <a:pt x="13419" y="273873"/>
                    <a:pt x="13419" y="181305"/>
                  </a:cubicBezTo>
                  <a:cubicBezTo>
                    <a:pt x="13419" y="181305"/>
                    <a:pt x="13419" y="181305"/>
                    <a:pt x="13419" y="181305"/>
                  </a:cubicBezTo>
                  <a:cubicBezTo>
                    <a:pt x="13419" y="87461"/>
                    <a:pt x="88820" y="12768"/>
                    <a:pt x="181474" y="12768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1F07457B-8F59-3141-9C42-97A3A0F0EDB4}"/>
                </a:ext>
              </a:extLst>
            </p:cNvPr>
            <p:cNvSpPr/>
            <p:nvPr/>
          </p:nvSpPr>
          <p:spPr>
            <a:xfrm>
              <a:off x="8988085" y="5057553"/>
              <a:ext cx="12779" cy="28089"/>
            </a:xfrm>
            <a:custGeom>
              <a:avLst/>
              <a:gdLst>
                <a:gd name="connsiteX0" fmla="*/ 6390 w 12779"/>
                <a:gd name="connsiteY0" fmla="*/ 28090 h 28089"/>
                <a:gd name="connsiteX1" fmla="*/ 0 w 12779"/>
                <a:gd name="connsiteY1" fmla="*/ 21706 h 28089"/>
                <a:gd name="connsiteX2" fmla="*/ 0 w 12779"/>
                <a:gd name="connsiteY2" fmla="*/ 6384 h 28089"/>
                <a:gd name="connsiteX3" fmla="*/ 6390 w 12779"/>
                <a:gd name="connsiteY3" fmla="*/ 0 h 28089"/>
                <a:gd name="connsiteX4" fmla="*/ 12780 w 12779"/>
                <a:gd name="connsiteY4" fmla="*/ 6384 h 28089"/>
                <a:gd name="connsiteX5" fmla="*/ 12780 w 12779"/>
                <a:gd name="connsiteY5" fmla="*/ 21706 h 28089"/>
                <a:gd name="connsiteX6" fmla="*/ 6390 w 12779"/>
                <a:gd name="connsiteY6" fmla="*/ 28090 h 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28089">
                  <a:moveTo>
                    <a:pt x="6390" y="28090"/>
                  </a:moveTo>
                  <a:cubicBezTo>
                    <a:pt x="2556" y="28090"/>
                    <a:pt x="0" y="25536"/>
                    <a:pt x="0" y="21706"/>
                  </a:cubicBezTo>
                  <a:lnTo>
                    <a:pt x="0" y="6384"/>
                  </a:lnTo>
                  <a:cubicBezTo>
                    <a:pt x="0" y="2554"/>
                    <a:pt x="2556" y="0"/>
                    <a:pt x="6390" y="0"/>
                  </a:cubicBezTo>
                  <a:cubicBezTo>
                    <a:pt x="10224" y="0"/>
                    <a:pt x="12780" y="2554"/>
                    <a:pt x="12780" y="6384"/>
                  </a:cubicBezTo>
                  <a:lnTo>
                    <a:pt x="12780" y="21706"/>
                  </a:lnTo>
                  <a:cubicBezTo>
                    <a:pt x="12780" y="25536"/>
                    <a:pt x="9585" y="28090"/>
                    <a:pt x="6390" y="2809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4">
              <a:extLst>
                <a:ext uri="{FF2B5EF4-FFF2-40B4-BE49-F238E27FC236}">
                  <a16:creationId xmlns:a16="http://schemas.microsoft.com/office/drawing/2014/main" id="{A7629E4B-803F-A543-A222-B4C1AA3C1CC0}"/>
                </a:ext>
              </a:extLst>
            </p:cNvPr>
            <p:cNvSpPr/>
            <p:nvPr/>
          </p:nvSpPr>
          <p:spPr>
            <a:xfrm>
              <a:off x="8965081" y="4862203"/>
              <a:ext cx="113741" cy="207479"/>
            </a:xfrm>
            <a:custGeom>
              <a:avLst/>
              <a:gdLst>
                <a:gd name="connsiteX0" fmla="*/ 12780 w 113741"/>
                <a:gd name="connsiteY0" fmla="*/ 194711 h 207479"/>
                <a:gd name="connsiteX1" fmla="*/ 100961 w 113741"/>
                <a:gd name="connsiteY1" fmla="*/ 194711 h 207479"/>
                <a:gd name="connsiteX2" fmla="*/ 100961 w 113741"/>
                <a:gd name="connsiteY2" fmla="*/ 12768 h 207479"/>
                <a:gd name="connsiteX3" fmla="*/ 12780 w 113741"/>
                <a:gd name="connsiteY3" fmla="*/ 12768 h 207479"/>
                <a:gd name="connsiteX4" fmla="*/ 12780 w 113741"/>
                <a:gd name="connsiteY4" fmla="*/ 194711 h 207479"/>
                <a:gd name="connsiteX5" fmla="*/ 107351 w 113741"/>
                <a:gd name="connsiteY5" fmla="*/ 207479 h 207479"/>
                <a:gd name="connsiteX6" fmla="*/ 6390 w 113741"/>
                <a:gd name="connsiteY6" fmla="*/ 207479 h 207479"/>
                <a:gd name="connsiteX7" fmla="*/ 0 w 113741"/>
                <a:gd name="connsiteY7" fmla="*/ 201095 h 207479"/>
                <a:gd name="connsiteX8" fmla="*/ 0 w 113741"/>
                <a:gd name="connsiteY8" fmla="*/ 6384 h 207479"/>
                <a:gd name="connsiteX9" fmla="*/ 6390 w 113741"/>
                <a:gd name="connsiteY9" fmla="*/ 0 h 207479"/>
                <a:gd name="connsiteX10" fmla="*/ 107351 w 113741"/>
                <a:gd name="connsiteY10" fmla="*/ 0 h 207479"/>
                <a:gd name="connsiteX11" fmla="*/ 113741 w 113741"/>
                <a:gd name="connsiteY11" fmla="*/ 6384 h 207479"/>
                <a:gd name="connsiteX12" fmla="*/ 113741 w 113741"/>
                <a:gd name="connsiteY12" fmla="*/ 201095 h 207479"/>
                <a:gd name="connsiteX13" fmla="*/ 107351 w 113741"/>
                <a:gd name="connsiteY13" fmla="*/ 207479 h 207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741" h="207479">
                  <a:moveTo>
                    <a:pt x="12780" y="194711"/>
                  </a:moveTo>
                  <a:lnTo>
                    <a:pt x="100961" y="194711"/>
                  </a:lnTo>
                  <a:lnTo>
                    <a:pt x="100961" y="12768"/>
                  </a:lnTo>
                  <a:lnTo>
                    <a:pt x="12780" y="12768"/>
                  </a:lnTo>
                  <a:lnTo>
                    <a:pt x="12780" y="194711"/>
                  </a:lnTo>
                  <a:close/>
                  <a:moveTo>
                    <a:pt x="107351" y="207479"/>
                  </a:moveTo>
                  <a:lnTo>
                    <a:pt x="6390" y="207479"/>
                  </a:lnTo>
                  <a:cubicBezTo>
                    <a:pt x="2556" y="207479"/>
                    <a:pt x="0" y="204926"/>
                    <a:pt x="0" y="201095"/>
                  </a:cubicBezTo>
                  <a:lnTo>
                    <a:pt x="0" y="6384"/>
                  </a:lnTo>
                  <a:cubicBezTo>
                    <a:pt x="0" y="2554"/>
                    <a:pt x="2556" y="0"/>
                    <a:pt x="6390" y="0"/>
                  </a:cubicBezTo>
                  <a:lnTo>
                    <a:pt x="107351" y="0"/>
                  </a:lnTo>
                  <a:cubicBezTo>
                    <a:pt x="111185" y="0"/>
                    <a:pt x="113741" y="2554"/>
                    <a:pt x="113741" y="6384"/>
                  </a:cubicBezTo>
                  <a:lnTo>
                    <a:pt x="113741" y="201095"/>
                  </a:lnTo>
                  <a:cubicBezTo>
                    <a:pt x="113741" y="204926"/>
                    <a:pt x="111185" y="207479"/>
                    <a:pt x="107351" y="207479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4">
              <a:extLst>
                <a:ext uri="{FF2B5EF4-FFF2-40B4-BE49-F238E27FC236}">
                  <a16:creationId xmlns:a16="http://schemas.microsoft.com/office/drawing/2014/main" id="{66CBE307-E11E-A34E-BDB2-035FFA5C68D3}"/>
                </a:ext>
              </a:extLst>
            </p:cNvPr>
            <p:cNvSpPr/>
            <p:nvPr/>
          </p:nvSpPr>
          <p:spPr>
            <a:xfrm>
              <a:off x="8965081" y="4959878"/>
              <a:ext cx="113741" cy="12767"/>
            </a:xfrm>
            <a:custGeom>
              <a:avLst/>
              <a:gdLst>
                <a:gd name="connsiteX0" fmla="*/ 107990 w 113741"/>
                <a:gd name="connsiteY0" fmla="*/ 12768 h 12767"/>
                <a:gd name="connsiteX1" fmla="*/ 6390 w 113741"/>
                <a:gd name="connsiteY1" fmla="*/ 12768 h 12767"/>
                <a:gd name="connsiteX2" fmla="*/ 0 w 113741"/>
                <a:gd name="connsiteY2" fmla="*/ 6384 h 12767"/>
                <a:gd name="connsiteX3" fmla="*/ 6390 w 113741"/>
                <a:gd name="connsiteY3" fmla="*/ 0 h 12767"/>
                <a:gd name="connsiteX4" fmla="*/ 107351 w 113741"/>
                <a:gd name="connsiteY4" fmla="*/ 0 h 12767"/>
                <a:gd name="connsiteX5" fmla="*/ 113741 w 113741"/>
                <a:gd name="connsiteY5" fmla="*/ 6384 h 12767"/>
                <a:gd name="connsiteX6" fmla="*/ 107990 w 113741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741" h="12767">
                  <a:moveTo>
                    <a:pt x="107990" y="12768"/>
                  </a:moveTo>
                  <a:lnTo>
                    <a:pt x="6390" y="12768"/>
                  </a:lnTo>
                  <a:cubicBezTo>
                    <a:pt x="2556" y="12768"/>
                    <a:pt x="0" y="10215"/>
                    <a:pt x="0" y="6384"/>
                  </a:cubicBezTo>
                  <a:cubicBezTo>
                    <a:pt x="0" y="2554"/>
                    <a:pt x="2556" y="0"/>
                    <a:pt x="6390" y="0"/>
                  </a:cubicBezTo>
                  <a:lnTo>
                    <a:pt x="107351" y="0"/>
                  </a:lnTo>
                  <a:cubicBezTo>
                    <a:pt x="111185" y="0"/>
                    <a:pt x="113741" y="2554"/>
                    <a:pt x="113741" y="6384"/>
                  </a:cubicBezTo>
                  <a:cubicBezTo>
                    <a:pt x="113741" y="10215"/>
                    <a:pt x="111185" y="12768"/>
                    <a:pt x="107990" y="12768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4">
              <a:extLst>
                <a:ext uri="{FF2B5EF4-FFF2-40B4-BE49-F238E27FC236}">
                  <a16:creationId xmlns:a16="http://schemas.microsoft.com/office/drawing/2014/main" id="{17868248-3C91-834F-8871-969ABE3748A2}"/>
                </a:ext>
              </a:extLst>
            </p:cNvPr>
            <p:cNvSpPr/>
            <p:nvPr/>
          </p:nvSpPr>
          <p:spPr>
            <a:xfrm>
              <a:off x="9044317" y="4915829"/>
              <a:ext cx="12779" cy="33196"/>
            </a:xfrm>
            <a:custGeom>
              <a:avLst/>
              <a:gdLst>
                <a:gd name="connsiteX0" fmla="*/ 6390 w 12779"/>
                <a:gd name="connsiteY0" fmla="*/ 33196 h 33196"/>
                <a:gd name="connsiteX1" fmla="*/ 0 w 12779"/>
                <a:gd name="connsiteY1" fmla="*/ 26812 h 33196"/>
                <a:gd name="connsiteX2" fmla="*/ 0 w 12779"/>
                <a:gd name="connsiteY2" fmla="*/ 6384 h 33196"/>
                <a:gd name="connsiteX3" fmla="*/ 6390 w 12779"/>
                <a:gd name="connsiteY3" fmla="*/ 0 h 33196"/>
                <a:gd name="connsiteX4" fmla="*/ 12780 w 12779"/>
                <a:gd name="connsiteY4" fmla="*/ 6384 h 33196"/>
                <a:gd name="connsiteX5" fmla="*/ 12780 w 12779"/>
                <a:gd name="connsiteY5" fmla="*/ 26812 h 33196"/>
                <a:gd name="connsiteX6" fmla="*/ 6390 w 12779"/>
                <a:gd name="connsiteY6" fmla="*/ 33196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33196">
                  <a:moveTo>
                    <a:pt x="6390" y="33196"/>
                  </a:moveTo>
                  <a:cubicBezTo>
                    <a:pt x="2556" y="33196"/>
                    <a:pt x="0" y="30643"/>
                    <a:pt x="0" y="26812"/>
                  </a:cubicBezTo>
                  <a:lnTo>
                    <a:pt x="0" y="6384"/>
                  </a:lnTo>
                  <a:cubicBezTo>
                    <a:pt x="0" y="2553"/>
                    <a:pt x="2556" y="0"/>
                    <a:pt x="6390" y="0"/>
                  </a:cubicBezTo>
                  <a:cubicBezTo>
                    <a:pt x="10224" y="0"/>
                    <a:pt x="12780" y="2553"/>
                    <a:pt x="12780" y="6384"/>
                  </a:cubicBezTo>
                  <a:lnTo>
                    <a:pt x="12780" y="26812"/>
                  </a:lnTo>
                  <a:cubicBezTo>
                    <a:pt x="12780" y="30004"/>
                    <a:pt x="10224" y="33196"/>
                    <a:pt x="6390" y="33196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4">
              <a:extLst>
                <a:ext uri="{FF2B5EF4-FFF2-40B4-BE49-F238E27FC236}">
                  <a16:creationId xmlns:a16="http://schemas.microsoft.com/office/drawing/2014/main" id="{92F8CAE1-B0ED-9E43-A8AF-5BF9E96AA845}"/>
                </a:ext>
              </a:extLst>
            </p:cNvPr>
            <p:cNvSpPr/>
            <p:nvPr/>
          </p:nvSpPr>
          <p:spPr>
            <a:xfrm>
              <a:off x="9044317" y="4984137"/>
              <a:ext cx="12779" cy="33196"/>
            </a:xfrm>
            <a:custGeom>
              <a:avLst/>
              <a:gdLst>
                <a:gd name="connsiteX0" fmla="*/ 6390 w 12779"/>
                <a:gd name="connsiteY0" fmla="*/ 33197 h 33196"/>
                <a:gd name="connsiteX1" fmla="*/ 0 w 12779"/>
                <a:gd name="connsiteY1" fmla="*/ 26813 h 33196"/>
                <a:gd name="connsiteX2" fmla="*/ 0 w 12779"/>
                <a:gd name="connsiteY2" fmla="*/ 6384 h 33196"/>
                <a:gd name="connsiteX3" fmla="*/ 6390 w 12779"/>
                <a:gd name="connsiteY3" fmla="*/ 0 h 33196"/>
                <a:gd name="connsiteX4" fmla="*/ 12780 w 12779"/>
                <a:gd name="connsiteY4" fmla="*/ 6384 h 33196"/>
                <a:gd name="connsiteX5" fmla="*/ 12780 w 12779"/>
                <a:gd name="connsiteY5" fmla="*/ 26813 h 33196"/>
                <a:gd name="connsiteX6" fmla="*/ 6390 w 12779"/>
                <a:gd name="connsiteY6" fmla="*/ 33197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33196">
                  <a:moveTo>
                    <a:pt x="6390" y="33197"/>
                  </a:moveTo>
                  <a:cubicBezTo>
                    <a:pt x="2556" y="33197"/>
                    <a:pt x="0" y="30643"/>
                    <a:pt x="0" y="26813"/>
                  </a:cubicBezTo>
                  <a:lnTo>
                    <a:pt x="0" y="6384"/>
                  </a:lnTo>
                  <a:cubicBezTo>
                    <a:pt x="0" y="2554"/>
                    <a:pt x="2556" y="0"/>
                    <a:pt x="6390" y="0"/>
                  </a:cubicBezTo>
                  <a:cubicBezTo>
                    <a:pt x="10224" y="0"/>
                    <a:pt x="12780" y="2554"/>
                    <a:pt x="12780" y="6384"/>
                  </a:cubicBezTo>
                  <a:lnTo>
                    <a:pt x="12780" y="26813"/>
                  </a:lnTo>
                  <a:cubicBezTo>
                    <a:pt x="12780" y="30005"/>
                    <a:pt x="10224" y="33197"/>
                    <a:pt x="6390" y="33197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4">
              <a:extLst>
                <a:ext uri="{FF2B5EF4-FFF2-40B4-BE49-F238E27FC236}">
                  <a16:creationId xmlns:a16="http://schemas.microsoft.com/office/drawing/2014/main" id="{1FB7B07F-CF4A-C949-B4FD-4E08EBFF2480}"/>
                </a:ext>
              </a:extLst>
            </p:cNvPr>
            <p:cNvSpPr/>
            <p:nvPr/>
          </p:nvSpPr>
          <p:spPr>
            <a:xfrm>
              <a:off x="9044317" y="5057553"/>
              <a:ext cx="12779" cy="28089"/>
            </a:xfrm>
            <a:custGeom>
              <a:avLst/>
              <a:gdLst>
                <a:gd name="connsiteX0" fmla="*/ 6390 w 12779"/>
                <a:gd name="connsiteY0" fmla="*/ 28090 h 28089"/>
                <a:gd name="connsiteX1" fmla="*/ 0 w 12779"/>
                <a:gd name="connsiteY1" fmla="*/ 21706 h 28089"/>
                <a:gd name="connsiteX2" fmla="*/ 0 w 12779"/>
                <a:gd name="connsiteY2" fmla="*/ 6384 h 28089"/>
                <a:gd name="connsiteX3" fmla="*/ 6390 w 12779"/>
                <a:gd name="connsiteY3" fmla="*/ 0 h 28089"/>
                <a:gd name="connsiteX4" fmla="*/ 12780 w 12779"/>
                <a:gd name="connsiteY4" fmla="*/ 6384 h 28089"/>
                <a:gd name="connsiteX5" fmla="*/ 12780 w 12779"/>
                <a:gd name="connsiteY5" fmla="*/ 21706 h 28089"/>
                <a:gd name="connsiteX6" fmla="*/ 6390 w 12779"/>
                <a:gd name="connsiteY6" fmla="*/ 28090 h 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28089">
                  <a:moveTo>
                    <a:pt x="6390" y="28090"/>
                  </a:moveTo>
                  <a:cubicBezTo>
                    <a:pt x="2556" y="28090"/>
                    <a:pt x="0" y="25536"/>
                    <a:pt x="0" y="21706"/>
                  </a:cubicBezTo>
                  <a:lnTo>
                    <a:pt x="0" y="6384"/>
                  </a:lnTo>
                  <a:cubicBezTo>
                    <a:pt x="0" y="2554"/>
                    <a:pt x="2556" y="0"/>
                    <a:pt x="6390" y="0"/>
                  </a:cubicBezTo>
                  <a:cubicBezTo>
                    <a:pt x="10224" y="0"/>
                    <a:pt x="12780" y="2554"/>
                    <a:pt x="12780" y="6384"/>
                  </a:cubicBezTo>
                  <a:lnTo>
                    <a:pt x="12780" y="21706"/>
                  </a:lnTo>
                  <a:cubicBezTo>
                    <a:pt x="12780" y="25536"/>
                    <a:pt x="10224" y="28090"/>
                    <a:pt x="6390" y="28090"/>
                  </a:cubicBezTo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8" name="Graphic 4">
            <a:extLst>
              <a:ext uri="{FF2B5EF4-FFF2-40B4-BE49-F238E27FC236}">
                <a16:creationId xmlns:a16="http://schemas.microsoft.com/office/drawing/2014/main" id="{A054EB0D-1D89-DD4C-B2E0-1FE0A221DD94}"/>
              </a:ext>
            </a:extLst>
          </p:cNvPr>
          <p:cNvGrpSpPr>
            <a:grpSpLocks noChangeAspect="1"/>
          </p:cNvGrpSpPr>
          <p:nvPr/>
        </p:nvGrpSpPr>
        <p:grpSpPr>
          <a:xfrm>
            <a:off x="7538457" y="2504822"/>
            <a:ext cx="504475" cy="504000"/>
            <a:chOff x="4660820" y="918179"/>
            <a:chExt cx="362312" cy="361971"/>
          </a:xfrm>
          <a:solidFill>
            <a:schemeClr val="accent1"/>
          </a:solidFill>
        </p:grpSpPr>
        <p:sp>
          <p:nvSpPr>
            <p:cNvPr id="59" name="Graphic 4">
              <a:extLst>
                <a:ext uri="{FF2B5EF4-FFF2-40B4-BE49-F238E27FC236}">
                  <a16:creationId xmlns:a16="http://schemas.microsoft.com/office/drawing/2014/main" id="{411BCEEA-B9F9-E64C-B23B-B354CAD24319}"/>
                </a:ext>
              </a:extLst>
            </p:cNvPr>
            <p:cNvSpPr/>
            <p:nvPr/>
          </p:nvSpPr>
          <p:spPr>
            <a:xfrm>
              <a:off x="4660820" y="918179"/>
              <a:ext cx="362312" cy="361971"/>
            </a:xfrm>
            <a:custGeom>
              <a:avLst/>
              <a:gdLst>
                <a:gd name="connsiteX0" fmla="*/ 181474 w 362312"/>
                <a:gd name="connsiteY0" fmla="*/ 0 h 361971"/>
                <a:gd name="connsiteX1" fmla="*/ 0 w 362312"/>
                <a:gd name="connsiteY1" fmla="*/ 180667 h 361971"/>
                <a:gd name="connsiteX2" fmla="*/ 180835 w 362312"/>
                <a:gd name="connsiteY2" fmla="*/ 361972 h 361971"/>
                <a:gd name="connsiteX3" fmla="*/ 362309 w 362312"/>
                <a:gd name="connsiteY3" fmla="*/ 181305 h 361971"/>
                <a:gd name="connsiteX4" fmla="*/ 362309 w 362312"/>
                <a:gd name="connsiteY4" fmla="*/ 181305 h 361971"/>
                <a:gd name="connsiteX5" fmla="*/ 181474 w 362312"/>
                <a:gd name="connsiteY5" fmla="*/ 0 h 361971"/>
                <a:gd name="connsiteX6" fmla="*/ 181474 w 362312"/>
                <a:gd name="connsiteY6" fmla="*/ 349204 h 361971"/>
                <a:gd name="connsiteX7" fmla="*/ 12780 w 362312"/>
                <a:gd name="connsiteY7" fmla="*/ 181305 h 361971"/>
                <a:gd name="connsiteX8" fmla="*/ 180835 w 362312"/>
                <a:gd name="connsiteY8" fmla="*/ 12768 h 361971"/>
                <a:gd name="connsiteX9" fmla="*/ 349529 w 362312"/>
                <a:gd name="connsiteY9" fmla="*/ 180667 h 361971"/>
                <a:gd name="connsiteX10" fmla="*/ 349529 w 362312"/>
                <a:gd name="connsiteY10" fmla="*/ 180667 h 361971"/>
                <a:gd name="connsiteX11" fmla="*/ 181474 w 362312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2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8" y="81077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49529" y="273873"/>
                    <a:pt x="274767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4">
              <a:extLst>
                <a:ext uri="{FF2B5EF4-FFF2-40B4-BE49-F238E27FC236}">
                  <a16:creationId xmlns:a16="http://schemas.microsoft.com/office/drawing/2014/main" id="{3DF77D24-E443-7244-8E24-8420DEB2BAF9}"/>
                </a:ext>
              </a:extLst>
            </p:cNvPr>
            <p:cNvSpPr/>
            <p:nvPr/>
          </p:nvSpPr>
          <p:spPr>
            <a:xfrm>
              <a:off x="4743889" y="1000113"/>
              <a:ext cx="196055" cy="197045"/>
            </a:xfrm>
            <a:custGeom>
              <a:avLst/>
              <a:gdLst>
                <a:gd name="connsiteX0" fmla="*/ 154636 w 196055"/>
                <a:gd name="connsiteY0" fmla="*/ 13826 h 197045"/>
                <a:gd name="connsiteX1" fmla="*/ 154636 w 196055"/>
                <a:gd name="connsiteY1" fmla="*/ 13826 h 197045"/>
                <a:gd name="connsiteX2" fmla="*/ 116936 w 196055"/>
                <a:gd name="connsiteY2" fmla="*/ 51491 h 197045"/>
                <a:gd name="connsiteX3" fmla="*/ 30672 w 196055"/>
                <a:gd name="connsiteY3" fmla="*/ 22763 h 197045"/>
                <a:gd name="connsiteX4" fmla="*/ 24282 w 196055"/>
                <a:gd name="connsiteY4" fmla="*/ 24040 h 197045"/>
                <a:gd name="connsiteX5" fmla="*/ 9585 w 196055"/>
                <a:gd name="connsiteY5" fmla="*/ 39362 h 197045"/>
                <a:gd name="connsiteX6" fmla="*/ 9585 w 196055"/>
                <a:gd name="connsiteY6" fmla="*/ 48299 h 197045"/>
                <a:gd name="connsiteX7" fmla="*/ 10863 w 196055"/>
                <a:gd name="connsiteY7" fmla="*/ 49576 h 197045"/>
                <a:gd name="connsiteX8" fmla="*/ 81152 w 196055"/>
                <a:gd name="connsiteY8" fmla="*/ 87880 h 197045"/>
                <a:gd name="connsiteX9" fmla="*/ 55592 w 196055"/>
                <a:gd name="connsiteY9" fmla="*/ 113416 h 197045"/>
                <a:gd name="connsiteX10" fmla="*/ 23642 w 196055"/>
                <a:gd name="connsiteY10" fmla="*/ 100648 h 197045"/>
                <a:gd name="connsiteX11" fmla="*/ 16614 w 196055"/>
                <a:gd name="connsiteY11" fmla="*/ 101925 h 197045"/>
                <a:gd name="connsiteX12" fmla="*/ 1917 w 196055"/>
                <a:gd name="connsiteY12" fmla="*/ 116608 h 197045"/>
                <a:gd name="connsiteX13" fmla="*/ 0 w 196055"/>
                <a:gd name="connsiteY13" fmla="*/ 121715 h 197045"/>
                <a:gd name="connsiteX14" fmla="*/ 3195 w 196055"/>
                <a:gd name="connsiteY14" fmla="*/ 126184 h 197045"/>
                <a:gd name="connsiteX15" fmla="*/ 44730 w 196055"/>
                <a:gd name="connsiteY15" fmla="*/ 152996 h 197045"/>
                <a:gd name="connsiteX16" fmla="*/ 71567 w 196055"/>
                <a:gd name="connsiteY16" fmla="*/ 194492 h 197045"/>
                <a:gd name="connsiteX17" fmla="*/ 76040 w 196055"/>
                <a:gd name="connsiteY17" fmla="*/ 197046 h 197045"/>
                <a:gd name="connsiteX18" fmla="*/ 76679 w 196055"/>
                <a:gd name="connsiteY18" fmla="*/ 197046 h 197045"/>
                <a:gd name="connsiteX19" fmla="*/ 81152 w 196055"/>
                <a:gd name="connsiteY19" fmla="*/ 195131 h 197045"/>
                <a:gd name="connsiteX20" fmla="*/ 95849 w 196055"/>
                <a:gd name="connsiteY20" fmla="*/ 180448 h 197045"/>
                <a:gd name="connsiteX21" fmla="*/ 97127 w 196055"/>
                <a:gd name="connsiteY21" fmla="*/ 173425 h 197045"/>
                <a:gd name="connsiteX22" fmla="*/ 84347 w 196055"/>
                <a:gd name="connsiteY22" fmla="*/ 141505 h 197045"/>
                <a:gd name="connsiteX23" fmla="*/ 109907 w 196055"/>
                <a:gd name="connsiteY23" fmla="*/ 115969 h 197045"/>
                <a:gd name="connsiteX24" fmla="*/ 148246 w 196055"/>
                <a:gd name="connsiteY24" fmla="*/ 186193 h 197045"/>
                <a:gd name="connsiteX25" fmla="*/ 152719 w 196055"/>
                <a:gd name="connsiteY25" fmla="*/ 189385 h 197045"/>
                <a:gd name="connsiteX26" fmla="*/ 157831 w 196055"/>
                <a:gd name="connsiteY26" fmla="*/ 187470 h 197045"/>
                <a:gd name="connsiteX27" fmla="*/ 172528 w 196055"/>
                <a:gd name="connsiteY27" fmla="*/ 172148 h 197045"/>
                <a:gd name="connsiteX28" fmla="*/ 173806 w 196055"/>
                <a:gd name="connsiteY28" fmla="*/ 165764 h 197045"/>
                <a:gd name="connsiteX29" fmla="*/ 145051 w 196055"/>
                <a:gd name="connsiteY29" fmla="*/ 79581 h 197045"/>
                <a:gd name="connsiteX30" fmla="*/ 182113 w 196055"/>
                <a:gd name="connsiteY30" fmla="*/ 42553 h 197045"/>
                <a:gd name="connsiteX31" fmla="*/ 182752 w 196055"/>
                <a:gd name="connsiteY31" fmla="*/ 41915 h 197045"/>
                <a:gd name="connsiteX32" fmla="*/ 192337 w 196055"/>
                <a:gd name="connsiteY32" fmla="*/ 3611 h 197045"/>
                <a:gd name="connsiteX33" fmla="*/ 154636 w 196055"/>
                <a:gd name="connsiteY33" fmla="*/ 13826 h 197045"/>
                <a:gd name="connsiteX34" fmla="*/ 173806 w 196055"/>
                <a:gd name="connsiteY34" fmla="*/ 34254 h 197045"/>
                <a:gd name="connsiteX35" fmla="*/ 134189 w 196055"/>
                <a:gd name="connsiteY35" fmla="*/ 73835 h 197045"/>
                <a:gd name="connsiteX36" fmla="*/ 132911 w 196055"/>
                <a:gd name="connsiteY36" fmla="*/ 80219 h 197045"/>
                <a:gd name="connsiteX37" fmla="*/ 161665 w 196055"/>
                <a:gd name="connsiteY37" fmla="*/ 166403 h 197045"/>
                <a:gd name="connsiteX38" fmla="*/ 155275 w 196055"/>
                <a:gd name="connsiteY38" fmla="*/ 172787 h 197045"/>
                <a:gd name="connsiteX39" fmla="*/ 116936 w 196055"/>
                <a:gd name="connsiteY39" fmla="*/ 102563 h 197045"/>
                <a:gd name="connsiteX40" fmla="*/ 112463 w 196055"/>
                <a:gd name="connsiteY40" fmla="*/ 99371 h 197045"/>
                <a:gd name="connsiteX41" fmla="*/ 107351 w 196055"/>
                <a:gd name="connsiteY41" fmla="*/ 101286 h 197045"/>
                <a:gd name="connsiteX42" fmla="*/ 72845 w 196055"/>
                <a:gd name="connsiteY42" fmla="*/ 135760 h 197045"/>
                <a:gd name="connsiteX43" fmla="*/ 71567 w 196055"/>
                <a:gd name="connsiteY43" fmla="*/ 142782 h 197045"/>
                <a:gd name="connsiteX44" fmla="*/ 84347 w 196055"/>
                <a:gd name="connsiteY44" fmla="*/ 174702 h 197045"/>
                <a:gd name="connsiteX45" fmla="*/ 78596 w 196055"/>
                <a:gd name="connsiteY45" fmla="*/ 180448 h 197045"/>
                <a:gd name="connsiteX46" fmla="*/ 55592 w 196055"/>
                <a:gd name="connsiteY46" fmla="*/ 144697 h 197045"/>
                <a:gd name="connsiteX47" fmla="*/ 53675 w 196055"/>
                <a:gd name="connsiteY47" fmla="*/ 142782 h 197045"/>
                <a:gd name="connsiteX48" fmla="*/ 17892 w 196055"/>
                <a:gd name="connsiteY48" fmla="*/ 119800 h 197045"/>
                <a:gd name="connsiteX49" fmla="*/ 23642 w 196055"/>
                <a:gd name="connsiteY49" fmla="*/ 114054 h 197045"/>
                <a:gd name="connsiteX50" fmla="*/ 55592 w 196055"/>
                <a:gd name="connsiteY50" fmla="*/ 126822 h 197045"/>
                <a:gd name="connsiteX51" fmla="*/ 62621 w 196055"/>
                <a:gd name="connsiteY51" fmla="*/ 125545 h 197045"/>
                <a:gd name="connsiteX52" fmla="*/ 97127 w 196055"/>
                <a:gd name="connsiteY52" fmla="*/ 91072 h 197045"/>
                <a:gd name="connsiteX53" fmla="*/ 99044 w 196055"/>
                <a:gd name="connsiteY53" fmla="*/ 85326 h 197045"/>
                <a:gd name="connsiteX54" fmla="*/ 95849 w 196055"/>
                <a:gd name="connsiteY54" fmla="*/ 80857 h 197045"/>
                <a:gd name="connsiteX55" fmla="*/ 25560 w 196055"/>
                <a:gd name="connsiteY55" fmla="*/ 42553 h 197045"/>
                <a:gd name="connsiteX56" fmla="*/ 31950 w 196055"/>
                <a:gd name="connsiteY56" fmla="*/ 36170 h 197045"/>
                <a:gd name="connsiteX57" fmla="*/ 118214 w 196055"/>
                <a:gd name="connsiteY57" fmla="*/ 64897 h 197045"/>
                <a:gd name="connsiteX58" fmla="*/ 124604 w 196055"/>
                <a:gd name="connsiteY58" fmla="*/ 63621 h 197045"/>
                <a:gd name="connsiteX59" fmla="*/ 164221 w 196055"/>
                <a:gd name="connsiteY59" fmla="*/ 24040 h 197045"/>
                <a:gd name="connsiteX60" fmla="*/ 185308 w 196055"/>
                <a:gd name="connsiteY60" fmla="*/ 13826 h 197045"/>
                <a:gd name="connsiteX61" fmla="*/ 173806 w 196055"/>
                <a:gd name="connsiteY61" fmla="*/ 34254 h 197045"/>
                <a:gd name="connsiteX62" fmla="*/ 173806 w 196055"/>
                <a:gd name="connsiteY62" fmla="*/ 34254 h 1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96055" h="197045">
                  <a:moveTo>
                    <a:pt x="154636" y="13826"/>
                  </a:moveTo>
                  <a:lnTo>
                    <a:pt x="154636" y="13826"/>
                  </a:lnTo>
                  <a:lnTo>
                    <a:pt x="116936" y="51491"/>
                  </a:lnTo>
                  <a:lnTo>
                    <a:pt x="30672" y="22763"/>
                  </a:lnTo>
                  <a:cubicBezTo>
                    <a:pt x="28115" y="22125"/>
                    <a:pt x="26199" y="22763"/>
                    <a:pt x="24282" y="24040"/>
                  </a:cubicBezTo>
                  <a:lnTo>
                    <a:pt x="9585" y="39362"/>
                  </a:lnTo>
                  <a:cubicBezTo>
                    <a:pt x="7029" y="41915"/>
                    <a:pt x="7029" y="45745"/>
                    <a:pt x="9585" y="48299"/>
                  </a:cubicBezTo>
                  <a:cubicBezTo>
                    <a:pt x="10224" y="48937"/>
                    <a:pt x="10224" y="48937"/>
                    <a:pt x="10863" y="49576"/>
                  </a:cubicBezTo>
                  <a:lnTo>
                    <a:pt x="81152" y="87880"/>
                  </a:lnTo>
                  <a:lnTo>
                    <a:pt x="55592" y="113416"/>
                  </a:lnTo>
                  <a:lnTo>
                    <a:pt x="23642" y="100648"/>
                  </a:lnTo>
                  <a:cubicBezTo>
                    <a:pt x="21087" y="100009"/>
                    <a:pt x="18531" y="100648"/>
                    <a:pt x="16614" y="101925"/>
                  </a:cubicBezTo>
                  <a:lnTo>
                    <a:pt x="1917" y="116608"/>
                  </a:lnTo>
                  <a:cubicBezTo>
                    <a:pt x="639" y="117885"/>
                    <a:pt x="0" y="119800"/>
                    <a:pt x="0" y="121715"/>
                  </a:cubicBezTo>
                  <a:cubicBezTo>
                    <a:pt x="0" y="123630"/>
                    <a:pt x="1278" y="125545"/>
                    <a:pt x="3195" y="126184"/>
                  </a:cubicBezTo>
                  <a:lnTo>
                    <a:pt x="44730" y="152996"/>
                  </a:lnTo>
                  <a:lnTo>
                    <a:pt x="71567" y="194492"/>
                  </a:lnTo>
                  <a:cubicBezTo>
                    <a:pt x="72845" y="196408"/>
                    <a:pt x="74123" y="197046"/>
                    <a:pt x="76040" y="197046"/>
                  </a:cubicBezTo>
                  <a:lnTo>
                    <a:pt x="76679" y="197046"/>
                  </a:lnTo>
                  <a:cubicBezTo>
                    <a:pt x="78596" y="197046"/>
                    <a:pt x="79874" y="196408"/>
                    <a:pt x="81152" y="195131"/>
                  </a:cubicBezTo>
                  <a:lnTo>
                    <a:pt x="95849" y="180448"/>
                  </a:lnTo>
                  <a:cubicBezTo>
                    <a:pt x="97766" y="178532"/>
                    <a:pt x="98405" y="175979"/>
                    <a:pt x="97127" y="173425"/>
                  </a:cubicBezTo>
                  <a:lnTo>
                    <a:pt x="84347" y="141505"/>
                  </a:lnTo>
                  <a:lnTo>
                    <a:pt x="109907" y="115969"/>
                  </a:lnTo>
                  <a:lnTo>
                    <a:pt x="148246" y="186193"/>
                  </a:lnTo>
                  <a:cubicBezTo>
                    <a:pt x="149524" y="188108"/>
                    <a:pt x="150802" y="189385"/>
                    <a:pt x="152719" y="189385"/>
                  </a:cubicBezTo>
                  <a:cubicBezTo>
                    <a:pt x="154636" y="189385"/>
                    <a:pt x="156553" y="188747"/>
                    <a:pt x="157831" y="187470"/>
                  </a:cubicBezTo>
                  <a:lnTo>
                    <a:pt x="172528" y="172148"/>
                  </a:lnTo>
                  <a:cubicBezTo>
                    <a:pt x="174445" y="170233"/>
                    <a:pt x="175084" y="168318"/>
                    <a:pt x="173806" y="165764"/>
                  </a:cubicBezTo>
                  <a:lnTo>
                    <a:pt x="145051" y="79581"/>
                  </a:lnTo>
                  <a:lnTo>
                    <a:pt x="182113" y="42553"/>
                  </a:lnTo>
                  <a:cubicBezTo>
                    <a:pt x="182113" y="42553"/>
                    <a:pt x="182752" y="41915"/>
                    <a:pt x="182752" y="41915"/>
                  </a:cubicBezTo>
                  <a:cubicBezTo>
                    <a:pt x="189142" y="33616"/>
                    <a:pt x="202561" y="13826"/>
                    <a:pt x="192337" y="3611"/>
                  </a:cubicBezTo>
                  <a:cubicBezTo>
                    <a:pt x="182113" y="-6603"/>
                    <a:pt x="162943" y="7442"/>
                    <a:pt x="154636" y="13826"/>
                  </a:cubicBezTo>
                  <a:close/>
                  <a:moveTo>
                    <a:pt x="173806" y="34254"/>
                  </a:moveTo>
                  <a:lnTo>
                    <a:pt x="134189" y="73835"/>
                  </a:lnTo>
                  <a:cubicBezTo>
                    <a:pt x="132271" y="75750"/>
                    <a:pt x="131633" y="77665"/>
                    <a:pt x="132911" y="80219"/>
                  </a:cubicBezTo>
                  <a:lnTo>
                    <a:pt x="161665" y="166403"/>
                  </a:lnTo>
                  <a:lnTo>
                    <a:pt x="155275" y="172787"/>
                  </a:lnTo>
                  <a:lnTo>
                    <a:pt x="116936" y="102563"/>
                  </a:lnTo>
                  <a:cubicBezTo>
                    <a:pt x="115658" y="100648"/>
                    <a:pt x="114380" y="99371"/>
                    <a:pt x="112463" y="99371"/>
                  </a:cubicBezTo>
                  <a:cubicBezTo>
                    <a:pt x="110546" y="99371"/>
                    <a:pt x="108629" y="100009"/>
                    <a:pt x="107351" y="101286"/>
                  </a:cubicBezTo>
                  <a:lnTo>
                    <a:pt x="72845" y="135760"/>
                  </a:lnTo>
                  <a:cubicBezTo>
                    <a:pt x="70928" y="137675"/>
                    <a:pt x="70289" y="140228"/>
                    <a:pt x="71567" y="142782"/>
                  </a:cubicBezTo>
                  <a:lnTo>
                    <a:pt x="84347" y="174702"/>
                  </a:lnTo>
                  <a:lnTo>
                    <a:pt x="78596" y="180448"/>
                  </a:lnTo>
                  <a:lnTo>
                    <a:pt x="55592" y="144697"/>
                  </a:lnTo>
                  <a:cubicBezTo>
                    <a:pt x="54953" y="144059"/>
                    <a:pt x="54314" y="143420"/>
                    <a:pt x="53675" y="142782"/>
                  </a:cubicBezTo>
                  <a:lnTo>
                    <a:pt x="17892" y="119800"/>
                  </a:lnTo>
                  <a:lnTo>
                    <a:pt x="23642" y="114054"/>
                  </a:lnTo>
                  <a:lnTo>
                    <a:pt x="55592" y="126822"/>
                  </a:lnTo>
                  <a:cubicBezTo>
                    <a:pt x="58148" y="127460"/>
                    <a:pt x="60704" y="127460"/>
                    <a:pt x="62621" y="125545"/>
                  </a:cubicBezTo>
                  <a:lnTo>
                    <a:pt x="97127" y="91072"/>
                  </a:lnTo>
                  <a:cubicBezTo>
                    <a:pt x="98405" y="89795"/>
                    <a:pt x="99044" y="87880"/>
                    <a:pt x="99044" y="85326"/>
                  </a:cubicBezTo>
                  <a:cubicBezTo>
                    <a:pt x="99044" y="83411"/>
                    <a:pt x="97766" y="81496"/>
                    <a:pt x="95849" y="80857"/>
                  </a:cubicBezTo>
                  <a:lnTo>
                    <a:pt x="25560" y="42553"/>
                  </a:lnTo>
                  <a:lnTo>
                    <a:pt x="31950" y="36170"/>
                  </a:lnTo>
                  <a:lnTo>
                    <a:pt x="118214" y="64897"/>
                  </a:lnTo>
                  <a:cubicBezTo>
                    <a:pt x="120770" y="65536"/>
                    <a:pt x="122686" y="64897"/>
                    <a:pt x="124604" y="63621"/>
                  </a:cubicBezTo>
                  <a:lnTo>
                    <a:pt x="164221" y="24040"/>
                  </a:lnTo>
                  <a:cubicBezTo>
                    <a:pt x="172528" y="17656"/>
                    <a:pt x="183391" y="12549"/>
                    <a:pt x="185308" y="13826"/>
                  </a:cubicBezTo>
                  <a:cubicBezTo>
                    <a:pt x="185308" y="15741"/>
                    <a:pt x="180196" y="25955"/>
                    <a:pt x="173806" y="34254"/>
                  </a:cubicBezTo>
                  <a:lnTo>
                    <a:pt x="173806" y="3425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aphic 1039">
            <a:extLst>
              <a:ext uri="{FF2B5EF4-FFF2-40B4-BE49-F238E27FC236}">
                <a16:creationId xmlns:a16="http://schemas.microsoft.com/office/drawing/2014/main" id="{6ACE7061-29A6-3F45-9FEF-041A1C9B0580}"/>
              </a:ext>
            </a:extLst>
          </p:cNvPr>
          <p:cNvGrpSpPr>
            <a:grpSpLocks noChangeAspect="1"/>
          </p:cNvGrpSpPr>
          <p:nvPr/>
        </p:nvGrpSpPr>
        <p:grpSpPr>
          <a:xfrm>
            <a:off x="9486228" y="2504822"/>
            <a:ext cx="504471" cy="504000"/>
            <a:chOff x="5708769" y="3824168"/>
            <a:chExt cx="361670" cy="361333"/>
          </a:xfrm>
          <a:solidFill>
            <a:schemeClr val="accent1"/>
          </a:solidFill>
        </p:grpSpPr>
        <p:sp>
          <p:nvSpPr>
            <p:cNvPr id="62" name="Graphic 1039">
              <a:extLst>
                <a:ext uri="{FF2B5EF4-FFF2-40B4-BE49-F238E27FC236}">
                  <a16:creationId xmlns:a16="http://schemas.microsoft.com/office/drawing/2014/main" id="{73AAE1A1-D231-AE44-BFE1-884B991762F4}"/>
                </a:ext>
              </a:extLst>
            </p:cNvPr>
            <p:cNvSpPr/>
            <p:nvPr/>
          </p:nvSpPr>
          <p:spPr>
            <a:xfrm>
              <a:off x="5708769" y="3824168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0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1670" y="81076"/>
                    <a:pt x="281157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039">
              <a:extLst>
                <a:ext uri="{FF2B5EF4-FFF2-40B4-BE49-F238E27FC236}">
                  <a16:creationId xmlns:a16="http://schemas.microsoft.com/office/drawing/2014/main" id="{4692A3ED-C727-C84B-B1BD-50271781459B}"/>
                </a:ext>
              </a:extLst>
            </p:cNvPr>
            <p:cNvSpPr/>
            <p:nvPr/>
          </p:nvSpPr>
          <p:spPr>
            <a:xfrm>
              <a:off x="5777781" y="3923758"/>
              <a:ext cx="223008" cy="162791"/>
            </a:xfrm>
            <a:custGeom>
              <a:avLst/>
              <a:gdLst>
                <a:gd name="connsiteX0" fmla="*/ 216619 w 223008"/>
                <a:gd name="connsiteY0" fmla="*/ 0 h 162791"/>
                <a:gd name="connsiteX1" fmla="*/ 6390 w 223008"/>
                <a:gd name="connsiteY1" fmla="*/ 0 h 162791"/>
                <a:gd name="connsiteX2" fmla="*/ 0 w 223008"/>
                <a:gd name="connsiteY2" fmla="*/ 6384 h 162791"/>
                <a:gd name="connsiteX3" fmla="*/ 0 w 223008"/>
                <a:gd name="connsiteY3" fmla="*/ 156408 h 162791"/>
                <a:gd name="connsiteX4" fmla="*/ 6390 w 223008"/>
                <a:gd name="connsiteY4" fmla="*/ 162792 h 162791"/>
                <a:gd name="connsiteX5" fmla="*/ 216619 w 223008"/>
                <a:gd name="connsiteY5" fmla="*/ 162792 h 162791"/>
                <a:gd name="connsiteX6" fmla="*/ 223009 w 223008"/>
                <a:gd name="connsiteY6" fmla="*/ 156408 h 162791"/>
                <a:gd name="connsiteX7" fmla="*/ 223009 w 223008"/>
                <a:gd name="connsiteY7" fmla="*/ 6384 h 162791"/>
                <a:gd name="connsiteX8" fmla="*/ 216619 w 223008"/>
                <a:gd name="connsiteY8" fmla="*/ 0 h 162791"/>
                <a:gd name="connsiteX9" fmla="*/ 210229 w 223008"/>
                <a:gd name="connsiteY9" fmla="*/ 12768 h 162791"/>
                <a:gd name="connsiteX10" fmla="*/ 210229 w 223008"/>
                <a:gd name="connsiteY10" fmla="*/ 36389 h 162791"/>
                <a:gd name="connsiteX11" fmla="*/ 12780 w 223008"/>
                <a:gd name="connsiteY11" fmla="*/ 36389 h 162791"/>
                <a:gd name="connsiteX12" fmla="*/ 12780 w 223008"/>
                <a:gd name="connsiteY12" fmla="*/ 12768 h 162791"/>
                <a:gd name="connsiteX13" fmla="*/ 210229 w 223008"/>
                <a:gd name="connsiteY13" fmla="*/ 12768 h 162791"/>
                <a:gd name="connsiteX14" fmla="*/ 13419 w 223008"/>
                <a:gd name="connsiteY14" fmla="*/ 150024 h 162791"/>
                <a:gd name="connsiteX15" fmla="*/ 13419 w 223008"/>
                <a:gd name="connsiteY15" fmla="*/ 58094 h 162791"/>
                <a:gd name="connsiteX16" fmla="*/ 210868 w 223008"/>
                <a:gd name="connsiteY16" fmla="*/ 58094 h 162791"/>
                <a:gd name="connsiteX17" fmla="*/ 210868 w 223008"/>
                <a:gd name="connsiteY17" fmla="*/ 150024 h 162791"/>
                <a:gd name="connsiteX18" fmla="*/ 13419 w 223008"/>
                <a:gd name="connsiteY18" fmla="*/ 150024 h 16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3008" h="162791">
                  <a:moveTo>
                    <a:pt x="216619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56408"/>
                  </a:lnTo>
                  <a:cubicBezTo>
                    <a:pt x="0" y="160238"/>
                    <a:pt x="2556" y="162792"/>
                    <a:pt x="6390" y="162792"/>
                  </a:cubicBezTo>
                  <a:lnTo>
                    <a:pt x="216619" y="162792"/>
                  </a:lnTo>
                  <a:cubicBezTo>
                    <a:pt x="220453" y="162792"/>
                    <a:pt x="223009" y="160238"/>
                    <a:pt x="223009" y="156408"/>
                  </a:cubicBezTo>
                  <a:lnTo>
                    <a:pt x="223009" y="6384"/>
                  </a:lnTo>
                  <a:cubicBezTo>
                    <a:pt x="223009" y="3192"/>
                    <a:pt x="220453" y="0"/>
                    <a:pt x="216619" y="0"/>
                  </a:cubicBezTo>
                  <a:close/>
                  <a:moveTo>
                    <a:pt x="210229" y="12768"/>
                  </a:moveTo>
                  <a:lnTo>
                    <a:pt x="210229" y="36389"/>
                  </a:lnTo>
                  <a:lnTo>
                    <a:pt x="12780" y="36389"/>
                  </a:lnTo>
                  <a:lnTo>
                    <a:pt x="12780" y="12768"/>
                  </a:lnTo>
                  <a:lnTo>
                    <a:pt x="210229" y="12768"/>
                  </a:lnTo>
                  <a:close/>
                  <a:moveTo>
                    <a:pt x="13419" y="150024"/>
                  </a:moveTo>
                  <a:lnTo>
                    <a:pt x="13419" y="58094"/>
                  </a:lnTo>
                  <a:lnTo>
                    <a:pt x="210868" y="58094"/>
                  </a:lnTo>
                  <a:lnTo>
                    <a:pt x="210868" y="150024"/>
                  </a:lnTo>
                  <a:lnTo>
                    <a:pt x="13419" y="15002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1039">
              <a:extLst>
                <a:ext uri="{FF2B5EF4-FFF2-40B4-BE49-F238E27FC236}">
                  <a16:creationId xmlns:a16="http://schemas.microsoft.com/office/drawing/2014/main" id="{3A7B41A2-79C6-114B-B7BB-9F26D398494E}"/>
                </a:ext>
              </a:extLst>
            </p:cNvPr>
            <p:cNvSpPr/>
            <p:nvPr/>
          </p:nvSpPr>
          <p:spPr>
            <a:xfrm>
              <a:off x="5808452" y="4043776"/>
              <a:ext cx="87542" cy="12767"/>
            </a:xfrm>
            <a:custGeom>
              <a:avLst/>
              <a:gdLst>
                <a:gd name="connsiteX0" fmla="*/ 81152 w 87542"/>
                <a:gd name="connsiteY0" fmla="*/ 0 h 12767"/>
                <a:gd name="connsiteX1" fmla="*/ 6390 w 87542"/>
                <a:gd name="connsiteY1" fmla="*/ 0 h 12767"/>
                <a:gd name="connsiteX2" fmla="*/ 0 w 87542"/>
                <a:gd name="connsiteY2" fmla="*/ 6384 h 12767"/>
                <a:gd name="connsiteX3" fmla="*/ 6390 w 87542"/>
                <a:gd name="connsiteY3" fmla="*/ 12768 h 12767"/>
                <a:gd name="connsiteX4" fmla="*/ 81152 w 87542"/>
                <a:gd name="connsiteY4" fmla="*/ 12768 h 12767"/>
                <a:gd name="connsiteX5" fmla="*/ 87542 w 87542"/>
                <a:gd name="connsiteY5" fmla="*/ 6384 h 12767"/>
                <a:gd name="connsiteX6" fmla="*/ 81152 w 87542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542" h="12767">
                  <a:moveTo>
                    <a:pt x="8115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81152" y="12768"/>
                  </a:lnTo>
                  <a:cubicBezTo>
                    <a:pt x="84986" y="12768"/>
                    <a:pt x="87542" y="10215"/>
                    <a:pt x="87542" y="6384"/>
                  </a:cubicBezTo>
                  <a:cubicBezTo>
                    <a:pt x="87542" y="2554"/>
                    <a:pt x="84986" y="0"/>
                    <a:pt x="8115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100">
            <a:extLst>
              <a:ext uri="{FF2B5EF4-FFF2-40B4-BE49-F238E27FC236}">
                <a16:creationId xmlns:a16="http://schemas.microsoft.com/office/drawing/2014/main" id="{4A7E0B07-90BD-3645-B2AA-205E73592AA1}"/>
              </a:ext>
            </a:extLst>
          </p:cNvPr>
          <p:cNvGrpSpPr>
            <a:grpSpLocks noChangeAspect="1"/>
          </p:cNvGrpSpPr>
          <p:nvPr/>
        </p:nvGrpSpPr>
        <p:grpSpPr>
          <a:xfrm>
            <a:off x="8521744" y="2504822"/>
            <a:ext cx="504472" cy="504000"/>
            <a:chOff x="2560447" y="2375167"/>
            <a:chExt cx="362309" cy="361971"/>
          </a:xfrm>
          <a:solidFill>
            <a:schemeClr val="accent1"/>
          </a:solidFill>
        </p:grpSpPr>
        <p:sp>
          <p:nvSpPr>
            <p:cNvPr id="66" name="Graphic 1100">
              <a:extLst>
                <a:ext uri="{FF2B5EF4-FFF2-40B4-BE49-F238E27FC236}">
                  <a16:creationId xmlns:a16="http://schemas.microsoft.com/office/drawing/2014/main" id="{41355B72-B4D9-4B45-B4F2-A665B64BEA08}"/>
                </a:ext>
              </a:extLst>
            </p:cNvPr>
            <p:cNvSpPr/>
            <p:nvPr/>
          </p:nvSpPr>
          <p:spPr>
            <a:xfrm>
              <a:off x="2560447" y="2375167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29 w 362309"/>
                <a:gd name="connsiteY9" fmla="*/ 180667 h 361971"/>
                <a:gd name="connsiteX10" fmla="*/ 349529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309" y="81077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49529" y="273873"/>
                    <a:pt x="274128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1100">
              <a:extLst>
                <a:ext uri="{FF2B5EF4-FFF2-40B4-BE49-F238E27FC236}">
                  <a16:creationId xmlns:a16="http://schemas.microsoft.com/office/drawing/2014/main" id="{B1ECE851-0B2C-774D-92CC-86B2923170EF}"/>
                </a:ext>
              </a:extLst>
            </p:cNvPr>
            <p:cNvSpPr/>
            <p:nvPr/>
          </p:nvSpPr>
          <p:spPr>
            <a:xfrm>
              <a:off x="2631376" y="2480503"/>
              <a:ext cx="219272" cy="176836"/>
            </a:xfrm>
            <a:custGeom>
              <a:avLst/>
              <a:gdLst>
                <a:gd name="connsiteX0" fmla="*/ 213424 w 219272"/>
                <a:gd name="connsiteY0" fmla="*/ 0 h 176836"/>
                <a:gd name="connsiteX1" fmla="*/ 6390 w 219272"/>
                <a:gd name="connsiteY1" fmla="*/ 0 h 176836"/>
                <a:gd name="connsiteX2" fmla="*/ 0 w 219272"/>
                <a:gd name="connsiteY2" fmla="*/ 6384 h 176836"/>
                <a:gd name="connsiteX3" fmla="*/ 0 w 219272"/>
                <a:gd name="connsiteY3" fmla="*/ 139809 h 176836"/>
                <a:gd name="connsiteX4" fmla="*/ 6390 w 219272"/>
                <a:gd name="connsiteY4" fmla="*/ 146193 h 176836"/>
                <a:gd name="connsiteX5" fmla="*/ 103517 w 219272"/>
                <a:gd name="connsiteY5" fmla="*/ 146193 h 176836"/>
                <a:gd name="connsiteX6" fmla="*/ 103517 w 219272"/>
                <a:gd name="connsiteY6" fmla="*/ 164068 h 176836"/>
                <a:gd name="connsiteX7" fmla="*/ 72206 w 219272"/>
                <a:gd name="connsiteY7" fmla="*/ 164068 h 176836"/>
                <a:gd name="connsiteX8" fmla="*/ 65816 w 219272"/>
                <a:gd name="connsiteY8" fmla="*/ 170452 h 176836"/>
                <a:gd name="connsiteX9" fmla="*/ 72206 w 219272"/>
                <a:gd name="connsiteY9" fmla="*/ 176836 h 176836"/>
                <a:gd name="connsiteX10" fmla="*/ 146969 w 219272"/>
                <a:gd name="connsiteY10" fmla="*/ 176836 h 176836"/>
                <a:gd name="connsiteX11" fmla="*/ 153358 w 219272"/>
                <a:gd name="connsiteY11" fmla="*/ 170452 h 176836"/>
                <a:gd name="connsiteX12" fmla="*/ 146969 w 219272"/>
                <a:gd name="connsiteY12" fmla="*/ 164068 h 176836"/>
                <a:gd name="connsiteX13" fmla="*/ 115658 w 219272"/>
                <a:gd name="connsiteY13" fmla="*/ 164068 h 176836"/>
                <a:gd name="connsiteX14" fmla="*/ 115658 w 219272"/>
                <a:gd name="connsiteY14" fmla="*/ 146193 h 176836"/>
                <a:gd name="connsiteX15" fmla="*/ 212785 w 219272"/>
                <a:gd name="connsiteY15" fmla="*/ 146193 h 176836"/>
                <a:gd name="connsiteX16" fmla="*/ 219175 w 219272"/>
                <a:gd name="connsiteY16" fmla="*/ 139809 h 176836"/>
                <a:gd name="connsiteX17" fmla="*/ 219175 w 219272"/>
                <a:gd name="connsiteY17" fmla="*/ 6384 h 176836"/>
                <a:gd name="connsiteX18" fmla="*/ 213424 w 219272"/>
                <a:gd name="connsiteY18" fmla="*/ 0 h 176836"/>
                <a:gd name="connsiteX19" fmla="*/ 207034 w 219272"/>
                <a:gd name="connsiteY19" fmla="*/ 133425 h 176836"/>
                <a:gd name="connsiteX20" fmla="*/ 12780 w 219272"/>
                <a:gd name="connsiteY20" fmla="*/ 133425 h 176836"/>
                <a:gd name="connsiteX21" fmla="*/ 12780 w 219272"/>
                <a:gd name="connsiteY21" fmla="*/ 12768 h 176836"/>
                <a:gd name="connsiteX22" fmla="*/ 207034 w 219272"/>
                <a:gd name="connsiteY22" fmla="*/ 12768 h 176836"/>
                <a:gd name="connsiteX23" fmla="*/ 207034 w 219272"/>
                <a:gd name="connsiteY23" fmla="*/ 133425 h 17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272" h="176836">
                  <a:moveTo>
                    <a:pt x="213424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39809"/>
                  </a:lnTo>
                  <a:cubicBezTo>
                    <a:pt x="0" y="143640"/>
                    <a:pt x="2556" y="146193"/>
                    <a:pt x="6390" y="146193"/>
                  </a:cubicBezTo>
                  <a:lnTo>
                    <a:pt x="103517" y="146193"/>
                  </a:lnTo>
                  <a:lnTo>
                    <a:pt x="103517" y="164068"/>
                  </a:lnTo>
                  <a:lnTo>
                    <a:pt x="72206" y="164068"/>
                  </a:lnTo>
                  <a:cubicBezTo>
                    <a:pt x="68372" y="164068"/>
                    <a:pt x="65816" y="166622"/>
                    <a:pt x="65816" y="170452"/>
                  </a:cubicBezTo>
                  <a:cubicBezTo>
                    <a:pt x="65816" y="174283"/>
                    <a:pt x="68372" y="176836"/>
                    <a:pt x="72206" y="176836"/>
                  </a:cubicBezTo>
                  <a:lnTo>
                    <a:pt x="146969" y="176836"/>
                  </a:lnTo>
                  <a:cubicBezTo>
                    <a:pt x="150803" y="176836"/>
                    <a:pt x="153358" y="174283"/>
                    <a:pt x="153358" y="170452"/>
                  </a:cubicBezTo>
                  <a:cubicBezTo>
                    <a:pt x="153358" y="166622"/>
                    <a:pt x="150803" y="164068"/>
                    <a:pt x="146969" y="164068"/>
                  </a:cubicBezTo>
                  <a:lnTo>
                    <a:pt x="115658" y="164068"/>
                  </a:lnTo>
                  <a:lnTo>
                    <a:pt x="115658" y="146193"/>
                  </a:lnTo>
                  <a:lnTo>
                    <a:pt x="212785" y="146193"/>
                  </a:lnTo>
                  <a:cubicBezTo>
                    <a:pt x="216619" y="146193"/>
                    <a:pt x="219175" y="143640"/>
                    <a:pt x="219175" y="139809"/>
                  </a:cubicBezTo>
                  <a:lnTo>
                    <a:pt x="219175" y="6384"/>
                  </a:lnTo>
                  <a:cubicBezTo>
                    <a:pt x="219814" y="2554"/>
                    <a:pt x="217258" y="0"/>
                    <a:pt x="213424" y="0"/>
                  </a:cubicBezTo>
                  <a:close/>
                  <a:moveTo>
                    <a:pt x="207034" y="133425"/>
                  </a:moveTo>
                  <a:lnTo>
                    <a:pt x="12780" y="133425"/>
                  </a:lnTo>
                  <a:lnTo>
                    <a:pt x="12780" y="12768"/>
                  </a:lnTo>
                  <a:lnTo>
                    <a:pt x="207034" y="12768"/>
                  </a:lnTo>
                  <a:lnTo>
                    <a:pt x="207034" y="13342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aphic 4">
            <a:extLst>
              <a:ext uri="{FF2B5EF4-FFF2-40B4-BE49-F238E27FC236}">
                <a16:creationId xmlns:a16="http://schemas.microsoft.com/office/drawing/2014/main" id="{79DA12FA-4EDF-DB4A-8295-CC1D9E66F62F}"/>
              </a:ext>
            </a:extLst>
          </p:cNvPr>
          <p:cNvGrpSpPr>
            <a:grpSpLocks noChangeAspect="1"/>
          </p:cNvGrpSpPr>
          <p:nvPr/>
        </p:nvGrpSpPr>
        <p:grpSpPr>
          <a:xfrm>
            <a:off x="10488311" y="2504822"/>
            <a:ext cx="504476" cy="504000"/>
            <a:chOff x="5708130" y="3824168"/>
            <a:chExt cx="362313" cy="361971"/>
          </a:xfrm>
          <a:solidFill>
            <a:schemeClr val="accent1"/>
          </a:solidFill>
        </p:grpSpPr>
        <p:sp>
          <p:nvSpPr>
            <p:cNvPr id="69" name="Graphic 4">
              <a:extLst>
                <a:ext uri="{FF2B5EF4-FFF2-40B4-BE49-F238E27FC236}">
                  <a16:creationId xmlns:a16="http://schemas.microsoft.com/office/drawing/2014/main" id="{C0204F7D-D3A2-504E-90E1-949BBEA648C3}"/>
                </a:ext>
              </a:extLst>
            </p:cNvPr>
            <p:cNvSpPr/>
            <p:nvPr/>
          </p:nvSpPr>
          <p:spPr>
            <a:xfrm>
              <a:off x="5708130" y="3824168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1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30 w 362313"/>
                <a:gd name="connsiteY9" fmla="*/ 180667 h 361971"/>
                <a:gd name="connsiteX10" fmla="*/ 349530 w 362313"/>
                <a:gd name="connsiteY10" fmla="*/ 180667 h 361971"/>
                <a:gd name="connsiteX11" fmla="*/ 181474 w 362313"/>
                <a:gd name="connsiteY11" fmla="*/ 349204 h 361971"/>
                <a:gd name="connsiteX12" fmla="*/ 181474 w 362313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257"/>
                    <a:pt x="81152" y="361971"/>
                    <a:pt x="180835" y="361971"/>
                  </a:cubicBezTo>
                  <a:cubicBezTo>
                    <a:pt x="280518" y="361971"/>
                    <a:pt x="362310" y="280895"/>
                    <a:pt x="362310" y="181305"/>
                  </a:cubicBezTo>
                  <a:lnTo>
                    <a:pt x="362310" y="181305"/>
                  </a:lnTo>
                  <a:cubicBezTo>
                    <a:pt x="362948" y="81076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lnTo>
                    <a:pt x="349530" y="180667"/>
                  </a:lnTo>
                  <a:cubicBezTo>
                    <a:pt x="349530" y="273873"/>
                    <a:pt x="274767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4">
              <a:extLst>
                <a:ext uri="{FF2B5EF4-FFF2-40B4-BE49-F238E27FC236}">
                  <a16:creationId xmlns:a16="http://schemas.microsoft.com/office/drawing/2014/main" id="{24F0050A-A816-2E4A-8E6B-5CD99B9D885B}"/>
                </a:ext>
              </a:extLst>
            </p:cNvPr>
            <p:cNvSpPr/>
            <p:nvPr/>
          </p:nvSpPr>
          <p:spPr>
            <a:xfrm>
              <a:off x="5768170" y="3923439"/>
              <a:ext cx="242230" cy="164387"/>
            </a:xfrm>
            <a:custGeom>
              <a:avLst/>
              <a:gdLst>
                <a:gd name="connsiteX0" fmla="*/ 241566 w 242230"/>
                <a:gd name="connsiteY0" fmla="*/ 60329 h 164387"/>
                <a:gd name="connsiteX1" fmla="*/ 223674 w 242230"/>
                <a:gd name="connsiteY1" fmla="*/ 48837 h 164387"/>
                <a:gd name="connsiteX2" fmla="*/ 210894 w 242230"/>
                <a:gd name="connsiteY2" fmla="*/ 48837 h 164387"/>
                <a:gd name="connsiteX3" fmla="*/ 191724 w 242230"/>
                <a:gd name="connsiteY3" fmla="*/ 16279 h 164387"/>
                <a:gd name="connsiteX4" fmla="*/ 172554 w 242230"/>
                <a:gd name="connsiteY4" fmla="*/ 957 h 164387"/>
                <a:gd name="connsiteX5" fmla="*/ 171276 w 242230"/>
                <a:gd name="connsiteY5" fmla="*/ 957 h 164387"/>
                <a:gd name="connsiteX6" fmla="*/ 70315 w 242230"/>
                <a:gd name="connsiteY6" fmla="*/ 957 h 164387"/>
                <a:gd name="connsiteX7" fmla="*/ 69037 w 242230"/>
                <a:gd name="connsiteY7" fmla="*/ 957 h 164387"/>
                <a:gd name="connsiteX8" fmla="*/ 49867 w 242230"/>
                <a:gd name="connsiteY8" fmla="*/ 15641 h 164387"/>
                <a:gd name="connsiteX9" fmla="*/ 26864 w 242230"/>
                <a:gd name="connsiteY9" fmla="*/ 48837 h 164387"/>
                <a:gd name="connsiteX10" fmla="*/ 17918 w 242230"/>
                <a:gd name="connsiteY10" fmla="*/ 48837 h 164387"/>
                <a:gd name="connsiteX11" fmla="*/ 665 w 242230"/>
                <a:gd name="connsiteY11" fmla="*/ 59690 h 164387"/>
                <a:gd name="connsiteX12" fmla="*/ 1943 w 242230"/>
                <a:gd name="connsiteY12" fmla="*/ 70543 h 164387"/>
                <a:gd name="connsiteX13" fmla="*/ 11528 w 242230"/>
                <a:gd name="connsiteY13" fmla="*/ 77565 h 164387"/>
                <a:gd name="connsiteX14" fmla="*/ 16640 w 242230"/>
                <a:gd name="connsiteY14" fmla="*/ 78842 h 164387"/>
                <a:gd name="connsiteX15" fmla="*/ 16640 w 242230"/>
                <a:gd name="connsiteY15" fmla="*/ 79481 h 164387"/>
                <a:gd name="connsiteX16" fmla="*/ 16001 w 242230"/>
                <a:gd name="connsiteY16" fmla="*/ 142682 h 164387"/>
                <a:gd name="connsiteX17" fmla="*/ 22391 w 242230"/>
                <a:gd name="connsiteY17" fmla="*/ 157365 h 164387"/>
                <a:gd name="connsiteX18" fmla="*/ 37088 w 242230"/>
                <a:gd name="connsiteY18" fmla="*/ 163749 h 164387"/>
                <a:gd name="connsiteX19" fmla="*/ 51784 w 242230"/>
                <a:gd name="connsiteY19" fmla="*/ 163749 h 164387"/>
                <a:gd name="connsiteX20" fmla="*/ 72871 w 242230"/>
                <a:gd name="connsiteY20" fmla="*/ 142682 h 164387"/>
                <a:gd name="connsiteX21" fmla="*/ 72871 w 242230"/>
                <a:gd name="connsiteY21" fmla="*/ 140767 h 164387"/>
                <a:gd name="connsiteX22" fmla="*/ 169359 w 242230"/>
                <a:gd name="connsiteY22" fmla="*/ 140767 h 164387"/>
                <a:gd name="connsiteX23" fmla="*/ 169359 w 242230"/>
                <a:gd name="connsiteY23" fmla="*/ 143320 h 164387"/>
                <a:gd name="connsiteX24" fmla="*/ 190446 w 242230"/>
                <a:gd name="connsiteY24" fmla="*/ 164388 h 164387"/>
                <a:gd name="connsiteX25" fmla="*/ 205143 w 242230"/>
                <a:gd name="connsiteY25" fmla="*/ 164388 h 164387"/>
                <a:gd name="connsiteX26" fmla="*/ 226230 w 242230"/>
                <a:gd name="connsiteY26" fmla="*/ 143320 h 164387"/>
                <a:gd name="connsiteX27" fmla="*/ 226230 w 242230"/>
                <a:gd name="connsiteY27" fmla="*/ 143320 h 164387"/>
                <a:gd name="connsiteX28" fmla="*/ 225591 w 242230"/>
                <a:gd name="connsiteY28" fmla="*/ 82034 h 164387"/>
                <a:gd name="connsiteX29" fmla="*/ 231981 w 242230"/>
                <a:gd name="connsiteY29" fmla="*/ 77565 h 164387"/>
                <a:gd name="connsiteX30" fmla="*/ 240288 w 242230"/>
                <a:gd name="connsiteY30" fmla="*/ 70543 h 164387"/>
                <a:gd name="connsiteX31" fmla="*/ 241566 w 242230"/>
                <a:gd name="connsiteY31" fmla="*/ 60329 h 164387"/>
                <a:gd name="connsiteX32" fmla="*/ 61369 w 242230"/>
                <a:gd name="connsiteY32" fmla="*/ 22025 h 164387"/>
                <a:gd name="connsiteX33" fmla="*/ 62009 w 242230"/>
                <a:gd name="connsiteY33" fmla="*/ 21386 h 164387"/>
                <a:gd name="connsiteX34" fmla="*/ 72232 w 242230"/>
                <a:gd name="connsiteY34" fmla="*/ 13087 h 164387"/>
                <a:gd name="connsiteX35" fmla="*/ 170637 w 242230"/>
                <a:gd name="connsiteY35" fmla="*/ 13087 h 164387"/>
                <a:gd name="connsiteX36" fmla="*/ 181500 w 242230"/>
                <a:gd name="connsiteY36" fmla="*/ 21386 h 164387"/>
                <a:gd name="connsiteX37" fmla="*/ 198114 w 242230"/>
                <a:gd name="connsiteY37" fmla="*/ 50114 h 164387"/>
                <a:gd name="connsiteX38" fmla="*/ 42199 w 242230"/>
                <a:gd name="connsiteY38" fmla="*/ 50114 h 164387"/>
                <a:gd name="connsiteX39" fmla="*/ 61369 w 242230"/>
                <a:gd name="connsiteY39" fmla="*/ 22025 h 164387"/>
                <a:gd name="connsiteX40" fmla="*/ 229425 w 242230"/>
                <a:gd name="connsiteY40" fmla="*/ 64159 h 164387"/>
                <a:gd name="connsiteX41" fmla="*/ 227508 w 242230"/>
                <a:gd name="connsiteY41" fmla="*/ 65436 h 164387"/>
                <a:gd name="connsiteX42" fmla="*/ 225591 w 242230"/>
                <a:gd name="connsiteY42" fmla="*/ 66713 h 164387"/>
                <a:gd name="connsiteX43" fmla="*/ 216006 w 242230"/>
                <a:gd name="connsiteY43" fmla="*/ 73735 h 164387"/>
                <a:gd name="connsiteX44" fmla="*/ 213450 w 242230"/>
                <a:gd name="connsiteY44" fmla="*/ 78842 h 164387"/>
                <a:gd name="connsiteX45" fmla="*/ 214089 w 242230"/>
                <a:gd name="connsiteY45" fmla="*/ 143320 h 164387"/>
                <a:gd name="connsiteX46" fmla="*/ 205782 w 242230"/>
                <a:gd name="connsiteY46" fmla="*/ 151620 h 164387"/>
                <a:gd name="connsiteX47" fmla="*/ 205782 w 242230"/>
                <a:gd name="connsiteY47" fmla="*/ 151620 h 164387"/>
                <a:gd name="connsiteX48" fmla="*/ 191085 w 242230"/>
                <a:gd name="connsiteY48" fmla="*/ 151620 h 164387"/>
                <a:gd name="connsiteX49" fmla="*/ 182778 w 242230"/>
                <a:gd name="connsiteY49" fmla="*/ 143320 h 164387"/>
                <a:gd name="connsiteX50" fmla="*/ 182778 w 242230"/>
                <a:gd name="connsiteY50" fmla="*/ 134383 h 164387"/>
                <a:gd name="connsiteX51" fmla="*/ 176388 w 242230"/>
                <a:gd name="connsiteY51" fmla="*/ 127999 h 164387"/>
                <a:gd name="connsiteX52" fmla="*/ 67120 w 242230"/>
                <a:gd name="connsiteY52" fmla="*/ 127999 h 164387"/>
                <a:gd name="connsiteX53" fmla="*/ 60730 w 242230"/>
                <a:gd name="connsiteY53" fmla="*/ 134383 h 164387"/>
                <a:gd name="connsiteX54" fmla="*/ 60730 w 242230"/>
                <a:gd name="connsiteY54" fmla="*/ 143320 h 164387"/>
                <a:gd name="connsiteX55" fmla="*/ 52424 w 242230"/>
                <a:gd name="connsiteY55" fmla="*/ 151620 h 164387"/>
                <a:gd name="connsiteX56" fmla="*/ 37726 w 242230"/>
                <a:gd name="connsiteY56" fmla="*/ 151620 h 164387"/>
                <a:gd name="connsiteX57" fmla="*/ 31976 w 242230"/>
                <a:gd name="connsiteY57" fmla="*/ 149066 h 164387"/>
                <a:gd name="connsiteX58" fmla="*/ 29420 w 242230"/>
                <a:gd name="connsiteY58" fmla="*/ 143320 h 164387"/>
                <a:gd name="connsiteX59" fmla="*/ 30059 w 242230"/>
                <a:gd name="connsiteY59" fmla="*/ 78842 h 164387"/>
                <a:gd name="connsiteX60" fmla="*/ 29420 w 242230"/>
                <a:gd name="connsiteY60" fmla="*/ 76289 h 164387"/>
                <a:gd name="connsiteX61" fmla="*/ 28142 w 242230"/>
                <a:gd name="connsiteY61" fmla="*/ 71820 h 164387"/>
                <a:gd name="connsiteX62" fmla="*/ 23669 w 242230"/>
                <a:gd name="connsiteY62" fmla="*/ 67989 h 164387"/>
                <a:gd name="connsiteX63" fmla="*/ 15362 w 242230"/>
                <a:gd name="connsiteY63" fmla="*/ 65436 h 164387"/>
                <a:gd name="connsiteX64" fmla="*/ 13445 w 242230"/>
                <a:gd name="connsiteY64" fmla="*/ 64159 h 164387"/>
                <a:gd name="connsiteX65" fmla="*/ 13445 w 242230"/>
                <a:gd name="connsiteY65" fmla="*/ 62882 h 164387"/>
                <a:gd name="connsiteX66" fmla="*/ 16640 w 242230"/>
                <a:gd name="connsiteY66" fmla="*/ 61605 h 164387"/>
                <a:gd name="connsiteX67" fmla="*/ 17918 w 242230"/>
                <a:gd name="connsiteY67" fmla="*/ 61605 h 164387"/>
                <a:gd name="connsiteX68" fmla="*/ 27503 w 242230"/>
                <a:gd name="connsiteY68" fmla="*/ 61605 h 164387"/>
                <a:gd name="connsiteX69" fmla="*/ 31976 w 242230"/>
                <a:gd name="connsiteY69" fmla="*/ 63521 h 164387"/>
                <a:gd name="connsiteX70" fmla="*/ 207699 w 242230"/>
                <a:gd name="connsiteY70" fmla="*/ 63521 h 164387"/>
                <a:gd name="connsiteX71" fmla="*/ 212172 w 242230"/>
                <a:gd name="connsiteY71" fmla="*/ 61605 h 164387"/>
                <a:gd name="connsiteX72" fmla="*/ 224313 w 242230"/>
                <a:gd name="connsiteY72" fmla="*/ 61605 h 164387"/>
                <a:gd name="connsiteX73" fmla="*/ 225591 w 242230"/>
                <a:gd name="connsiteY73" fmla="*/ 61605 h 164387"/>
                <a:gd name="connsiteX74" fmla="*/ 228786 w 242230"/>
                <a:gd name="connsiteY74" fmla="*/ 62882 h 164387"/>
                <a:gd name="connsiteX75" fmla="*/ 229425 w 242230"/>
                <a:gd name="connsiteY75" fmla="*/ 64159 h 16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42230" h="164387">
                  <a:moveTo>
                    <a:pt x="241566" y="60329"/>
                  </a:moveTo>
                  <a:cubicBezTo>
                    <a:pt x="239649" y="52668"/>
                    <a:pt x="231981" y="47561"/>
                    <a:pt x="223674" y="48837"/>
                  </a:cubicBezTo>
                  <a:lnTo>
                    <a:pt x="210894" y="48837"/>
                  </a:lnTo>
                  <a:lnTo>
                    <a:pt x="191724" y="16279"/>
                  </a:lnTo>
                  <a:cubicBezTo>
                    <a:pt x="187890" y="8618"/>
                    <a:pt x="180861" y="2873"/>
                    <a:pt x="172554" y="957"/>
                  </a:cubicBezTo>
                  <a:cubicBezTo>
                    <a:pt x="171915" y="957"/>
                    <a:pt x="171915" y="957"/>
                    <a:pt x="171276" y="957"/>
                  </a:cubicBezTo>
                  <a:cubicBezTo>
                    <a:pt x="137410" y="-319"/>
                    <a:pt x="104182" y="-319"/>
                    <a:pt x="70315" y="957"/>
                  </a:cubicBezTo>
                  <a:cubicBezTo>
                    <a:pt x="69676" y="957"/>
                    <a:pt x="69676" y="957"/>
                    <a:pt x="69037" y="957"/>
                  </a:cubicBezTo>
                  <a:cubicBezTo>
                    <a:pt x="60730" y="2873"/>
                    <a:pt x="53701" y="7980"/>
                    <a:pt x="49867" y="15641"/>
                  </a:cubicBezTo>
                  <a:lnTo>
                    <a:pt x="26864" y="48837"/>
                  </a:lnTo>
                  <a:lnTo>
                    <a:pt x="17918" y="48837"/>
                  </a:lnTo>
                  <a:cubicBezTo>
                    <a:pt x="10250" y="47561"/>
                    <a:pt x="2582" y="52029"/>
                    <a:pt x="665" y="59690"/>
                  </a:cubicBezTo>
                  <a:cubicBezTo>
                    <a:pt x="-613" y="63521"/>
                    <a:pt x="26" y="67351"/>
                    <a:pt x="1943" y="70543"/>
                  </a:cubicBezTo>
                  <a:cubicBezTo>
                    <a:pt x="3860" y="74373"/>
                    <a:pt x="7694" y="76927"/>
                    <a:pt x="11528" y="77565"/>
                  </a:cubicBezTo>
                  <a:lnTo>
                    <a:pt x="16640" y="78842"/>
                  </a:lnTo>
                  <a:lnTo>
                    <a:pt x="16640" y="79481"/>
                  </a:lnTo>
                  <a:cubicBezTo>
                    <a:pt x="16640" y="95441"/>
                    <a:pt x="16001" y="124807"/>
                    <a:pt x="16001" y="142682"/>
                  </a:cubicBezTo>
                  <a:cubicBezTo>
                    <a:pt x="16001" y="148428"/>
                    <a:pt x="18557" y="153535"/>
                    <a:pt x="22391" y="157365"/>
                  </a:cubicBezTo>
                  <a:cubicBezTo>
                    <a:pt x="26225" y="161196"/>
                    <a:pt x="31336" y="163749"/>
                    <a:pt x="37088" y="163749"/>
                  </a:cubicBezTo>
                  <a:lnTo>
                    <a:pt x="51784" y="163749"/>
                  </a:lnTo>
                  <a:cubicBezTo>
                    <a:pt x="63286" y="163749"/>
                    <a:pt x="72871" y="154173"/>
                    <a:pt x="72871" y="142682"/>
                  </a:cubicBezTo>
                  <a:lnTo>
                    <a:pt x="72871" y="140767"/>
                  </a:lnTo>
                  <a:lnTo>
                    <a:pt x="169359" y="140767"/>
                  </a:lnTo>
                  <a:lnTo>
                    <a:pt x="169359" y="143320"/>
                  </a:lnTo>
                  <a:cubicBezTo>
                    <a:pt x="169359" y="154812"/>
                    <a:pt x="178944" y="164388"/>
                    <a:pt x="190446" y="164388"/>
                  </a:cubicBezTo>
                  <a:lnTo>
                    <a:pt x="205143" y="164388"/>
                  </a:lnTo>
                  <a:cubicBezTo>
                    <a:pt x="216645" y="164388"/>
                    <a:pt x="226230" y="154812"/>
                    <a:pt x="226230" y="143320"/>
                  </a:cubicBezTo>
                  <a:cubicBezTo>
                    <a:pt x="226230" y="143320"/>
                    <a:pt x="226230" y="143320"/>
                    <a:pt x="226230" y="143320"/>
                  </a:cubicBezTo>
                  <a:cubicBezTo>
                    <a:pt x="226230" y="126084"/>
                    <a:pt x="226230" y="97994"/>
                    <a:pt x="225591" y="82034"/>
                  </a:cubicBezTo>
                  <a:lnTo>
                    <a:pt x="231981" y="77565"/>
                  </a:lnTo>
                  <a:cubicBezTo>
                    <a:pt x="235814" y="76289"/>
                    <a:pt x="239009" y="73735"/>
                    <a:pt x="240288" y="70543"/>
                  </a:cubicBezTo>
                  <a:cubicBezTo>
                    <a:pt x="242204" y="67351"/>
                    <a:pt x="242844" y="63521"/>
                    <a:pt x="241566" y="60329"/>
                  </a:cubicBezTo>
                  <a:close/>
                  <a:moveTo>
                    <a:pt x="61369" y="22025"/>
                  </a:moveTo>
                  <a:cubicBezTo>
                    <a:pt x="61369" y="22025"/>
                    <a:pt x="62009" y="21386"/>
                    <a:pt x="62009" y="21386"/>
                  </a:cubicBezTo>
                  <a:cubicBezTo>
                    <a:pt x="63925" y="16917"/>
                    <a:pt x="67759" y="14364"/>
                    <a:pt x="72232" y="13087"/>
                  </a:cubicBezTo>
                  <a:cubicBezTo>
                    <a:pt x="105460" y="11810"/>
                    <a:pt x="137410" y="11810"/>
                    <a:pt x="170637" y="13087"/>
                  </a:cubicBezTo>
                  <a:cubicBezTo>
                    <a:pt x="175110" y="14364"/>
                    <a:pt x="179583" y="17556"/>
                    <a:pt x="181500" y="21386"/>
                  </a:cubicBezTo>
                  <a:lnTo>
                    <a:pt x="198114" y="50114"/>
                  </a:lnTo>
                  <a:lnTo>
                    <a:pt x="42199" y="50114"/>
                  </a:lnTo>
                  <a:lnTo>
                    <a:pt x="61369" y="22025"/>
                  </a:lnTo>
                  <a:close/>
                  <a:moveTo>
                    <a:pt x="229425" y="64159"/>
                  </a:moveTo>
                  <a:cubicBezTo>
                    <a:pt x="228786" y="64797"/>
                    <a:pt x="228147" y="65436"/>
                    <a:pt x="227508" y="65436"/>
                  </a:cubicBezTo>
                  <a:cubicBezTo>
                    <a:pt x="226869" y="65436"/>
                    <a:pt x="226230" y="66074"/>
                    <a:pt x="225591" y="66713"/>
                  </a:cubicBezTo>
                  <a:lnTo>
                    <a:pt x="216006" y="73735"/>
                  </a:lnTo>
                  <a:cubicBezTo>
                    <a:pt x="214089" y="75012"/>
                    <a:pt x="213450" y="76927"/>
                    <a:pt x="213450" y="78842"/>
                  </a:cubicBezTo>
                  <a:cubicBezTo>
                    <a:pt x="213450" y="94164"/>
                    <a:pt x="214089" y="124807"/>
                    <a:pt x="214089" y="143320"/>
                  </a:cubicBezTo>
                  <a:cubicBezTo>
                    <a:pt x="214089" y="147789"/>
                    <a:pt x="210255" y="151620"/>
                    <a:pt x="205782" y="151620"/>
                  </a:cubicBezTo>
                  <a:cubicBezTo>
                    <a:pt x="205782" y="151620"/>
                    <a:pt x="205782" y="151620"/>
                    <a:pt x="205782" y="151620"/>
                  </a:cubicBezTo>
                  <a:lnTo>
                    <a:pt x="191085" y="151620"/>
                  </a:lnTo>
                  <a:cubicBezTo>
                    <a:pt x="186612" y="151620"/>
                    <a:pt x="182778" y="147789"/>
                    <a:pt x="182778" y="143320"/>
                  </a:cubicBezTo>
                  <a:lnTo>
                    <a:pt x="182778" y="134383"/>
                  </a:lnTo>
                  <a:cubicBezTo>
                    <a:pt x="182778" y="130553"/>
                    <a:pt x="180222" y="127999"/>
                    <a:pt x="176388" y="127999"/>
                  </a:cubicBezTo>
                  <a:lnTo>
                    <a:pt x="67120" y="127999"/>
                  </a:lnTo>
                  <a:cubicBezTo>
                    <a:pt x="63286" y="127999"/>
                    <a:pt x="60730" y="130553"/>
                    <a:pt x="60730" y="134383"/>
                  </a:cubicBezTo>
                  <a:lnTo>
                    <a:pt x="60730" y="143320"/>
                  </a:lnTo>
                  <a:cubicBezTo>
                    <a:pt x="60730" y="147789"/>
                    <a:pt x="56896" y="151620"/>
                    <a:pt x="52424" y="151620"/>
                  </a:cubicBezTo>
                  <a:lnTo>
                    <a:pt x="37726" y="151620"/>
                  </a:lnTo>
                  <a:cubicBezTo>
                    <a:pt x="35810" y="151620"/>
                    <a:pt x="33254" y="150981"/>
                    <a:pt x="31976" y="149066"/>
                  </a:cubicBezTo>
                  <a:cubicBezTo>
                    <a:pt x="30698" y="147789"/>
                    <a:pt x="29420" y="145236"/>
                    <a:pt x="29420" y="143320"/>
                  </a:cubicBezTo>
                  <a:cubicBezTo>
                    <a:pt x="29420" y="124807"/>
                    <a:pt x="30059" y="94164"/>
                    <a:pt x="30059" y="78842"/>
                  </a:cubicBezTo>
                  <a:cubicBezTo>
                    <a:pt x="30059" y="78204"/>
                    <a:pt x="30059" y="77565"/>
                    <a:pt x="29420" y="76289"/>
                  </a:cubicBezTo>
                  <a:lnTo>
                    <a:pt x="28142" y="71820"/>
                  </a:lnTo>
                  <a:cubicBezTo>
                    <a:pt x="27503" y="69905"/>
                    <a:pt x="26225" y="68628"/>
                    <a:pt x="23669" y="67989"/>
                  </a:cubicBezTo>
                  <a:lnTo>
                    <a:pt x="15362" y="65436"/>
                  </a:lnTo>
                  <a:cubicBezTo>
                    <a:pt x="14723" y="65436"/>
                    <a:pt x="14084" y="64797"/>
                    <a:pt x="13445" y="64159"/>
                  </a:cubicBezTo>
                  <a:lnTo>
                    <a:pt x="13445" y="62882"/>
                  </a:lnTo>
                  <a:cubicBezTo>
                    <a:pt x="13445" y="61605"/>
                    <a:pt x="15362" y="60967"/>
                    <a:pt x="16640" y="61605"/>
                  </a:cubicBezTo>
                  <a:lnTo>
                    <a:pt x="17918" y="61605"/>
                  </a:lnTo>
                  <a:lnTo>
                    <a:pt x="27503" y="61605"/>
                  </a:lnTo>
                  <a:cubicBezTo>
                    <a:pt x="28781" y="62882"/>
                    <a:pt x="30059" y="63521"/>
                    <a:pt x="31976" y="63521"/>
                  </a:cubicBezTo>
                  <a:lnTo>
                    <a:pt x="207699" y="63521"/>
                  </a:lnTo>
                  <a:cubicBezTo>
                    <a:pt x="209616" y="63521"/>
                    <a:pt x="210894" y="62882"/>
                    <a:pt x="212172" y="61605"/>
                  </a:cubicBezTo>
                  <a:lnTo>
                    <a:pt x="224313" y="61605"/>
                  </a:lnTo>
                  <a:cubicBezTo>
                    <a:pt x="224952" y="61605"/>
                    <a:pt x="224952" y="61605"/>
                    <a:pt x="225591" y="61605"/>
                  </a:cubicBezTo>
                  <a:cubicBezTo>
                    <a:pt x="227508" y="61605"/>
                    <a:pt x="228786" y="62244"/>
                    <a:pt x="228786" y="62882"/>
                  </a:cubicBezTo>
                  <a:cubicBezTo>
                    <a:pt x="229425" y="63521"/>
                    <a:pt x="229425" y="64159"/>
                    <a:pt x="229425" y="6415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4">
              <a:extLst>
                <a:ext uri="{FF2B5EF4-FFF2-40B4-BE49-F238E27FC236}">
                  <a16:creationId xmlns:a16="http://schemas.microsoft.com/office/drawing/2014/main" id="{2857E9C7-B2B0-5A46-A815-A3EF24EE6EF7}"/>
                </a:ext>
              </a:extLst>
            </p:cNvPr>
            <p:cNvSpPr/>
            <p:nvPr/>
          </p:nvSpPr>
          <p:spPr>
            <a:xfrm>
              <a:off x="5808452" y="4020156"/>
              <a:ext cx="38339" cy="12767"/>
            </a:xfrm>
            <a:custGeom>
              <a:avLst/>
              <a:gdLst>
                <a:gd name="connsiteX0" fmla="*/ 31950 w 38339"/>
                <a:gd name="connsiteY0" fmla="*/ 0 h 12767"/>
                <a:gd name="connsiteX1" fmla="*/ 6390 w 38339"/>
                <a:gd name="connsiteY1" fmla="*/ 0 h 12767"/>
                <a:gd name="connsiteX2" fmla="*/ 0 w 38339"/>
                <a:gd name="connsiteY2" fmla="*/ 6384 h 12767"/>
                <a:gd name="connsiteX3" fmla="*/ 6390 w 38339"/>
                <a:gd name="connsiteY3" fmla="*/ 12768 h 12767"/>
                <a:gd name="connsiteX4" fmla="*/ 31950 w 38339"/>
                <a:gd name="connsiteY4" fmla="*/ 12768 h 12767"/>
                <a:gd name="connsiteX5" fmla="*/ 38340 w 38339"/>
                <a:gd name="connsiteY5" fmla="*/ 6384 h 12767"/>
                <a:gd name="connsiteX6" fmla="*/ 31950 w 38339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9" h="12767">
                  <a:moveTo>
                    <a:pt x="3195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31950" y="12768"/>
                  </a:lnTo>
                  <a:cubicBezTo>
                    <a:pt x="35783" y="12768"/>
                    <a:pt x="38340" y="10215"/>
                    <a:pt x="38340" y="6384"/>
                  </a:cubicBezTo>
                  <a:cubicBezTo>
                    <a:pt x="38340" y="2554"/>
                    <a:pt x="35783" y="0"/>
                    <a:pt x="3195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4">
              <a:extLst>
                <a:ext uri="{FF2B5EF4-FFF2-40B4-BE49-F238E27FC236}">
                  <a16:creationId xmlns:a16="http://schemas.microsoft.com/office/drawing/2014/main" id="{49132034-1A54-DE4D-B11D-DC6F46917DEA}"/>
                </a:ext>
              </a:extLst>
            </p:cNvPr>
            <p:cNvSpPr/>
            <p:nvPr/>
          </p:nvSpPr>
          <p:spPr>
            <a:xfrm>
              <a:off x="5931139" y="4020156"/>
              <a:ext cx="38339" cy="12767"/>
            </a:xfrm>
            <a:custGeom>
              <a:avLst/>
              <a:gdLst>
                <a:gd name="connsiteX0" fmla="*/ 31950 w 38339"/>
                <a:gd name="connsiteY0" fmla="*/ 0 h 12767"/>
                <a:gd name="connsiteX1" fmla="*/ 6390 w 38339"/>
                <a:gd name="connsiteY1" fmla="*/ 0 h 12767"/>
                <a:gd name="connsiteX2" fmla="*/ 0 w 38339"/>
                <a:gd name="connsiteY2" fmla="*/ 6384 h 12767"/>
                <a:gd name="connsiteX3" fmla="*/ 6390 w 38339"/>
                <a:gd name="connsiteY3" fmla="*/ 12768 h 12767"/>
                <a:gd name="connsiteX4" fmla="*/ 31950 w 38339"/>
                <a:gd name="connsiteY4" fmla="*/ 12768 h 12767"/>
                <a:gd name="connsiteX5" fmla="*/ 38340 w 38339"/>
                <a:gd name="connsiteY5" fmla="*/ 6384 h 12767"/>
                <a:gd name="connsiteX6" fmla="*/ 31950 w 38339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39" h="12767">
                  <a:moveTo>
                    <a:pt x="3195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31950" y="12768"/>
                  </a:lnTo>
                  <a:cubicBezTo>
                    <a:pt x="35783" y="12768"/>
                    <a:pt x="38340" y="10215"/>
                    <a:pt x="38340" y="6384"/>
                  </a:cubicBezTo>
                  <a:cubicBezTo>
                    <a:pt x="38340" y="2554"/>
                    <a:pt x="35145" y="0"/>
                    <a:pt x="3195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5" name="Graphic 74">
            <a:extLst>
              <a:ext uri="{FF2B5EF4-FFF2-40B4-BE49-F238E27FC236}">
                <a16:creationId xmlns:a16="http://schemas.microsoft.com/office/drawing/2014/main" id="{47F68FBB-7651-7E43-98DC-CF4D5BDEDC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1352" t="44032" r="41395" b="44045"/>
          <a:stretch/>
        </p:blipFill>
        <p:spPr>
          <a:xfrm>
            <a:off x="3690860" y="2504822"/>
            <a:ext cx="478667" cy="468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524646B-0543-42AD-A8F6-8CC5029DAE36}"/>
              </a:ext>
            </a:extLst>
          </p:cNvPr>
          <p:cNvSpPr txBox="1"/>
          <p:nvPr/>
        </p:nvSpPr>
        <p:spPr>
          <a:xfrm>
            <a:off x="9427749" y="5930609"/>
            <a:ext cx="276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Significantly higher/lower than February 2022 at 95% confidence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6C5C4C9-DBED-4246-B20E-C4EB0102D754}"/>
              </a:ext>
            </a:extLst>
          </p:cNvPr>
          <p:cNvSpPr/>
          <p:nvPr/>
        </p:nvSpPr>
        <p:spPr>
          <a:xfrm>
            <a:off x="478167" y="6638313"/>
            <a:ext cx="3986731" cy="217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i="1" dirty="0">
                <a:solidFill>
                  <a:schemeClr val="bg1"/>
                </a:solidFill>
              </a:rPr>
              <a:t>Base: Nat rep (1,000)</a:t>
            </a:r>
          </a:p>
        </p:txBody>
      </p:sp>
    </p:spTree>
    <p:extLst>
      <p:ext uri="{BB962C8B-B14F-4D97-AF65-F5344CB8AC3E}">
        <p14:creationId xmlns:p14="http://schemas.microsoft.com/office/powerpoint/2010/main" val="192903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DD04DE5-2EDF-A743-8697-C1E33FDCBF1D}"/>
              </a:ext>
            </a:extLst>
          </p:cNvPr>
          <p:cNvSpPr/>
          <p:nvPr/>
        </p:nvSpPr>
        <p:spPr>
          <a:xfrm>
            <a:off x="0" y="5474369"/>
            <a:ext cx="12192000" cy="13836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706988-F1E0-CF48-9979-756F4B05B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715877"/>
              </p:ext>
            </p:extLst>
          </p:nvPr>
        </p:nvGraphicFramePr>
        <p:xfrm>
          <a:off x="379690" y="2120500"/>
          <a:ext cx="8697266" cy="430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riangle 16">
            <a:extLst>
              <a:ext uri="{FF2B5EF4-FFF2-40B4-BE49-F238E27FC236}">
                <a16:creationId xmlns:a16="http://schemas.microsoft.com/office/drawing/2014/main" id="{48283D1B-393A-F64B-A34B-CCE5DC56B16B}"/>
              </a:ext>
            </a:extLst>
          </p:cNvPr>
          <p:cNvSpPr/>
          <p:nvPr/>
        </p:nvSpPr>
        <p:spPr>
          <a:xfrm>
            <a:off x="8975352" y="5853796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F0EE0959-8E33-FF45-8A38-FAE5727F4EFE}"/>
              </a:ext>
            </a:extLst>
          </p:cNvPr>
          <p:cNvSpPr/>
          <p:nvPr/>
        </p:nvSpPr>
        <p:spPr>
          <a:xfrm rot="10800000">
            <a:off x="8975352" y="6243917"/>
            <a:ext cx="392382" cy="33826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A4861A-64DD-034D-8CAB-F9508F6C1ACC}"/>
              </a:ext>
            </a:extLst>
          </p:cNvPr>
          <p:cNvGrpSpPr/>
          <p:nvPr/>
        </p:nvGrpSpPr>
        <p:grpSpPr>
          <a:xfrm>
            <a:off x="3231675" y="2566746"/>
            <a:ext cx="2993295" cy="504000"/>
            <a:chOff x="3102706" y="2506480"/>
            <a:chExt cx="2993295" cy="504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0F81E84-BBB6-3944-A3AD-6A02CECB0431}"/>
                </a:ext>
              </a:extLst>
            </p:cNvPr>
            <p:cNvSpPr/>
            <p:nvPr/>
          </p:nvSpPr>
          <p:spPr>
            <a:xfrm>
              <a:off x="3102706" y="2506480"/>
              <a:ext cx="2922956" cy="50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AE23A2-289C-C046-B486-6C62261DD136}"/>
                </a:ext>
              </a:extLst>
            </p:cNvPr>
            <p:cNvSpPr/>
            <p:nvPr/>
          </p:nvSpPr>
          <p:spPr>
            <a:xfrm>
              <a:off x="3216089" y="2602172"/>
              <a:ext cx="312616" cy="3126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AF8102C-6678-1E41-8FC9-54522FBA5C50}"/>
                </a:ext>
              </a:extLst>
            </p:cNvPr>
            <p:cNvSpPr txBox="1"/>
            <p:nvPr/>
          </p:nvSpPr>
          <p:spPr>
            <a:xfrm>
              <a:off x="3632259" y="2650758"/>
              <a:ext cx="123287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Total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E41068E-C911-274B-A689-61D52BB46630}"/>
                </a:ext>
              </a:extLst>
            </p:cNvPr>
            <p:cNvSpPr/>
            <p:nvPr/>
          </p:nvSpPr>
          <p:spPr>
            <a:xfrm>
              <a:off x="4195674" y="2602172"/>
              <a:ext cx="312616" cy="3126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ADC6DA-4AA4-3247-8855-7AE3EBFBC35B}"/>
                </a:ext>
              </a:extLst>
            </p:cNvPr>
            <p:cNvSpPr txBox="1"/>
            <p:nvPr/>
          </p:nvSpPr>
          <p:spPr>
            <a:xfrm>
              <a:off x="4611845" y="2650758"/>
              <a:ext cx="148415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/>
                <a:t>Among that group</a:t>
              </a:r>
            </a:p>
          </p:txBody>
        </p:sp>
      </p:grpSp>
      <p:pic>
        <p:nvPicPr>
          <p:cNvPr id="45" name="Picture 4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8F40A79-FF04-CC43-95B9-B542A4727E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041" y="2616208"/>
            <a:ext cx="2471922" cy="2858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15FE76-06F0-4C38-B146-A24644D73308}"/>
              </a:ext>
            </a:extLst>
          </p:cNvPr>
          <p:cNvSpPr txBox="1"/>
          <p:nvPr/>
        </p:nvSpPr>
        <p:spPr>
          <a:xfrm>
            <a:off x="9427749" y="5930609"/>
            <a:ext cx="276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Significantly higher/lower than February 2022 at 95% confidence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836FBB-5119-43A8-A9B7-852A049F3360}"/>
              </a:ext>
            </a:extLst>
          </p:cNvPr>
          <p:cNvSpPr txBox="1">
            <a:spLocks/>
          </p:cNvSpPr>
          <p:nvPr/>
        </p:nvSpPr>
        <p:spPr>
          <a:xfrm>
            <a:off x="878734" y="1656269"/>
            <a:ext cx="6081359" cy="4642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000" dirty="0"/>
              <a:t>Say these groups are well represented in TV adverts </a:t>
            </a:r>
            <a:r>
              <a:rPr lang="en-US" sz="1200" dirty="0">
                <a:solidFill>
                  <a:schemeClr val="accent1"/>
                </a:solidFill>
              </a:rPr>
              <a:t>(% agree)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A0DC60-B0B8-4CB2-A2ED-A093B714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3600" dirty="0"/>
              <a:t>UK adults still tend to overestimate ad representation, compared to diverse groups, though the gaps are closing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0B4141-26EF-472A-ABAF-B007321252E1}"/>
              </a:ext>
            </a:extLst>
          </p:cNvPr>
          <p:cNvSpPr/>
          <p:nvPr/>
        </p:nvSpPr>
        <p:spPr>
          <a:xfrm>
            <a:off x="478166" y="6638313"/>
            <a:ext cx="11713834" cy="219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 dirty="0">
                <a:solidFill>
                  <a:schemeClr val="bg1"/>
                </a:solidFill>
              </a:rPr>
              <a:t>Base: Nat rep (1,000), Females (510), Black (54), LGBTQ+ boost (218), South Asian (82), East Asian (12), Other minority ethnic (69), Lower social grade (276), Disabilities (358)</a:t>
            </a:r>
          </a:p>
        </p:txBody>
      </p:sp>
      <p:sp>
        <p:nvSpPr>
          <p:cNvPr id="5" name="Triangle 16">
            <a:extLst>
              <a:ext uri="{FF2B5EF4-FFF2-40B4-BE49-F238E27FC236}">
                <a16:creationId xmlns:a16="http://schemas.microsoft.com/office/drawing/2014/main" id="{661A0137-BAB8-9813-8FAD-9DD391CEAEDD}"/>
              </a:ext>
            </a:extLst>
          </p:cNvPr>
          <p:cNvSpPr/>
          <p:nvPr/>
        </p:nvSpPr>
        <p:spPr>
          <a:xfrm>
            <a:off x="4218243" y="3115136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16">
            <a:extLst>
              <a:ext uri="{FF2B5EF4-FFF2-40B4-BE49-F238E27FC236}">
                <a16:creationId xmlns:a16="http://schemas.microsoft.com/office/drawing/2014/main" id="{34684502-A938-5F9F-28D7-34C626696153}"/>
              </a:ext>
            </a:extLst>
          </p:cNvPr>
          <p:cNvSpPr/>
          <p:nvPr/>
        </p:nvSpPr>
        <p:spPr>
          <a:xfrm>
            <a:off x="3166623" y="3141770"/>
            <a:ext cx="392382" cy="338260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6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FB7E68-5B52-D74D-9769-427B9A30B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5E243189-7209-9340-94BC-83C32DDC49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0" y="754743"/>
            <a:ext cx="1144395" cy="11443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5EF6E-480D-934B-9E8D-62307F69615F}"/>
              </a:ext>
            </a:extLst>
          </p:cNvPr>
          <p:cNvSpPr txBox="1"/>
          <p:nvPr/>
        </p:nvSpPr>
        <p:spPr>
          <a:xfrm>
            <a:off x="2876061" y="4298462"/>
            <a:ext cx="6439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Source: Opinium Survey, 1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-14</a:t>
            </a:r>
            <a:r>
              <a:rPr lang="en-US" sz="2000" b="1" baseline="30000" dirty="0">
                <a:solidFill>
                  <a:schemeClr val="bg2">
                    <a:lumMod val="10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 February 2023.</a:t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 national representative sample of 1,000 TV watchers sourced from Opinium’s proprietary panel, with boosts of minority ethnic and LGBTQ+ respondents (additional n=150 each)</a:t>
            </a:r>
          </a:p>
        </p:txBody>
      </p:sp>
    </p:spTree>
    <p:extLst>
      <p:ext uri="{BB962C8B-B14F-4D97-AF65-F5344CB8AC3E}">
        <p14:creationId xmlns:p14="http://schemas.microsoft.com/office/powerpoint/2010/main" val="70208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inium">
      <a:dk1>
        <a:srgbClr val="606163"/>
      </a:dk1>
      <a:lt1>
        <a:srgbClr val="FFFFFF"/>
      </a:lt1>
      <a:dk2>
        <a:srgbClr val="20346E"/>
      </a:dk2>
      <a:lt2>
        <a:srgbClr val="E5E5E5"/>
      </a:lt2>
      <a:accent1>
        <a:srgbClr val="44B5B1"/>
      </a:accent1>
      <a:accent2>
        <a:srgbClr val="E96BAB"/>
      </a:accent2>
      <a:accent3>
        <a:srgbClr val="2FB8EC"/>
      </a:accent3>
      <a:accent4>
        <a:srgbClr val="EBF8FE"/>
      </a:accent4>
      <a:accent5>
        <a:srgbClr val="F3EFF3"/>
      </a:accent5>
      <a:accent6>
        <a:srgbClr val="F3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B37FD41C829541B0638E90CC1EAB4F" ma:contentTypeVersion="16" ma:contentTypeDescription="Create a new document." ma:contentTypeScope="" ma:versionID="3272b3b466a98e797fc6a0f7eefb94e3">
  <xsd:schema xmlns:xsd="http://www.w3.org/2001/XMLSchema" xmlns:xs="http://www.w3.org/2001/XMLSchema" xmlns:p="http://schemas.microsoft.com/office/2006/metadata/properties" xmlns:ns2="5fa65f80-b98c-4785-b11c-7fe31689c53a" xmlns:ns3="3b7537fc-f889-442f-aaa5-cd6048c5d3e4" targetNamespace="http://schemas.microsoft.com/office/2006/metadata/properties" ma:root="true" ma:fieldsID="ed6e9d1585a2fbd0660a29a06863ada2" ns2:_="" ns3:_="">
    <xsd:import namespace="5fa65f80-b98c-4785-b11c-7fe31689c53a"/>
    <xsd:import namespace="3b7537fc-f889-442f-aaa5-cd6048c5d3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65f80-b98c-4785-b11c-7fe31689c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14c7ce-8455-4837-b106-d9bc408f7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7537fc-f889-442f-aaa5-cd6048c5d3e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13ba2-e6ed-43b2-b1ab-ae1d8655590f}" ma:internalName="TaxCatchAll" ma:showField="CatchAllData" ma:web="3b7537fc-f889-442f-aaa5-cd6048c5d3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200A2-A20C-4501-9F7A-DE4D1684F586}"/>
</file>

<file path=customXml/itemProps2.xml><?xml version="1.0" encoding="utf-8"?>
<ds:datastoreItem xmlns:ds="http://schemas.openxmlformats.org/officeDocument/2006/customXml" ds:itemID="{F6BC5C4A-1250-4495-B41C-5378C63C78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350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Tw Cen MT</vt:lpstr>
      <vt:lpstr>Office Theme</vt:lpstr>
      <vt:lpstr>ISBA Representation in Advertising Tracker</vt:lpstr>
      <vt:lpstr>Views that TV ads reflect modern British society have slightly declined this wave</vt:lpstr>
      <vt:lpstr>Say it is important for different groups in society to be well represented in TV adverts (% agree)</vt:lpstr>
      <vt:lpstr>The belief that ads represent all groups of society have stayed stable* (% agree)</vt:lpstr>
      <vt:lpstr>Across industries, viewers see an increasing amount of effort to be inclusive in their advertising (%)  </vt:lpstr>
      <vt:lpstr>UK adults still tend to overestimate ad representation, compared to diverse groups, though the gaps are closing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Spice</dc:creator>
  <cp:lastModifiedBy>Ande Gilmartin</cp:lastModifiedBy>
  <cp:revision>37</cp:revision>
  <dcterms:created xsi:type="dcterms:W3CDTF">2021-08-17T13:33:51Z</dcterms:created>
  <dcterms:modified xsi:type="dcterms:W3CDTF">2023-02-24T15:50:08Z</dcterms:modified>
</cp:coreProperties>
</file>