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9"/>
  </p:notesMasterIdLst>
  <p:sldIdLst>
    <p:sldId id="2147479757" r:id="rId6"/>
    <p:sldId id="2147479918" r:id="rId7"/>
    <p:sldId id="2147479919" r:id="rId8"/>
    <p:sldId id="2147479737" r:id="rId9"/>
    <p:sldId id="2147479868" r:id="rId10"/>
    <p:sldId id="2147479813" r:id="rId11"/>
    <p:sldId id="2147479870" r:id="rId12"/>
    <p:sldId id="2147479823" r:id="rId13"/>
    <p:sldId id="2147479841" r:id="rId14"/>
    <p:sldId id="2147479876" r:id="rId15"/>
    <p:sldId id="2147479877" r:id="rId16"/>
    <p:sldId id="2147479846" r:id="rId17"/>
    <p:sldId id="2147479848" r:id="rId18"/>
    <p:sldId id="2147479851" r:id="rId19"/>
    <p:sldId id="2147479880" r:id="rId20"/>
    <p:sldId id="2147479917" r:id="rId21"/>
    <p:sldId id="2147479882" r:id="rId22"/>
    <p:sldId id="2147479886" r:id="rId23"/>
    <p:sldId id="2147479854" r:id="rId24"/>
    <p:sldId id="2147479888" r:id="rId25"/>
    <p:sldId id="2147479890" r:id="rId26"/>
    <p:sldId id="2147479892" r:id="rId27"/>
    <p:sldId id="2147479894" r:id="rId28"/>
    <p:sldId id="2147479895" r:id="rId29"/>
    <p:sldId id="2147479898" r:id="rId30"/>
    <p:sldId id="2147479900" r:id="rId31"/>
    <p:sldId id="2147479902" r:id="rId32"/>
    <p:sldId id="2147479904" r:id="rId33"/>
    <p:sldId id="2147479910" r:id="rId34"/>
    <p:sldId id="2147479865" r:id="rId35"/>
    <p:sldId id="2147479913" r:id="rId36"/>
    <p:sldId id="2147479758" r:id="rId37"/>
    <p:sldId id="214747991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8CB71A-F48B-752A-A4E3-BDBCB30D62FD}" name="Jessica Doulton (OMG)" initials="JD(" userId="S::jessica.doulton@omnicommediagroup.com::55a212ef-a0e0-43f3-b75d-68970cd82bea" providerId="AD"/>
  <p188:author id="{645C0A39-6EA2-DFA2-B543-0712178ACBE0}" name="Clare O'Brien" initials="CO" userId="S::clareo_isba.org.uk#ext#@oneomnicom.onmicrosoft.com::3a744480-a76a-476e-be5c-b8136fa73075" providerId="AD"/>
  <p188:author id="{2C13F4C6-FD4A-4B31-C760-EA40EB2E4B48}" name="Sarah Davies" initials="SD" userId="S::sarah.davies@omnicommediagroup.com::726649e1-c921-4bbd-9af2-93c8de7dec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C59"/>
    <a:srgbClr val="ECEEFF"/>
    <a:srgbClr val="00FF00"/>
    <a:srgbClr val="F3F4FE"/>
    <a:srgbClr val="CDF8CC"/>
    <a:srgbClr val="F7F9FE"/>
    <a:srgbClr val="99D6EB"/>
    <a:srgbClr val="F9F9FD"/>
    <a:srgbClr val="F3F4FF"/>
    <a:srgbClr val="E7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48E62-ED86-41BE-A483-66BE8A8527DE}" v="8" dt="2024-02-06T16:20:13.369"/>
    <p1510:client id="{9176FAC3-657A-4031-B73D-A7DB29032F04}" v="4" dt="2024-02-07T09:46:34.740"/>
    <p1510:client id="{B10F68E0-7F9A-F18D-5F97-BF342F4AC21F}" v="35" dt="2024-02-06T16:01:58.7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i Carley" userId="b0f921bb-993b-4524-9692-c2d3ca267811" providerId="ADAL" clId="{9176FAC3-657A-4031-B73D-A7DB29032F04}"/>
    <pc:docChg chg="modSld">
      <pc:chgData name="Bobi Carley" userId="b0f921bb-993b-4524-9692-c2d3ca267811" providerId="ADAL" clId="{9176FAC3-657A-4031-B73D-A7DB29032F04}" dt="2024-02-07T09:46:34.740" v="11" actId="1076"/>
      <pc:docMkLst>
        <pc:docMk/>
      </pc:docMkLst>
      <pc:sldChg chg="modSp mod">
        <pc:chgData name="Bobi Carley" userId="b0f921bb-993b-4524-9692-c2d3ca267811" providerId="ADAL" clId="{9176FAC3-657A-4031-B73D-A7DB29032F04}" dt="2024-02-07T09:45:32.599" v="6" actId="1036"/>
        <pc:sldMkLst>
          <pc:docMk/>
          <pc:sldMk cId="4157721489" sldId="2147479877"/>
        </pc:sldMkLst>
        <pc:spChg chg="mod">
          <ac:chgData name="Bobi Carley" userId="b0f921bb-993b-4524-9692-c2d3ca267811" providerId="ADAL" clId="{9176FAC3-657A-4031-B73D-A7DB29032F04}" dt="2024-02-07T09:45:32.599" v="6" actId="1036"/>
          <ac:spMkLst>
            <pc:docMk/>
            <pc:sldMk cId="4157721489" sldId="2147479877"/>
            <ac:spMk id="4" creationId="{39B2A2D1-4534-AD3D-CBB1-4054010B3273}"/>
          </ac:spMkLst>
        </pc:spChg>
        <pc:spChg chg="mod">
          <ac:chgData name="Bobi Carley" userId="b0f921bb-993b-4524-9692-c2d3ca267811" providerId="ADAL" clId="{9176FAC3-657A-4031-B73D-A7DB29032F04}" dt="2024-02-07T09:45:28.469" v="5" actId="20577"/>
          <ac:spMkLst>
            <pc:docMk/>
            <pc:sldMk cId="4157721489" sldId="2147479877"/>
            <ac:spMk id="5" creationId="{F04F7379-2963-B21E-4DCB-0F0B80FF8154}"/>
          </ac:spMkLst>
        </pc:spChg>
      </pc:sldChg>
      <pc:sldChg chg="modSp mod">
        <pc:chgData name="Bobi Carley" userId="b0f921bb-993b-4524-9692-c2d3ca267811" providerId="ADAL" clId="{9176FAC3-657A-4031-B73D-A7DB29032F04}" dt="2024-02-07T09:46:34.740" v="11" actId="1076"/>
        <pc:sldMkLst>
          <pc:docMk/>
          <pc:sldMk cId="3330824688" sldId="2147479918"/>
        </pc:sldMkLst>
        <pc:picChg chg="mod">
          <ac:chgData name="Bobi Carley" userId="b0f921bb-993b-4524-9692-c2d3ca267811" providerId="ADAL" clId="{9176FAC3-657A-4031-B73D-A7DB29032F04}" dt="2024-02-07T09:46:30.627" v="10" actId="1076"/>
          <ac:picMkLst>
            <pc:docMk/>
            <pc:sldMk cId="3330824688" sldId="2147479918"/>
            <ac:picMk id="2" creationId="{F3D20823-C65E-D7D6-0D6E-D54F569F8B74}"/>
          </ac:picMkLst>
        </pc:picChg>
        <pc:picChg chg="mod">
          <ac:chgData name="Bobi Carley" userId="b0f921bb-993b-4524-9692-c2d3ca267811" providerId="ADAL" clId="{9176FAC3-657A-4031-B73D-A7DB29032F04}" dt="2024-02-07T09:46:22.641" v="8" actId="1076"/>
          <ac:picMkLst>
            <pc:docMk/>
            <pc:sldMk cId="3330824688" sldId="2147479918"/>
            <ac:picMk id="19" creationId="{93A1F9D7-3DAC-1823-AB8A-61ADFC69D429}"/>
          </ac:picMkLst>
        </pc:picChg>
        <pc:picChg chg="mod">
          <ac:chgData name="Bobi Carley" userId="b0f921bb-993b-4524-9692-c2d3ca267811" providerId="ADAL" clId="{9176FAC3-657A-4031-B73D-A7DB29032F04}" dt="2024-02-07T09:46:27.336" v="9" actId="1076"/>
          <ac:picMkLst>
            <pc:docMk/>
            <pc:sldMk cId="3330824688" sldId="2147479918"/>
            <ac:picMk id="1056" creationId="{0407EB47-106E-1216-3BC0-B69141DC15DD}"/>
          </ac:picMkLst>
        </pc:picChg>
        <pc:picChg chg="mod">
          <ac:chgData name="Bobi Carley" userId="b0f921bb-993b-4524-9692-c2d3ca267811" providerId="ADAL" clId="{9176FAC3-657A-4031-B73D-A7DB29032F04}" dt="2024-02-07T09:46:34.740" v="11" actId="1076"/>
          <ac:picMkLst>
            <pc:docMk/>
            <pc:sldMk cId="3330824688" sldId="2147479918"/>
            <ac:picMk id="1058" creationId="{025EB7C1-6520-EEDE-513D-AA013819C7E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740EF-E528-4A9E-9FF7-56FE0E29D5C4}" type="datetimeFigureOut">
              <a:rPr lang="en-GB" smtClean="0"/>
              <a:t>07/02/2024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CA9FF-CB2B-404E-87C5-84BCD0666C3E}" type="slidenum">
              <a:rPr lang="en-GB" smtClean="0"/>
              <a:t>‹#›</a:t>
            </a:fld>
            <a:endParaRPr lang="en-GB"/>
          </a:p>
        </p:txBody>
      </p:sp>
    </p:spTree>
    <p:extLst>
      <p:ext uri="{BB962C8B-B14F-4D97-AF65-F5344CB8AC3E}">
        <p14:creationId xmlns:p14="http://schemas.microsoft.com/office/powerpoint/2010/main" val="59957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2851F-CDB3-4C29-A3C8-A2063E5B70FE}"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810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FCA9FF-CB2B-404E-87C5-84BCD0666C3E}" type="slidenum">
              <a:rPr lang="en-GB" smtClean="0"/>
              <a:t>2</a:t>
            </a:fld>
            <a:endParaRPr lang="en-GB"/>
          </a:p>
        </p:txBody>
      </p:sp>
    </p:spTree>
    <p:extLst>
      <p:ext uri="{BB962C8B-B14F-4D97-AF65-F5344CB8AC3E}">
        <p14:creationId xmlns:p14="http://schemas.microsoft.com/office/powerpoint/2010/main" val="2878330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FCA9FF-CB2B-404E-87C5-84BCD0666C3E}" type="slidenum">
              <a:rPr lang="en-GB" smtClean="0"/>
              <a:t>4</a:t>
            </a:fld>
            <a:endParaRPr lang="en-GB"/>
          </a:p>
        </p:txBody>
      </p:sp>
    </p:spTree>
    <p:extLst>
      <p:ext uri="{BB962C8B-B14F-4D97-AF65-F5344CB8AC3E}">
        <p14:creationId xmlns:p14="http://schemas.microsoft.com/office/powerpoint/2010/main" val="209245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lgn="l">
              <a:buNone/>
            </a:pPr>
            <a:r>
              <a:rPr lang="en-GB" b="0" i="0">
                <a:solidFill>
                  <a:srgbClr val="242424"/>
                </a:solidFill>
                <a:effectLst/>
                <a:latin typeface="-apple-system"/>
              </a:rPr>
              <a:t>Simplicity to this complex multi-dimensional situation is through our Shelf Framework. It has 4 mutually exclusive and cumulative exhaustive  </a:t>
            </a:r>
          </a:p>
          <a:p>
            <a:pPr algn="l"/>
            <a:r>
              <a:rPr lang="en-GB" b="0" i="0">
                <a:solidFill>
                  <a:srgbClr val="242424"/>
                </a:solidFill>
                <a:effectLst/>
                <a:latin typeface="-apple-system"/>
              </a:rPr>
              <a:t>Behind the Shelf: ensuring your brand is set up operationally, logistically and strategically to drive commerce success.   </a:t>
            </a:r>
          </a:p>
          <a:p>
            <a:pPr algn="l"/>
            <a:r>
              <a:rPr lang="en-GB" b="0" i="0">
                <a:solidFill>
                  <a:srgbClr val="242424"/>
                </a:solidFill>
                <a:effectLst/>
                <a:latin typeface="-apple-system"/>
              </a:rPr>
              <a:t>At the Shelf: creating an experience that is engaging, accessible and tailored to your shoppers. </a:t>
            </a:r>
          </a:p>
          <a:p>
            <a:pPr algn="l"/>
            <a:r>
              <a:rPr lang="en-GB" b="0" i="0">
                <a:solidFill>
                  <a:srgbClr val="242424"/>
                </a:solidFill>
                <a:effectLst/>
                <a:latin typeface="-apple-system"/>
              </a:rPr>
              <a:t>To the Shelf: leveraging Onsite tools to drive conversion. </a:t>
            </a:r>
          </a:p>
          <a:p>
            <a:pPr algn="l"/>
            <a:r>
              <a:rPr lang="en-GB" b="0" i="0">
                <a:solidFill>
                  <a:srgbClr val="242424"/>
                </a:solidFill>
                <a:effectLst/>
                <a:latin typeface="-apple-system"/>
              </a:rPr>
              <a:t>Beyond the Shelf: A connected media-to-cart experience, ensuring every impression drives conversion </a:t>
            </a:r>
          </a:p>
          <a:p>
            <a:pPr marL="0" lvl="0" indent="0" algn="l" rtl="0">
              <a:lnSpc>
                <a:spcPct val="100000"/>
              </a:lnSpc>
              <a:spcBef>
                <a:spcPts val="0"/>
              </a:spcBef>
              <a:spcAft>
                <a:spcPts val="0"/>
              </a:spcAft>
              <a:buSzPts val="1100"/>
              <a:buNone/>
            </a:pPr>
            <a:endParaRPr lang="en-GB"/>
          </a:p>
          <a:p>
            <a:endParaRPr lang="en-US"/>
          </a:p>
        </p:txBody>
      </p:sp>
      <p:sp>
        <p:nvSpPr>
          <p:cNvPr id="4" name="Slide Number Placeholder 3"/>
          <p:cNvSpPr>
            <a:spLocks noGrp="1"/>
          </p:cNvSpPr>
          <p:nvPr>
            <p:ph type="sldNum" sz="quarter" idx="5"/>
          </p:nvPr>
        </p:nvSpPr>
        <p:spPr/>
        <p:txBody>
          <a:bodyPr/>
          <a:lstStyle/>
          <a:p>
            <a:fld id="{D5FCA9FF-CB2B-404E-87C5-84BCD0666C3E}" type="slidenum">
              <a:rPr lang="en-GB" smtClean="0"/>
              <a:t>7</a:t>
            </a:fld>
            <a:endParaRPr lang="en-GB"/>
          </a:p>
        </p:txBody>
      </p:sp>
    </p:spTree>
    <p:extLst>
      <p:ext uri="{BB962C8B-B14F-4D97-AF65-F5344CB8AC3E}">
        <p14:creationId xmlns:p14="http://schemas.microsoft.com/office/powerpoint/2010/main" val="386316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FCA9FF-CB2B-404E-87C5-84BCD0666C3E}" type="slidenum">
              <a:rPr lang="en-GB" smtClean="0"/>
              <a:t>11</a:t>
            </a:fld>
            <a:endParaRPr lang="en-GB"/>
          </a:p>
        </p:txBody>
      </p:sp>
    </p:spTree>
    <p:extLst>
      <p:ext uri="{BB962C8B-B14F-4D97-AF65-F5344CB8AC3E}">
        <p14:creationId xmlns:p14="http://schemas.microsoft.com/office/powerpoint/2010/main" val="425674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2851F-CDB3-4C29-A3C8-A2063E5B70F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261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FCA9FF-CB2B-404E-87C5-84BCD0666C3E}" type="slidenum">
              <a:rPr lang="en-GB" smtClean="0"/>
              <a:t>16</a:t>
            </a:fld>
            <a:endParaRPr lang="en-GB"/>
          </a:p>
        </p:txBody>
      </p:sp>
    </p:spTree>
    <p:extLst>
      <p:ext uri="{BB962C8B-B14F-4D97-AF65-F5344CB8AC3E}">
        <p14:creationId xmlns:p14="http://schemas.microsoft.com/office/powerpoint/2010/main" val="863327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Image">
    <p:bg>
      <p:bgPr>
        <a:solidFill>
          <a:schemeClr val="tx1"/>
        </a:solidFill>
        <a:effectLst/>
      </p:bgPr>
    </p:bg>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0A284423-C126-D44A-8F97-95D2CA8BD465}"/>
              </a:ext>
            </a:extLst>
          </p:cNvPr>
          <p:cNvSpPr>
            <a:spLocks noGrp="1"/>
          </p:cNvSpPr>
          <p:nvPr>
            <p:ph type="body" sz="quarter" idx="15" hasCustomPrompt="1"/>
          </p:nvPr>
        </p:nvSpPr>
        <p:spPr>
          <a:xfrm>
            <a:off x="518691" y="1270000"/>
            <a:ext cx="5475709" cy="1661107"/>
          </a:xfrm>
          <a:prstGeom prst="rect">
            <a:avLst/>
          </a:prstGeom>
        </p:spPr>
        <p:txBody>
          <a:bodyPr lIns="0" tIns="46800" rIns="0" anchor="t" anchorCtr="0">
            <a:noAutofit/>
          </a:bodyPr>
          <a:lstStyle>
            <a:lvl1pPr marL="7938" indent="0">
              <a:lnSpc>
                <a:spcPct val="80000"/>
              </a:lnSpc>
              <a:buNone/>
              <a:tabLst/>
              <a:defRPr sz="6000" b="1" i="0" cap="none" spc="-80" baseline="0">
                <a:solidFill>
                  <a:schemeClr val="bg1"/>
                </a:solidFill>
                <a:latin typeface="+mn-lt"/>
              </a:defRPr>
            </a:lvl1pPr>
            <a:lvl2pPr>
              <a:buNone/>
              <a:defRPr/>
            </a:lvl2pPr>
            <a:lvl3pPr>
              <a:buNone/>
              <a:defRPr/>
            </a:lvl3pPr>
            <a:lvl4pPr>
              <a:buNone/>
              <a:defRPr/>
            </a:lvl4pPr>
            <a:lvl5pPr>
              <a:buNone/>
              <a:defRPr/>
            </a:lvl5pPr>
          </a:lstStyle>
          <a:p>
            <a:pPr lvl="0"/>
            <a:r>
              <a:rPr lang="en-GB"/>
              <a:t>Lorem ipsum</a:t>
            </a:r>
            <a:br>
              <a:rPr lang="en-GB"/>
            </a:br>
            <a:r>
              <a:rPr lang="en-GB" err="1"/>
              <a:t>dolor</a:t>
            </a:r>
            <a:r>
              <a:rPr lang="en-GB"/>
              <a:t> sit </a:t>
            </a:r>
            <a:r>
              <a:rPr lang="en-GB" err="1"/>
              <a:t>amet</a:t>
            </a:r>
            <a:endParaRPr lang="en-US"/>
          </a:p>
        </p:txBody>
      </p:sp>
      <p:sp>
        <p:nvSpPr>
          <p:cNvPr id="21" name="Text Placeholder 2">
            <a:extLst>
              <a:ext uri="{FF2B5EF4-FFF2-40B4-BE49-F238E27FC236}">
                <a16:creationId xmlns:a16="http://schemas.microsoft.com/office/drawing/2014/main" id="{97DD25DB-421E-B44F-A016-CA46C2C00D27}"/>
              </a:ext>
            </a:extLst>
          </p:cNvPr>
          <p:cNvSpPr>
            <a:spLocks noGrp="1"/>
          </p:cNvSpPr>
          <p:nvPr>
            <p:ph type="body" sz="quarter" idx="21" hasCustomPrompt="1"/>
          </p:nvPr>
        </p:nvSpPr>
        <p:spPr>
          <a:xfrm>
            <a:off x="541205" y="4378917"/>
            <a:ext cx="5613665" cy="244173"/>
          </a:xfrm>
          <a:prstGeom prst="rect">
            <a:avLst/>
          </a:prstGeom>
        </p:spPr>
        <p:txBody>
          <a:bodyPr lIns="0" rIns="0">
            <a:noAutofit/>
          </a:bodyPr>
          <a:lstStyle>
            <a:lvl1pPr marL="6350" indent="0">
              <a:lnSpc>
                <a:spcPct val="80000"/>
              </a:lnSpc>
              <a:buNone/>
              <a:tabLst/>
              <a:defRPr sz="2000" b="1" i="0" spc="50" baseline="0">
                <a:solidFill>
                  <a:schemeClr val="bg1"/>
                </a:solidFill>
                <a:latin typeface="+mj-lt"/>
                <a:ea typeface="Inter" panose="020B0502030000000004" pitchFamily="34" charset="0"/>
              </a:defRPr>
            </a:lvl1pPr>
            <a:lvl2pPr>
              <a:buNone/>
              <a:defRPr sz="1900" b="1" i="0">
                <a:solidFill>
                  <a:schemeClr val="accent2"/>
                </a:solidFill>
                <a:latin typeface="Arial" panose="020B0402020202020204" pitchFamily="34" charset="0"/>
              </a:defRPr>
            </a:lvl2pPr>
            <a:lvl3pPr>
              <a:buNone/>
              <a:defRPr sz="1900" b="1" i="0">
                <a:solidFill>
                  <a:schemeClr val="accent2"/>
                </a:solidFill>
                <a:latin typeface="Arial" panose="020B0402020202020204" pitchFamily="34" charset="0"/>
              </a:defRPr>
            </a:lvl3pPr>
            <a:lvl4pPr>
              <a:buNone/>
              <a:defRPr sz="1900" b="1" i="0">
                <a:solidFill>
                  <a:schemeClr val="accent2"/>
                </a:solidFill>
                <a:latin typeface="Arial" panose="020B0402020202020204" pitchFamily="34" charset="0"/>
              </a:defRPr>
            </a:lvl4pPr>
            <a:lvl5pPr>
              <a:buNone/>
              <a:defRPr sz="1900" b="1" i="0">
                <a:solidFill>
                  <a:schemeClr val="accent2"/>
                </a:solidFill>
                <a:latin typeface="Arial" panose="020B0402020202020204" pitchFamily="34" charset="0"/>
              </a:defRPr>
            </a:lvl5pPr>
          </a:lstStyle>
          <a:p>
            <a:pPr lvl="0"/>
            <a:r>
              <a:rPr lang="en-GB"/>
              <a:t>Subtitle goes here</a:t>
            </a:r>
          </a:p>
          <a:p>
            <a:pPr lvl="0"/>
            <a:endParaRPr lang="en-GB"/>
          </a:p>
        </p:txBody>
      </p:sp>
      <p:sp>
        <p:nvSpPr>
          <p:cNvPr id="5" name="Text Placeholder 7">
            <a:extLst>
              <a:ext uri="{FF2B5EF4-FFF2-40B4-BE49-F238E27FC236}">
                <a16:creationId xmlns:a16="http://schemas.microsoft.com/office/drawing/2014/main" id="{071BFD0A-558B-5458-6472-4FBC88CE2140}"/>
              </a:ext>
            </a:extLst>
          </p:cNvPr>
          <p:cNvSpPr>
            <a:spLocks noGrp="1"/>
          </p:cNvSpPr>
          <p:nvPr>
            <p:ph type="body" sz="quarter" idx="23" hasCustomPrompt="1"/>
          </p:nvPr>
        </p:nvSpPr>
        <p:spPr>
          <a:xfrm>
            <a:off x="1962277" y="5804687"/>
            <a:ext cx="1441273" cy="567150"/>
          </a:xfrm>
          <a:prstGeom prst="rect">
            <a:avLst/>
          </a:prstGeom>
          <a:blipFill>
            <a:blip r:embed="rId2"/>
            <a:srcRect/>
            <a:stretch>
              <a:fillRect l="572" r="572"/>
            </a:stretch>
          </a:blipFill>
        </p:spPr>
        <p:txBody>
          <a:bodyPr/>
          <a:lstStyle>
            <a:lvl1pPr>
              <a:buNone/>
              <a:defRPr sz="100">
                <a:solidFill>
                  <a:schemeClr val="bg1"/>
                </a:solidFill>
                <a:latin typeface="+mn-lt"/>
                <a:ea typeface="Inter" panose="020B0502030000000004" pitchFamily="34" charset="0"/>
              </a:defRPr>
            </a:lvl1pPr>
          </a:lstStyle>
          <a:p>
            <a:pPr lvl="0"/>
            <a:r>
              <a:rPr lang="en-US"/>
              <a:t> </a:t>
            </a:r>
          </a:p>
        </p:txBody>
      </p:sp>
    </p:spTree>
    <p:extLst>
      <p:ext uri="{BB962C8B-B14F-4D97-AF65-F5344CB8AC3E}">
        <p14:creationId xmlns:p14="http://schemas.microsoft.com/office/powerpoint/2010/main" val="37084791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_Title Only">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9AA4571-F837-A64D-A263-C49C5DD9EB84}"/>
              </a:ext>
            </a:extLst>
          </p:cNvPr>
          <p:cNvSpPr>
            <a:spLocks noGrp="1"/>
          </p:cNvSpPr>
          <p:nvPr>
            <p:ph type="title" hasCustomPrompt="1"/>
          </p:nvPr>
        </p:nvSpPr>
        <p:spPr>
          <a:xfrm>
            <a:off x="0" y="1"/>
            <a:ext cx="11676063" cy="1325563"/>
          </a:xfrm>
          <a:prstGeom prst="rect">
            <a:avLst/>
          </a:prstGeom>
        </p:spPr>
        <p:txBody>
          <a:bodyPr lIns="540000" tIns="720000" anchor="t">
            <a:noAutofit/>
          </a:bodyPr>
          <a:lstStyle>
            <a:lvl1pPr>
              <a:lnSpc>
                <a:spcPct val="80000"/>
              </a:lnSpc>
              <a:defRPr sz="3000" b="1" i="0" spc="-80" baseline="0">
                <a:latin typeface="+mj-lt"/>
              </a:defRPr>
            </a:lvl1pPr>
          </a:lstStyle>
          <a:p>
            <a:r>
              <a:rPr lang="en-GB"/>
              <a:t>Your main heading to go here</a:t>
            </a:r>
            <a:endParaRPr lang="en-US"/>
          </a:p>
        </p:txBody>
      </p:sp>
      <p:pic>
        <p:nvPicPr>
          <p:cNvPr id="3" name="Picture 2" descr="ISBA">
            <a:extLst>
              <a:ext uri="{FF2B5EF4-FFF2-40B4-BE49-F238E27FC236}">
                <a16:creationId xmlns:a16="http://schemas.microsoft.com/office/drawing/2014/main" id="{A49FC07B-2F64-8943-DEB1-D5BE2F547E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16370" y="162717"/>
            <a:ext cx="637200" cy="25096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20E68674-C7D0-0ABC-F6F0-F68169AC7E6B}"/>
              </a:ext>
            </a:extLst>
          </p:cNvPr>
          <p:cNvCxnSpPr>
            <a:cxnSpLocks/>
          </p:cNvCxnSpPr>
          <p:nvPr userDrawn="1"/>
        </p:nvCxnSpPr>
        <p:spPr>
          <a:xfrm>
            <a:off x="11316370" y="153290"/>
            <a:ext cx="0" cy="2603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41058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_Title Only Charcoal">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A96D91-9447-FFF2-42CE-734023B65038}"/>
              </a:ext>
            </a:extLst>
          </p:cNvPr>
          <p:cNvSpPr>
            <a:spLocks noGrp="1"/>
          </p:cNvSpPr>
          <p:nvPr>
            <p:ph type="title" hasCustomPrompt="1"/>
          </p:nvPr>
        </p:nvSpPr>
        <p:spPr>
          <a:xfrm>
            <a:off x="0" y="1"/>
            <a:ext cx="11676063" cy="1325563"/>
          </a:xfrm>
          <a:prstGeom prst="rect">
            <a:avLst/>
          </a:prstGeom>
        </p:spPr>
        <p:txBody>
          <a:bodyPr lIns="540000" tIns="720000" anchor="t">
            <a:noAutofit/>
          </a:bodyPr>
          <a:lstStyle>
            <a:lvl1pPr>
              <a:lnSpc>
                <a:spcPct val="80000"/>
              </a:lnSpc>
              <a:defRPr sz="3000" b="1" i="0" spc="-80" baseline="0">
                <a:solidFill>
                  <a:schemeClr val="bg1"/>
                </a:solidFill>
                <a:latin typeface="+mj-lt"/>
              </a:defRPr>
            </a:lvl1pPr>
          </a:lstStyle>
          <a:p>
            <a:r>
              <a:rPr lang="en-GB"/>
              <a:t>Your main heading to go here</a:t>
            </a:r>
            <a:endParaRPr lang="en-US"/>
          </a:p>
        </p:txBody>
      </p:sp>
      <p:cxnSp>
        <p:nvCxnSpPr>
          <p:cNvPr id="7" name="Straight Connector 6">
            <a:extLst>
              <a:ext uri="{FF2B5EF4-FFF2-40B4-BE49-F238E27FC236}">
                <a16:creationId xmlns:a16="http://schemas.microsoft.com/office/drawing/2014/main" id="{D54076D2-F229-564C-FE7A-69B11B1FFEA6}"/>
              </a:ext>
            </a:extLst>
          </p:cNvPr>
          <p:cNvCxnSpPr>
            <a:cxnSpLocks/>
          </p:cNvCxnSpPr>
          <p:nvPr userDrawn="1"/>
        </p:nvCxnSpPr>
        <p:spPr>
          <a:xfrm>
            <a:off x="11316370" y="153290"/>
            <a:ext cx="0" cy="26039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ISBA">
            <a:extLst>
              <a:ext uri="{FF2B5EF4-FFF2-40B4-BE49-F238E27FC236}">
                <a16:creationId xmlns:a16="http://schemas.microsoft.com/office/drawing/2014/main" id="{1AD3DB77-6185-7EFD-D04C-4D576E9BA0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57463" y="158003"/>
            <a:ext cx="637200" cy="25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14765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_Subheading_BodyCopy">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9AA4571-F837-A64D-A263-C49C5DD9EB84}"/>
              </a:ext>
            </a:extLst>
          </p:cNvPr>
          <p:cNvSpPr>
            <a:spLocks noGrp="1"/>
          </p:cNvSpPr>
          <p:nvPr>
            <p:ph type="title" hasCustomPrompt="1"/>
          </p:nvPr>
        </p:nvSpPr>
        <p:spPr>
          <a:xfrm>
            <a:off x="0" y="1"/>
            <a:ext cx="11676063" cy="1325563"/>
          </a:xfrm>
          <a:prstGeom prst="rect">
            <a:avLst/>
          </a:prstGeom>
        </p:spPr>
        <p:txBody>
          <a:bodyPr lIns="540000" tIns="720000" anchor="t">
            <a:noAutofit/>
          </a:bodyPr>
          <a:lstStyle>
            <a:lvl1pPr>
              <a:lnSpc>
                <a:spcPct val="80000"/>
              </a:lnSpc>
              <a:defRPr sz="3000" b="1" i="0" spc="-80" baseline="0">
                <a:latin typeface="+mj-lt"/>
              </a:defRPr>
            </a:lvl1pPr>
          </a:lstStyle>
          <a:p>
            <a:r>
              <a:rPr lang="en-GB"/>
              <a:t>Your main heading to go here</a:t>
            </a:r>
            <a:endParaRPr lang="en-US"/>
          </a:p>
        </p:txBody>
      </p:sp>
      <p:sp>
        <p:nvSpPr>
          <p:cNvPr id="5" name="Text Placeholder 10">
            <a:extLst>
              <a:ext uri="{FF2B5EF4-FFF2-40B4-BE49-F238E27FC236}">
                <a16:creationId xmlns:a16="http://schemas.microsoft.com/office/drawing/2014/main" id="{09693E29-3709-B14B-B1F4-00F5F397D261}"/>
              </a:ext>
            </a:extLst>
          </p:cNvPr>
          <p:cNvSpPr>
            <a:spLocks noGrp="1"/>
          </p:cNvSpPr>
          <p:nvPr>
            <p:ph type="body" sz="quarter" idx="14" hasCustomPrompt="1"/>
          </p:nvPr>
        </p:nvSpPr>
        <p:spPr>
          <a:xfrm>
            <a:off x="434904" y="6426545"/>
            <a:ext cx="6809412" cy="276999"/>
          </a:xfrm>
          <a:prstGeom prst="rect">
            <a:avLst/>
          </a:prstGeom>
        </p:spPr>
        <p:txBody>
          <a:bodyPr>
            <a:normAutofit/>
          </a:bodyPr>
          <a:lstStyle>
            <a:lvl1pPr>
              <a:buNone/>
              <a:defRPr sz="1100" b="0" i="0" cap="all" spc="300" normalizeH="0" baseline="0">
                <a:solidFill>
                  <a:schemeClr val="tx1"/>
                </a:solidFill>
                <a:latin typeface="+mn-lt"/>
              </a:defRPr>
            </a:lvl1pPr>
            <a:lvl2pPr>
              <a:buNone/>
              <a:defRPr/>
            </a:lvl2pPr>
            <a:lvl3pPr>
              <a:buNone/>
              <a:defRPr/>
            </a:lvl3pPr>
            <a:lvl4pPr>
              <a:buNone/>
              <a:defRPr/>
            </a:lvl4pPr>
            <a:lvl5pPr>
              <a:buNone/>
              <a:defRPr/>
            </a:lvl5pPr>
          </a:lstStyle>
          <a:p>
            <a:pPr lvl="0"/>
            <a:r>
              <a:rPr lang="en-GB"/>
              <a:t>SECTION 01</a:t>
            </a:r>
            <a:endParaRPr lang="en-US"/>
          </a:p>
        </p:txBody>
      </p:sp>
      <p:sp>
        <p:nvSpPr>
          <p:cNvPr id="9" name="Content Placeholder 2">
            <a:extLst>
              <a:ext uri="{FF2B5EF4-FFF2-40B4-BE49-F238E27FC236}">
                <a16:creationId xmlns:a16="http://schemas.microsoft.com/office/drawing/2014/main" id="{31940922-73DB-BDBF-54D1-FD75CAB416DC}"/>
              </a:ext>
            </a:extLst>
          </p:cNvPr>
          <p:cNvSpPr>
            <a:spLocks noGrp="1"/>
          </p:cNvSpPr>
          <p:nvPr>
            <p:ph sz="quarter" idx="19" hasCustomPrompt="1"/>
          </p:nvPr>
        </p:nvSpPr>
        <p:spPr>
          <a:xfrm>
            <a:off x="543927" y="1556498"/>
            <a:ext cx="11248248" cy="4788739"/>
          </a:xfrm>
        </p:spPr>
        <p:txBody>
          <a:bodyPr lIns="0" rIns="0">
            <a:noAutofit/>
          </a:bodyPr>
          <a:lstStyle>
            <a:lvl1pPr marL="0" indent="0">
              <a:spcBef>
                <a:spcPts val="0"/>
              </a:spcBef>
              <a:buNone/>
              <a:defRPr sz="1600"/>
            </a:lvl1pPr>
            <a:lvl2pPr>
              <a:buClr>
                <a:schemeClr val="accent2"/>
              </a:buClr>
              <a:defRPr sz="1600"/>
            </a:lvl2pPr>
            <a:lvl3pPr>
              <a:buClr>
                <a:schemeClr val="accent2"/>
              </a:buClr>
              <a:defRPr sz="1400"/>
            </a:lvl3pPr>
            <a:lvl4pPr>
              <a:buClr>
                <a:schemeClr val="accent2"/>
              </a:buClr>
              <a:defRPr sz="1400"/>
            </a:lvl4pPr>
            <a:lvl5pPr>
              <a:buClr>
                <a:schemeClr val="accent2"/>
              </a:buClr>
              <a:defRPr sz="1400"/>
            </a:lvl5pPr>
          </a:lstStyle>
          <a:p>
            <a:pPr lvl="0"/>
            <a:r>
              <a:rPr lang="en-GB"/>
              <a:t>Body copy here</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ISBA">
            <a:extLst>
              <a:ext uri="{FF2B5EF4-FFF2-40B4-BE49-F238E27FC236}">
                <a16:creationId xmlns:a16="http://schemas.microsoft.com/office/drawing/2014/main" id="{306F38BB-10CD-E1B1-2D73-7046BC6635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73575" y="153290"/>
            <a:ext cx="637200" cy="25096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520E615A-D17D-5FC6-8C4E-603313A5EA8B}"/>
              </a:ext>
            </a:extLst>
          </p:cNvPr>
          <p:cNvCxnSpPr>
            <a:cxnSpLocks/>
          </p:cNvCxnSpPr>
          <p:nvPr userDrawn="1"/>
        </p:nvCxnSpPr>
        <p:spPr>
          <a:xfrm>
            <a:off x="11316370" y="153290"/>
            <a:ext cx="0" cy="2603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07685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Slide_2ColumnBodyCop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F87A63-634F-F24F-9510-19D8CD051A04}"/>
              </a:ext>
            </a:extLst>
          </p:cNvPr>
          <p:cNvSpPr>
            <a:spLocks noGrp="1"/>
          </p:cNvSpPr>
          <p:nvPr>
            <p:ph type="title" hasCustomPrompt="1"/>
          </p:nvPr>
        </p:nvSpPr>
        <p:spPr>
          <a:xfrm>
            <a:off x="0" y="1"/>
            <a:ext cx="11676063" cy="1325563"/>
          </a:xfrm>
          <a:prstGeom prst="rect">
            <a:avLst/>
          </a:prstGeom>
        </p:spPr>
        <p:txBody>
          <a:bodyPr lIns="540000" tIns="720000" anchor="t">
            <a:noAutofit/>
          </a:bodyPr>
          <a:lstStyle>
            <a:lvl1pPr>
              <a:lnSpc>
                <a:spcPct val="80000"/>
              </a:lnSpc>
              <a:defRPr sz="3000" b="1" i="0" spc="-80" baseline="0">
                <a:latin typeface="+mj-lt"/>
              </a:defRPr>
            </a:lvl1pPr>
          </a:lstStyle>
          <a:p>
            <a:r>
              <a:rPr lang="en-GB"/>
              <a:t>Your main heading to go here</a:t>
            </a:r>
            <a:endParaRPr lang="en-US"/>
          </a:p>
        </p:txBody>
      </p:sp>
      <p:sp>
        <p:nvSpPr>
          <p:cNvPr id="9" name="Content Placeholder 2">
            <a:extLst>
              <a:ext uri="{FF2B5EF4-FFF2-40B4-BE49-F238E27FC236}">
                <a16:creationId xmlns:a16="http://schemas.microsoft.com/office/drawing/2014/main" id="{08AC2BCF-13E5-5949-86C0-F7EACFCB6315}"/>
              </a:ext>
            </a:extLst>
          </p:cNvPr>
          <p:cNvSpPr>
            <a:spLocks noGrp="1"/>
          </p:cNvSpPr>
          <p:nvPr>
            <p:ph sz="quarter" idx="19" hasCustomPrompt="1"/>
          </p:nvPr>
        </p:nvSpPr>
        <p:spPr>
          <a:xfrm>
            <a:off x="547007" y="1556498"/>
            <a:ext cx="4811904" cy="4788739"/>
          </a:xfrm>
        </p:spPr>
        <p:txBody>
          <a:bodyPr lIns="0" rIns="0">
            <a:noAutofit/>
          </a:bodyPr>
          <a:lstStyle>
            <a:lvl1pPr marL="0" indent="0">
              <a:spcBef>
                <a:spcPts val="0"/>
              </a:spcBef>
              <a:buNone/>
              <a:defRPr sz="1600"/>
            </a:lvl1pPr>
            <a:lvl2pPr>
              <a:buClr>
                <a:schemeClr val="accent2"/>
              </a:buClr>
              <a:defRPr sz="1600"/>
            </a:lvl2pPr>
            <a:lvl3pPr>
              <a:buClr>
                <a:schemeClr val="accent2"/>
              </a:buClr>
              <a:defRPr sz="1400"/>
            </a:lvl3pPr>
            <a:lvl4pPr>
              <a:buClr>
                <a:schemeClr val="accent2"/>
              </a:buClr>
              <a:defRPr sz="1400"/>
            </a:lvl4pPr>
            <a:lvl5pPr>
              <a:buClr>
                <a:schemeClr val="accent2"/>
              </a:buClr>
              <a:defRPr sz="1400"/>
            </a:lvl5pPr>
          </a:lstStyle>
          <a:p>
            <a:pPr lvl="0"/>
            <a:r>
              <a:rPr lang="en-GB"/>
              <a:t>Body copy here</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2">
            <a:extLst>
              <a:ext uri="{FF2B5EF4-FFF2-40B4-BE49-F238E27FC236}">
                <a16:creationId xmlns:a16="http://schemas.microsoft.com/office/drawing/2014/main" id="{37E54DE0-B825-7B40-B319-7CDB73427D81}"/>
              </a:ext>
            </a:extLst>
          </p:cNvPr>
          <p:cNvSpPr>
            <a:spLocks noGrp="1"/>
          </p:cNvSpPr>
          <p:nvPr>
            <p:ph sz="quarter" idx="22" hasCustomPrompt="1"/>
          </p:nvPr>
        </p:nvSpPr>
        <p:spPr>
          <a:xfrm>
            <a:off x="6179210" y="1556498"/>
            <a:ext cx="4811904" cy="4788739"/>
          </a:xfrm>
        </p:spPr>
        <p:txBody>
          <a:bodyPr lIns="0" rIns="0">
            <a:noAutofit/>
          </a:bodyPr>
          <a:lstStyle>
            <a:lvl1pPr marL="0" indent="0">
              <a:spcBef>
                <a:spcPts val="0"/>
              </a:spcBef>
              <a:buNone/>
              <a:defRPr sz="1600"/>
            </a:lvl1pPr>
            <a:lvl2pPr>
              <a:buClr>
                <a:schemeClr val="accent2"/>
              </a:buClr>
              <a:defRPr sz="1600"/>
            </a:lvl2pPr>
            <a:lvl3pPr>
              <a:buClr>
                <a:schemeClr val="accent2"/>
              </a:buClr>
              <a:defRPr sz="1400"/>
            </a:lvl3pPr>
            <a:lvl4pPr>
              <a:buClr>
                <a:schemeClr val="accent2"/>
              </a:buClr>
              <a:defRPr sz="1400"/>
            </a:lvl4pPr>
            <a:lvl5pPr>
              <a:buClr>
                <a:schemeClr val="accent2"/>
              </a:buClr>
              <a:defRPr sz="1400"/>
            </a:lvl5pPr>
          </a:lstStyle>
          <a:p>
            <a:pPr lvl="0"/>
            <a:r>
              <a:rPr lang="en-GB"/>
              <a:t>Body copy here</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0">
            <a:extLst>
              <a:ext uri="{FF2B5EF4-FFF2-40B4-BE49-F238E27FC236}">
                <a16:creationId xmlns:a16="http://schemas.microsoft.com/office/drawing/2014/main" id="{56ADBAC9-2E1D-0940-B13F-CD31D098E68D}"/>
              </a:ext>
            </a:extLst>
          </p:cNvPr>
          <p:cNvSpPr>
            <a:spLocks noGrp="1"/>
          </p:cNvSpPr>
          <p:nvPr>
            <p:ph type="body" sz="quarter" idx="14" hasCustomPrompt="1"/>
          </p:nvPr>
        </p:nvSpPr>
        <p:spPr>
          <a:xfrm>
            <a:off x="434904" y="6426545"/>
            <a:ext cx="6809412" cy="276999"/>
          </a:xfrm>
          <a:prstGeom prst="rect">
            <a:avLst/>
          </a:prstGeom>
        </p:spPr>
        <p:txBody>
          <a:bodyPr>
            <a:normAutofit/>
          </a:bodyPr>
          <a:lstStyle>
            <a:lvl1pPr>
              <a:buNone/>
              <a:defRPr sz="1100" b="0" i="0" cap="all" spc="300" normalizeH="0" baseline="0">
                <a:solidFill>
                  <a:schemeClr val="tx1"/>
                </a:solidFill>
                <a:latin typeface="+mn-lt"/>
              </a:defRPr>
            </a:lvl1pPr>
            <a:lvl2pPr>
              <a:buNone/>
              <a:defRPr/>
            </a:lvl2pPr>
            <a:lvl3pPr>
              <a:buNone/>
              <a:defRPr/>
            </a:lvl3pPr>
            <a:lvl4pPr>
              <a:buNone/>
              <a:defRPr/>
            </a:lvl4pPr>
            <a:lvl5pPr>
              <a:buNone/>
              <a:defRPr/>
            </a:lvl5pPr>
          </a:lstStyle>
          <a:p>
            <a:pPr lvl="0"/>
            <a:r>
              <a:rPr lang="en-GB"/>
              <a:t>SECTION 01</a:t>
            </a:r>
            <a:endParaRPr lang="en-US"/>
          </a:p>
        </p:txBody>
      </p:sp>
      <p:pic>
        <p:nvPicPr>
          <p:cNvPr id="3" name="Picture 2" descr="ISBA">
            <a:extLst>
              <a:ext uri="{FF2B5EF4-FFF2-40B4-BE49-F238E27FC236}">
                <a16:creationId xmlns:a16="http://schemas.microsoft.com/office/drawing/2014/main" id="{C2DC26B5-38CA-4C80-3440-FA83EA902C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16370" y="158003"/>
            <a:ext cx="637200" cy="25096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C2252B57-698E-3F8A-AE1A-3F8FC7F13AC0}"/>
              </a:ext>
            </a:extLst>
          </p:cNvPr>
          <p:cNvCxnSpPr>
            <a:cxnSpLocks/>
          </p:cNvCxnSpPr>
          <p:nvPr userDrawn="1"/>
        </p:nvCxnSpPr>
        <p:spPr>
          <a:xfrm>
            <a:off x="11316370" y="153290"/>
            <a:ext cx="0" cy="2603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70147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_3ColumnBodyCop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F87A63-634F-F24F-9510-19D8CD051A04}"/>
              </a:ext>
            </a:extLst>
          </p:cNvPr>
          <p:cNvSpPr>
            <a:spLocks noGrp="1"/>
          </p:cNvSpPr>
          <p:nvPr>
            <p:ph type="title" hasCustomPrompt="1"/>
          </p:nvPr>
        </p:nvSpPr>
        <p:spPr>
          <a:xfrm>
            <a:off x="0" y="1"/>
            <a:ext cx="11676063" cy="1325563"/>
          </a:xfrm>
          <a:prstGeom prst="rect">
            <a:avLst/>
          </a:prstGeom>
        </p:spPr>
        <p:txBody>
          <a:bodyPr lIns="540000" tIns="720000" anchor="t">
            <a:noAutofit/>
          </a:bodyPr>
          <a:lstStyle>
            <a:lvl1pPr>
              <a:lnSpc>
                <a:spcPct val="80000"/>
              </a:lnSpc>
              <a:defRPr sz="3000" b="1" i="0" spc="-80" baseline="0">
                <a:latin typeface="+mj-lt"/>
              </a:defRPr>
            </a:lvl1pPr>
          </a:lstStyle>
          <a:p>
            <a:r>
              <a:rPr lang="en-GB"/>
              <a:t>Your main heading to go here</a:t>
            </a:r>
            <a:endParaRPr lang="en-US"/>
          </a:p>
        </p:txBody>
      </p:sp>
      <p:sp>
        <p:nvSpPr>
          <p:cNvPr id="11" name="Content Placeholder 2">
            <a:extLst>
              <a:ext uri="{FF2B5EF4-FFF2-40B4-BE49-F238E27FC236}">
                <a16:creationId xmlns:a16="http://schemas.microsoft.com/office/drawing/2014/main" id="{8A426A2F-2AD1-7D41-A395-5FAAF8E992A2}"/>
              </a:ext>
            </a:extLst>
          </p:cNvPr>
          <p:cNvSpPr>
            <a:spLocks noGrp="1"/>
          </p:cNvSpPr>
          <p:nvPr>
            <p:ph sz="quarter" idx="23" hasCustomPrompt="1"/>
          </p:nvPr>
        </p:nvSpPr>
        <p:spPr>
          <a:xfrm>
            <a:off x="547007" y="1556498"/>
            <a:ext cx="3595352" cy="4788739"/>
          </a:xfrm>
        </p:spPr>
        <p:txBody>
          <a:bodyPr lIns="0" rIns="0">
            <a:noAutofit/>
          </a:bodyPr>
          <a:lstStyle>
            <a:lvl1pPr marL="0" indent="0">
              <a:spcBef>
                <a:spcPts val="0"/>
              </a:spcBef>
              <a:buNone/>
              <a:defRPr sz="1600"/>
            </a:lvl1pPr>
            <a:lvl2pPr>
              <a:buClr>
                <a:schemeClr val="accent2"/>
              </a:buClr>
              <a:defRPr sz="1600"/>
            </a:lvl2pPr>
            <a:lvl3pPr>
              <a:buClr>
                <a:schemeClr val="accent2"/>
              </a:buClr>
              <a:defRPr sz="1400"/>
            </a:lvl3pPr>
            <a:lvl4pPr>
              <a:buClr>
                <a:schemeClr val="accent2"/>
              </a:buClr>
              <a:defRPr sz="1400"/>
            </a:lvl4pPr>
            <a:lvl5pPr>
              <a:buClr>
                <a:schemeClr val="accent2"/>
              </a:buClr>
              <a:defRPr sz="1400"/>
            </a:lvl5pPr>
          </a:lstStyle>
          <a:p>
            <a:pPr lvl="0"/>
            <a:r>
              <a:rPr lang="en-GB"/>
              <a:t>Body copy here</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2">
            <a:extLst>
              <a:ext uri="{FF2B5EF4-FFF2-40B4-BE49-F238E27FC236}">
                <a16:creationId xmlns:a16="http://schemas.microsoft.com/office/drawing/2014/main" id="{8866144E-7A6A-6645-BB20-87014FDCC517}"/>
              </a:ext>
            </a:extLst>
          </p:cNvPr>
          <p:cNvSpPr>
            <a:spLocks noGrp="1"/>
          </p:cNvSpPr>
          <p:nvPr>
            <p:ph sz="quarter" idx="24" hasCustomPrompt="1"/>
          </p:nvPr>
        </p:nvSpPr>
        <p:spPr>
          <a:xfrm>
            <a:off x="4294446" y="1556498"/>
            <a:ext cx="3604954" cy="4788739"/>
          </a:xfrm>
        </p:spPr>
        <p:txBody>
          <a:bodyPr lIns="0" rIns="0">
            <a:noAutofit/>
          </a:bodyPr>
          <a:lstStyle>
            <a:lvl1pPr marL="0" indent="0">
              <a:spcBef>
                <a:spcPts val="0"/>
              </a:spcBef>
              <a:buNone/>
              <a:defRPr sz="1600"/>
            </a:lvl1pPr>
            <a:lvl2pPr>
              <a:buClr>
                <a:schemeClr val="accent2"/>
              </a:buClr>
              <a:defRPr sz="1600"/>
            </a:lvl2pPr>
            <a:lvl3pPr>
              <a:buClr>
                <a:schemeClr val="accent2"/>
              </a:buClr>
              <a:defRPr sz="1400"/>
            </a:lvl3pPr>
            <a:lvl4pPr>
              <a:buClr>
                <a:schemeClr val="accent2"/>
              </a:buClr>
              <a:defRPr sz="1400"/>
            </a:lvl4pPr>
            <a:lvl5pPr>
              <a:buClr>
                <a:schemeClr val="accent2"/>
              </a:buClr>
              <a:defRPr sz="1400"/>
            </a:lvl5pPr>
          </a:lstStyle>
          <a:p>
            <a:pPr lvl="0"/>
            <a:r>
              <a:rPr lang="en-GB"/>
              <a:t>Body copy here</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2">
            <a:extLst>
              <a:ext uri="{FF2B5EF4-FFF2-40B4-BE49-F238E27FC236}">
                <a16:creationId xmlns:a16="http://schemas.microsoft.com/office/drawing/2014/main" id="{602D6263-6E11-BA44-8AE7-AA00E269908E}"/>
              </a:ext>
            </a:extLst>
          </p:cNvPr>
          <p:cNvSpPr>
            <a:spLocks noGrp="1"/>
          </p:cNvSpPr>
          <p:nvPr>
            <p:ph sz="quarter" idx="25" hasCustomPrompt="1"/>
          </p:nvPr>
        </p:nvSpPr>
        <p:spPr>
          <a:xfrm>
            <a:off x="8048599" y="1556498"/>
            <a:ext cx="3602064" cy="4788739"/>
          </a:xfrm>
        </p:spPr>
        <p:txBody>
          <a:bodyPr lIns="0" rIns="0">
            <a:noAutofit/>
          </a:bodyPr>
          <a:lstStyle>
            <a:lvl1pPr marL="0" indent="0">
              <a:spcBef>
                <a:spcPts val="0"/>
              </a:spcBef>
              <a:buNone/>
              <a:defRPr sz="1600"/>
            </a:lvl1pPr>
            <a:lvl2pPr>
              <a:buClr>
                <a:schemeClr val="accent2"/>
              </a:buClr>
              <a:defRPr sz="1600"/>
            </a:lvl2pPr>
            <a:lvl3pPr>
              <a:buClr>
                <a:schemeClr val="accent2"/>
              </a:buClr>
              <a:defRPr sz="1400"/>
            </a:lvl3pPr>
            <a:lvl4pPr>
              <a:buClr>
                <a:schemeClr val="accent2"/>
              </a:buClr>
              <a:defRPr sz="1400"/>
            </a:lvl4pPr>
            <a:lvl5pPr>
              <a:buClr>
                <a:schemeClr val="accent2"/>
              </a:buClr>
              <a:defRPr sz="1400"/>
            </a:lvl5pPr>
          </a:lstStyle>
          <a:p>
            <a:pPr lvl="0"/>
            <a:r>
              <a:rPr lang="en-GB"/>
              <a:t>Body copy here</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0">
            <a:extLst>
              <a:ext uri="{FF2B5EF4-FFF2-40B4-BE49-F238E27FC236}">
                <a16:creationId xmlns:a16="http://schemas.microsoft.com/office/drawing/2014/main" id="{987DE357-6B28-9740-A904-E2629DA65151}"/>
              </a:ext>
            </a:extLst>
          </p:cNvPr>
          <p:cNvSpPr>
            <a:spLocks noGrp="1"/>
          </p:cNvSpPr>
          <p:nvPr>
            <p:ph type="body" sz="quarter" idx="14" hasCustomPrompt="1"/>
          </p:nvPr>
        </p:nvSpPr>
        <p:spPr>
          <a:xfrm>
            <a:off x="434904" y="6426545"/>
            <a:ext cx="6809412" cy="276999"/>
          </a:xfrm>
          <a:prstGeom prst="rect">
            <a:avLst/>
          </a:prstGeom>
        </p:spPr>
        <p:txBody>
          <a:bodyPr>
            <a:normAutofit/>
          </a:bodyPr>
          <a:lstStyle>
            <a:lvl1pPr>
              <a:buNone/>
              <a:defRPr sz="1100" b="0" i="0" cap="all" spc="300" normalizeH="0" baseline="0">
                <a:solidFill>
                  <a:schemeClr val="tx1"/>
                </a:solidFill>
                <a:latin typeface="+mn-lt"/>
              </a:defRPr>
            </a:lvl1pPr>
            <a:lvl2pPr>
              <a:buNone/>
              <a:defRPr/>
            </a:lvl2pPr>
            <a:lvl3pPr>
              <a:buNone/>
              <a:defRPr/>
            </a:lvl3pPr>
            <a:lvl4pPr>
              <a:buNone/>
              <a:defRPr/>
            </a:lvl4pPr>
            <a:lvl5pPr>
              <a:buNone/>
              <a:defRPr/>
            </a:lvl5pPr>
          </a:lstStyle>
          <a:p>
            <a:pPr lvl="0"/>
            <a:r>
              <a:rPr lang="en-GB"/>
              <a:t>SECTION 01</a:t>
            </a:r>
            <a:endParaRPr lang="en-US"/>
          </a:p>
        </p:txBody>
      </p:sp>
      <p:pic>
        <p:nvPicPr>
          <p:cNvPr id="3" name="Picture 2" descr="ISBA">
            <a:extLst>
              <a:ext uri="{FF2B5EF4-FFF2-40B4-BE49-F238E27FC236}">
                <a16:creationId xmlns:a16="http://schemas.microsoft.com/office/drawing/2014/main" id="{00E32ADF-0CFB-05C9-8216-7416108E60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57463" y="158003"/>
            <a:ext cx="637200" cy="25096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CA0DE2F1-4393-3892-4069-5B21B071E7B4}"/>
              </a:ext>
            </a:extLst>
          </p:cNvPr>
          <p:cNvCxnSpPr>
            <a:cxnSpLocks/>
          </p:cNvCxnSpPr>
          <p:nvPr userDrawn="1"/>
        </p:nvCxnSpPr>
        <p:spPr>
          <a:xfrm>
            <a:off x="11316370" y="153290"/>
            <a:ext cx="0" cy="2603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02325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mple Slide_Blank White">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39A6F699-2DA7-5647-99C0-CC64594554EB}"/>
              </a:ext>
            </a:extLst>
          </p:cNvPr>
          <p:cNvSpPr>
            <a:spLocks noGrp="1"/>
          </p:cNvSpPr>
          <p:nvPr>
            <p:ph type="body" sz="quarter" idx="14" hasCustomPrompt="1"/>
          </p:nvPr>
        </p:nvSpPr>
        <p:spPr>
          <a:xfrm>
            <a:off x="434904" y="6426545"/>
            <a:ext cx="6809412" cy="276999"/>
          </a:xfrm>
          <a:prstGeom prst="rect">
            <a:avLst/>
          </a:prstGeom>
        </p:spPr>
        <p:txBody>
          <a:bodyPr>
            <a:normAutofit/>
          </a:bodyPr>
          <a:lstStyle>
            <a:lvl1pPr>
              <a:buNone/>
              <a:defRPr sz="1100" b="0" i="0" cap="all" spc="300" normalizeH="0" baseline="0">
                <a:solidFill>
                  <a:schemeClr val="tx1"/>
                </a:solidFill>
                <a:latin typeface="+mn-lt"/>
              </a:defRPr>
            </a:lvl1pPr>
            <a:lvl2pPr>
              <a:buNone/>
              <a:defRPr/>
            </a:lvl2pPr>
            <a:lvl3pPr>
              <a:buNone/>
              <a:defRPr/>
            </a:lvl3pPr>
            <a:lvl4pPr>
              <a:buNone/>
              <a:defRPr/>
            </a:lvl4pPr>
            <a:lvl5pPr>
              <a:buNone/>
              <a:defRPr/>
            </a:lvl5pPr>
          </a:lstStyle>
          <a:p>
            <a:pPr lvl="0"/>
            <a:r>
              <a:rPr lang="en-GB"/>
              <a:t>SECTION 01</a:t>
            </a:r>
            <a:endParaRPr lang="en-US"/>
          </a:p>
        </p:txBody>
      </p:sp>
      <p:pic>
        <p:nvPicPr>
          <p:cNvPr id="5" name="Picture 2" descr="ISBA">
            <a:extLst>
              <a:ext uri="{FF2B5EF4-FFF2-40B4-BE49-F238E27FC236}">
                <a16:creationId xmlns:a16="http://schemas.microsoft.com/office/drawing/2014/main" id="{D2F0038E-56C1-BD15-AEAC-76CB377B0B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72620" y="149673"/>
            <a:ext cx="637200" cy="25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01837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mple Slide_Blank Charcoal">
    <p:bg>
      <p:bgPr>
        <a:solidFill>
          <a:schemeClr val="tx1"/>
        </a:solidFill>
        <a:effectLst/>
      </p:bgPr>
    </p:bg>
    <p:spTree>
      <p:nvGrpSpPr>
        <p:cNvPr id="1" name=""/>
        <p:cNvGrpSpPr/>
        <p:nvPr/>
      </p:nvGrpSpPr>
      <p:grpSpPr>
        <a:xfrm>
          <a:off x="0" y="0"/>
          <a:ext cx="0" cy="0"/>
          <a:chOff x="0" y="0"/>
          <a:chExt cx="0" cy="0"/>
        </a:xfrm>
      </p:grpSpPr>
      <p:sp>
        <p:nvSpPr>
          <p:cNvPr id="29" name="Text Placeholder 10">
            <a:extLst>
              <a:ext uri="{FF2B5EF4-FFF2-40B4-BE49-F238E27FC236}">
                <a16:creationId xmlns:a16="http://schemas.microsoft.com/office/drawing/2014/main" id="{DA55D2DF-50B7-7E4E-B343-005E499EF68C}"/>
              </a:ext>
            </a:extLst>
          </p:cNvPr>
          <p:cNvSpPr>
            <a:spLocks noGrp="1"/>
          </p:cNvSpPr>
          <p:nvPr>
            <p:ph type="body" sz="quarter" idx="14" hasCustomPrompt="1"/>
          </p:nvPr>
        </p:nvSpPr>
        <p:spPr>
          <a:xfrm>
            <a:off x="434904" y="6426545"/>
            <a:ext cx="6809412" cy="276999"/>
          </a:xfrm>
          <a:prstGeom prst="rect">
            <a:avLst/>
          </a:prstGeom>
        </p:spPr>
        <p:txBody>
          <a:bodyPr>
            <a:normAutofit/>
          </a:bodyPr>
          <a:lstStyle>
            <a:lvl1pPr>
              <a:buNone/>
              <a:defRPr sz="1100" b="0" i="0" cap="all" spc="300" normalizeH="0" baseline="0">
                <a:solidFill>
                  <a:schemeClr val="bg1"/>
                </a:solidFill>
                <a:latin typeface="+mn-lt"/>
              </a:defRPr>
            </a:lvl1pPr>
            <a:lvl2pPr>
              <a:buNone/>
              <a:defRPr/>
            </a:lvl2pPr>
            <a:lvl3pPr>
              <a:buNone/>
              <a:defRPr/>
            </a:lvl3pPr>
            <a:lvl4pPr>
              <a:buNone/>
              <a:defRPr/>
            </a:lvl4pPr>
            <a:lvl5pPr>
              <a:buNone/>
              <a:defRPr/>
            </a:lvl5pPr>
          </a:lstStyle>
          <a:p>
            <a:pPr lvl="0"/>
            <a:r>
              <a:rPr lang="en-GB"/>
              <a:t>SECTION 01</a:t>
            </a:r>
            <a:endParaRPr lang="en-US"/>
          </a:p>
        </p:txBody>
      </p:sp>
      <p:pic>
        <p:nvPicPr>
          <p:cNvPr id="3" name="Picture 2" descr="ISBA">
            <a:extLst>
              <a:ext uri="{FF2B5EF4-FFF2-40B4-BE49-F238E27FC236}">
                <a16:creationId xmlns:a16="http://schemas.microsoft.com/office/drawing/2014/main" id="{291C34E9-3447-DE03-A167-4A0C01B20D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22924" y="158003"/>
            <a:ext cx="637200" cy="25096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F88317E2-B28A-0B4E-2382-289114C2942B}"/>
              </a:ext>
            </a:extLst>
          </p:cNvPr>
          <p:cNvCxnSpPr>
            <a:cxnSpLocks/>
          </p:cNvCxnSpPr>
          <p:nvPr userDrawn="1"/>
        </p:nvCxnSpPr>
        <p:spPr>
          <a:xfrm>
            <a:off x="11316370" y="153290"/>
            <a:ext cx="0" cy="2603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28036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_Image">
    <p:bg>
      <p:bgPr>
        <a:solidFill>
          <a:schemeClr val="tx1"/>
        </a:solidFill>
        <a:effectLst/>
      </p:bgPr>
    </p:bg>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0A284423-C126-D44A-8F97-95D2CA8BD465}"/>
              </a:ext>
            </a:extLst>
          </p:cNvPr>
          <p:cNvSpPr>
            <a:spLocks noGrp="1"/>
          </p:cNvSpPr>
          <p:nvPr>
            <p:ph type="body" sz="quarter" idx="15" hasCustomPrompt="1"/>
          </p:nvPr>
        </p:nvSpPr>
        <p:spPr>
          <a:xfrm>
            <a:off x="518691" y="1864426"/>
            <a:ext cx="5475709" cy="1066681"/>
          </a:xfrm>
          <a:prstGeom prst="rect">
            <a:avLst/>
          </a:prstGeom>
        </p:spPr>
        <p:txBody>
          <a:bodyPr lIns="0" tIns="46800" rIns="0" anchor="t" anchorCtr="0">
            <a:noAutofit/>
          </a:bodyPr>
          <a:lstStyle>
            <a:lvl1pPr marL="7938" indent="0">
              <a:lnSpc>
                <a:spcPct val="80000"/>
              </a:lnSpc>
              <a:buNone/>
              <a:tabLst/>
              <a:defRPr sz="6000" b="1" i="0" cap="none" spc="-80" baseline="0">
                <a:solidFill>
                  <a:schemeClr val="bg1"/>
                </a:solidFill>
                <a:latin typeface="+mn-lt"/>
              </a:defRPr>
            </a:lvl1pPr>
            <a:lvl2pPr>
              <a:buNone/>
              <a:defRPr/>
            </a:lvl2pPr>
            <a:lvl3pPr>
              <a:buNone/>
              <a:defRPr/>
            </a:lvl3pPr>
            <a:lvl4pPr>
              <a:buNone/>
              <a:defRPr/>
            </a:lvl4pPr>
            <a:lvl5pPr>
              <a:buNone/>
              <a:defRPr/>
            </a:lvl5pPr>
          </a:lstStyle>
          <a:p>
            <a:pPr lvl="0"/>
            <a:r>
              <a:rPr lang="en-GB"/>
              <a:t>Thank you</a:t>
            </a:r>
            <a:endParaRPr lang="en-US"/>
          </a:p>
        </p:txBody>
      </p:sp>
      <p:sp>
        <p:nvSpPr>
          <p:cNvPr id="5" name="Text Placeholder 7">
            <a:extLst>
              <a:ext uri="{FF2B5EF4-FFF2-40B4-BE49-F238E27FC236}">
                <a16:creationId xmlns:a16="http://schemas.microsoft.com/office/drawing/2014/main" id="{071BFD0A-558B-5458-6472-4FBC88CE2140}"/>
              </a:ext>
            </a:extLst>
          </p:cNvPr>
          <p:cNvSpPr>
            <a:spLocks noGrp="1"/>
          </p:cNvSpPr>
          <p:nvPr>
            <p:ph type="body" sz="quarter" idx="23" hasCustomPrompt="1"/>
          </p:nvPr>
        </p:nvSpPr>
        <p:spPr>
          <a:xfrm>
            <a:off x="1962277" y="5804687"/>
            <a:ext cx="1441273" cy="567150"/>
          </a:xfrm>
          <a:prstGeom prst="rect">
            <a:avLst/>
          </a:prstGeom>
          <a:blipFill>
            <a:blip r:embed="rId2"/>
            <a:srcRect/>
            <a:stretch>
              <a:fillRect l="572" r="572"/>
            </a:stretch>
          </a:blipFill>
        </p:spPr>
        <p:txBody>
          <a:bodyPr/>
          <a:lstStyle>
            <a:lvl1pPr>
              <a:buNone/>
              <a:defRPr sz="100">
                <a:solidFill>
                  <a:schemeClr val="bg1"/>
                </a:solidFill>
                <a:latin typeface="+mn-lt"/>
                <a:ea typeface="Inter" panose="020B0502030000000004" pitchFamily="34" charset="0"/>
              </a:defRPr>
            </a:lvl1pPr>
          </a:lstStyle>
          <a:p>
            <a:pPr lvl="0"/>
            <a:r>
              <a:rPr lang="en-US"/>
              <a:t> </a:t>
            </a:r>
          </a:p>
        </p:txBody>
      </p:sp>
      <p:sp>
        <p:nvSpPr>
          <p:cNvPr id="2" name="Rectangle 1">
            <a:extLst>
              <a:ext uri="{FF2B5EF4-FFF2-40B4-BE49-F238E27FC236}">
                <a16:creationId xmlns:a16="http://schemas.microsoft.com/office/drawing/2014/main" id="{07FC6396-D311-E66A-A675-F230606713B4}"/>
              </a:ext>
            </a:extLst>
          </p:cNvPr>
          <p:cNvSpPr/>
          <p:nvPr userDrawn="1"/>
        </p:nvSpPr>
        <p:spPr>
          <a:xfrm rot="18900000">
            <a:off x="6680468" y="2314992"/>
            <a:ext cx="8775329" cy="3127120"/>
          </a:xfrm>
          <a:prstGeom prst="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 name="Rectangle 2">
            <a:extLst>
              <a:ext uri="{FF2B5EF4-FFF2-40B4-BE49-F238E27FC236}">
                <a16:creationId xmlns:a16="http://schemas.microsoft.com/office/drawing/2014/main" id="{7C48A3C9-13DB-DF0E-8B9A-8C7E86062D27}"/>
              </a:ext>
            </a:extLst>
          </p:cNvPr>
          <p:cNvSpPr/>
          <p:nvPr userDrawn="1"/>
        </p:nvSpPr>
        <p:spPr>
          <a:xfrm rot="18900000">
            <a:off x="11805039" y="5793005"/>
            <a:ext cx="773921" cy="275790"/>
          </a:xfrm>
          <a:prstGeom prst="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4" name="Rectangle 3">
            <a:extLst>
              <a:ext uri="{FF2B5EF4-FFF2-40B4-BE49-F238E27FC236}">
                <a16:creationId xmlns:a16="http://schemas.microsoft.com/office/drawing/2014/main" id="{01E197E8-C83F-0636-FCB7-ED14459AC37B}"/>
              </a:ext>
            </a:extLst>
          </p:cNvPr>
          <p:cNvSpPr/>
          <p:nvPr userDrawn="1"/>
        </p:nvSpPr>
        <p:spPr>
          <a:xfrm rot="18900000">
            <a:off x="6675692" y="3411513"/>
            <a:ext cx="1185020" cy="422287"/>
          </a:xfrm>
          <a:prstGeom prst="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Tree>
    <p:extLst>
      <p:ext uri="{BB962C8B-B14F-4D97-AF65-F5344CB8AC3E}">
        <p14:creationId xmlns:p14="http://schemas.microsoft.com/office/powerpoint/2010/main" val="8961102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Chevron2 Colour">
    <p:bg>
      <p:bgPr>
        <a:solidFill>
          <a:schemeClr val="accent3"/>
        </a:solidFill>
        <a:effectLst/>
      </p:bgPr>
    </p:bg>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9286BC2B-890C-1240-8ABD-FF13F50CB428}"/>
              </a:ext>
            </a:extLst>
          </p:cNvPr>
          <p:cNvSpPr/>
          <p:nvPr userDrawn="1"/>
        </p:nvSpPr>
        <p:spPr>
          <a:xfrm>
            <a:off x="-2" y="-2"/>
            <a:ext cx="8735916" cy="6863716"/>
          </a:xfrm>
          <a:custGeom>
            <a:avLst/>
            <a:gdLst>
              <a:gd name="connsiteX0" fmla="*/ 1426362 w 8735916"/>
              <a:gd name="connsiteY0" fmla="*/ 0 h 6863716"/>
              <a:gd name="connsiteX1" fmla="*/ 6332038 w 8735916"/>
              <a:gd name="connsiteY1" fmla="*/ 1 h 6863716"/>
              <a:gd name="connsiteX2" fmla="*/ 8735916 w 8735916"/>
              <a:gd name="connsiteY2" fmla="*/ 1711817 h 6863716"/>
              <a:gd name="connsiteX3" fmla="*/ 1501276 w 8735916"/>
              <a:gd name="connsiteY3" fmla="*/ 6863716 h 6863716"/>
              <a:gd name="connsiteX4" fmla="*/ 0 w 8735916"/>
              <a:gd name="connsiteY4" fmla="*/ 6863716 h 6863716"/>
              <a:gd name="connsiteX5" fmla="*/ 0 w 8735916"/>
              <a:gd name="connsiteY5" fmla="*/ 4413073 h 6863716"/>
              <a:gd name="connsiteX6" fmla="*/ 3894283 w 8735916"/>
              <a:gd name="connsiteY6" fmla="*/ 1711817 h 6863716"/>
              <a:gd name="connsiteX7" fmla="*/ 1426362 w 8735916"/>
              <a:gd name="connsiteY7" fmla="*/ 0 h 686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5916" h="6863716">
                <a:moveTo>
                  <a:pt x="1426362" y="0"/>
                </a:moveTo>
                <a:lnTo>
                  <a:pt x="6332038" y="1"/>
                </a:lnTo>
                <a:lnTo>
                  <a:pt x="8735916" y="1711817"/>
                </a:lnTo>
                <a:lnTo>
                  <a:pt x="1501276" y="6863716"/>
                </a:lnTo>
                <a:lnTo>
                  <a:pt x="0" y="6863716"/>
                </a:lnTo>
                <a:lnTo>
                  <a:pt x="0" y="4413073"/>
                </a:lnTo>
                <a:lnTo>
                  <a:pt x="3894283" y="1711817"/>
                </a:lnTo>
                <a:lnTo>
                  <a:pt x="1426362"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10">
            <a:extLst>
              <a:ext uri="{FF2B5EF4-FFF2-40B4-BE49-F238E27FC236}">
                <a16:creationId xmlns:a16="http://schemas.microsoft.com/office/drawing/2014/main" id="{FA70A87C-4260-BC4B-A2F9-AABA25EAF80C}"/>
              </a:ext>
            </a:extLst>
          </p:cNvPr>
          <p:cNvSpPr>
            <a:spLocks noGrp="1"/>
          </p:cNvSpPr>
          <p:nvPr>
            <p:ph type="body" sz="quarter" idx="15" hasCustomPrompt="1"/>
          </p:nvPr>
        </p:nvSpPr>
        <p:spPr>
          <a:xfrm>
            <a:off x="3270131" y="2615260"/>
            <a:ext cx="5636178" cy="1661107"/>
          </a:xfrm>
          <a:prstGeom prst="rect">
            <a:avLst/>
          </a:prstGeom>
        </p:spPr>
        <p:txBody>
          <a:bodyPr tIns="46800" anchor="t" anchorCtr="0">
            <a:noAutofit/>
          </a:bodyPr>
          <a:lstStyle>
            <a:lvl1pPr marL="7938" indent="0" algn="ctr">
              <a:lnSpc>
                <a:spcPts val="7040"/>
              </a:lnSpc>
              <a:buNone/>
              <a:tabLst/>
              <a:defRPr sz="7200" b="0" i="0" cap="all" spc="-50" baseline="0">
                <a:solidFill>
                  <a:schemeClr val="bg1"/>
                </a:solidFill>
                <a:latin typeface="Anton" pitchFamily="2" charset="77"/>
              </a:defRPr>
            </a:lvl1pPr>
            <a:lvl2pPr>
              <a:buNone/>
              <a:defRPr/>
            </a:lvl2pPr>
            <a:lvl3pPr>
              <a:buNone/>
              <a:defRPr/>
            </a:lvl3pPr>
            <a:lvl4pPr>
              <a:buNone/>
              <a:defRPr/>
            </a:lvl4pPr>
            <a:lvl5pPr>
              <a:buNone/>
              <a:defRPr/>
            </a:lvl5pPr>
          </a:lstStyle>
          <a:p>
            <a:pPr lvl="0"/>
            <a:r>
              <a:rPr lang="en-GB"/>
              <a:t>LOREM IPSUM</a:t>
            </a:r>
            <a:br>
              <a:rPr lang="en-GB"/>
            </a:br>
            <a:r>
              <a:rPr lang="en-GB"/>
              <a:t>DOLOR SIT AMET</a:t>
            </a:r>
            <a:endParaRPr lang="en-US"/>
          </a:p>
        </p:txBody>
      </p:sp>
      <p:sp>
        <p:nvSpPr>
          <p:cNvPr id="11" name="Text Placeholder 2">
            <a:extLst>
              <a:ext uri="{FF2B5EF4-FFF2-40B4-BE49-F238E27FC236}">
                <a16:creationId xmlns:a16="http://schemas.microsoft.com/office/drawing/2014/main" id="{88BD57F7-FA47-7B4F-BBF1-7FB47851D9E2}"/>
              </a:ext>
            </a:extLst>
          </p:cNvPr>
          <p:cNvSpPr>
            <a:spLocks noGrp="1"/>
          </p:cNvSpPr>
          <p:nvPr>
            <p:ph type="body" sz="quarter" idx="21" hasCustomPrompt="1"/>
          </p:nvPr>
        </p:nvSpPr>
        <p:spPr>
          <a:xfrm>
            <a:off x="3292644" y="4378917"/>
            <a:ext cx="5613665" cy="244173"/>
          </a:xfrm>
          <a:prstGeom prst="rect">
            <a:avLst/>
          </a:prstGeom>
        </p:spPr>
        <p:txBody>
          <a:bodyPr>
            <a:noAutofit/>
          </a:bodyPr>
          <a:lstStyle>
            <a:lvl1pPr marL="6350" indent="0" algn="ctr">
              <a:lnSpc>
                <a:spcPct val="80000"/>
              </a:lnSpc>
              <a:buNone/>
              <a:tabLst/>
              <a:defRPr sz="2000" b="1" i="0" spc="-80" baseline="0">
                <a:solidFill>
                  <a:schemeClr val="bg1"/>
                </a:solidFill>
                <a:latin typeface="+mj-lt"/>
                <a:ea typeface="Inter" panose="020B0502030000000004" pitchFamily="34" charset="0"/>
              </a:defRPr>
            </a:lvl1pPr>
            <a:lvl2pPr>
              <a:buNone/>
              <a:defRPr sz="1900" b="1" i="0">
                <a:solidFill>
                  <a:schemeClr val="accent2"/>
                </a:solidFill>
                <a:latin typeface="Arial" panose="020B0402020202020204" pitchFamily="34" charset="0"/>
              </a:defRPr>
            </a:lvl2pPr>
            <a:lvl3pPr>
              <a:buNone/>
              <a:defRPr sz="1900" b="1" i="0">
                <a:solidFill>
                  <a:schemeClr val="accent2"/>
                </a:solidFill>
                <a:latin typeface="Arial" panose="020B0402020202020204" pitchFamily="34" charset="0"/>
              </a:defRPr>
            </a:lvl3pPr>
            <a:lvl4pPr>
              <a:buNone/>
              <a:defRPr sz="1900" b="1" i="0">
                <a:solidFill>
                  <a:schemeClr val="accent2"/>
                </a:solidFill>
                <a:latin typeface="Arial" panose="020B0402020202020204" pitchFamily="34" charset="0"/>
              </a:defRPr>
            </a:lvl4pPr>
            <a:lvl5pPr>
              <a:buNone/>
              <a:defRPr sz="1900" b="1" i="0">
                <a:solidFill>
                  <a:schemeClr val="accent2"/>
                </a:solidFill>
                <a:latin typeface="Arial" panose="020B0402020202020204" pitchFamily="34" charset="0"/>
              </a:defRPr>
            </a:lvl5pPr>
          </a:lstStyle>
          <a:p>
            <a:pPr lvl="0"/>
            <a:r>
              <a:rPr lang="en-GB"/>
              <a:t>Subtitle goes here</a:t>
            </a:r>
          </a:p>
          <a:p>
            <a:pPr lvl="0"/>
            <a:endParaRPr lang="en-GB"/>
          </a:p>
        </p:txBody>
      </p:sp>
    </p:spTree>
    <p:extLst>
      <p:ext uri="{BB962C8B-B14F-4D97-AF65-F5344CB8AC3E}">
        <p14:creationId xmlns:p14="http://schemas.microsoft.com/office/powerpoint/2010/main" val="426619732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Circle Colour">
    <p:bg>
      <p:bgPr>
        <a:solidFill>
          <a:schemeClr val="accent5"/>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4183842B-0B57-D44E-B83C-AC349BEBA7BC}"/>
              </a:ext>
            </a:extLst>
          </p:cNvPr>
          <p:cNvSpPr/>
          <p:nvPr userDrawn="1"/>
        </p:nvSpPr>
        <p:spPr>
          <a:xfrm>
            <a:off x="192" y="1"/>
            <a:ext cx="5220266" cy="6857999"/>
          </a:xfrm>
          <a:custGeom>
            <a:avLst/>
            <a:gdLst>
              <a:gd name="connsiteX0" fmla="*/ 0 w 5220266"/>
              <a:gd name="connsiteY0" fmla="*/ 0 h 6857999"/>
              <a:gd name="connsiteX1" fmla="*/ 3476758 w 5220266"/>
              <a:gd name="connsiteY1" fmla="*/ 0 h 6857999"/>
              <a:gd name="connsiteX2" fmla="*/ 3515076 w 5220266"/>
              <a:gd name="connsiteY2" fmla="*/ 27249 h 6857999"/>
              <a:gd name="connsiteX3" fmla="*/ 5220266 w 5220266"/>
              <a:gd name="connsiteY3" fmla="*/ 3429000 h 6857999"/>
              <a:gd name="connsiteX4" fmla="*/ 3515076 w 5220266"/>
              <a:gd name="connsiteY4" fmla="*/ 6830751 h 6857999"/>
              <a:gd name="connsiteX5" fmla="*/ 3476759 w 5220266"/>
              <a:gd name="connsiteY5" fmla="*/ 6857999 h 6857999"/>
              <a:gd name="connsiteX6" fmla="*/ 0 w 5220266"/>
              <a:gd name="connsiteY6" fmla="*/ 6857999 h 6857999"/>
              <a:gd name="connsiteX7" fmla="*/ 0 w 5220266"/>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0266" h="6857999">
                <a:moveTo>
                  <a:pt x="0" y="0"/>
                </a:moveTo>
                <a:lnTo>
                  <a:pt x="3476758" y="0"/>
                </a:lnTo>
                <a:lnTo>
                  <a:pt x="3515076" y="27249"/>
                </a:lnTo>
                <a:cubicBezTo>
                  <a:pt x="4550232" y="801394"/>
                  <a:pt x="5220266" y="2036950"/>
                  <a:pt x="5220266" y="3429000"/>
                </a:cubicBezTo>
                <a:cubicBezTo>
                  <a:pt x="5220266" y="4821050"/>
                  <a:pt x="4550232" y="6056605"/>
                  <a:pt x="3515076" y="6830751"/>
                </a:cubicBezTo>
                <a:lnTo>
                  <a:pt x="3476759" y="6857999"/>
                </a:lnTo>
                <a:lnTo>
                  <a:pt x="0" y="6857999"/>
                </a:lnTo>
                <a:lnTo>
                  <a:pt x="0"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 Placeholder 10">
            <a:extLst>
              <a:ext uri="{FF2B5EF4-FFF2-40B4-BE49-F238E27FC236}">
                <a16:creationId xmlns:a16="http://schemas.microsoft.com/office/drawing/2014/main" id="{DE11ADF1-6AFB-794F-80B3-FE00E3C11A52}"/>
              </a:ext>
            </a:extLst>
          </p:cNvPr>
          <p:cNvSpPr>
            <a:spLocks noGrp="1"/>
          </p:cNvSpPr>
          <p:nvPr>
            <p:ph type="body" sz="quarter" idx="15" hasCustomPrompt="1"/>
          </p:nvPr>
        </p:nvSpPr>
        <p:spPr>
          <a:xfrm>
            <a:off x="3270131" y="2615260"/>
            <a:ext cx="5636178" cy="1661107"/>
          </a:xfrm>
          <a:prstGeom prst="rect">
            <a:avLst/>
          </a:prstGeom>
        </p:spPr>
        <p:txBody>
          <a:bodyPr tIns="46800" anchor="t" anchorCtr="0">
            <a:noAutofit/>
          </a:bodyPr>
          <a:lstStyle>
            <a:lvl1pPr marL="7938" indent="0" algn="ctr">
              <a:lnSpc>
                <a:spcPts val="7040"/>
              </a:lnSpc>
              <a:buNone/>
              <a:tabLst/>
              <a:defRPr sz="7200" b="0" i="0" cap="all" spc="-50" baseline="0">
                <a:solidFill>
                  <a:schemeClr val="bg1"/>
                </a:solidFill>
                <a:latin typeface="Anton" pitchFamily="2" charset="77"/>
              </a:defRPr>
            </a:lvl1pPr>
            <a:lvl2pPr>
              <a:buNone/>
              <a:defRPr/>
            </a:lvl2pPr>
            <a:lvl3pPr>
              <a:buNone/>
              <a:defRPr/>
            </a:lvl3pPr>
            <a:lvl4pPr>
              <a:buNone/>
              <a:defRPr/>
            </a:lvl4pPr>
            <a:lvl5pPr>
              <a:buNone/>
              <a:defRPr/>
            </a:lvl5pPr>
          </a:lstStyle>
          <a:p>
            <a:pPr lvl="0"/>
            <a:r>
              <a:rPr lang="en-GB"/>
              <a:t>LOREM IPSUM</a:t>
            </a:r>
            <a:br>
              <a:rPr lang="en-GB"/>
            </a:br>
            <a:r>
              <a:rPr lang="en-GB"/>
              <a:t>DOLOR SIT AMET</a:t>
            </a:r>
            <a:endParaRPr lang="en-US"/>
          </a:p>
        </p:txBody>
      </p:sp>
      <p:sp>
        <p:nvSpPr>
          <p:cNvPr id="8" name="Text Placeholder 2">
            <a:extLst>
              <a:ext uri="{FF2B5EF4-FFF2-40B4-BE49-F238E27FC236}">
                <a16:creationId xmlns:a16="http://schemas.microsoft.com/office/drawing/2014/main" id="{578DE8AF-DC56-7340-B2BB-1F45F56BF635}"/>
              </a:ext>
            </a:extLst>
          </p:cNvPr>
          <p:cNvSpPr>
            <a:spLocks noGrp="1"/>
          </p:cNvSpPr>
          <p:nvPr>
            <p:ph type="body" sz="quarter" idx="21" hasCustomPrompt="1"/>
          </p:nvPr>
        </p:nvSpPr>
        <p:spPr>
          <a:xfrm>
            <a:off x="3292644" y="4378917"/>
            <a:ext cx="5613665" cy="244173"/>
          </a:xfrm>
          <a:prstGeom prst="rect">
            <a:avLst/>
          </a:prstGeom>
        </p:spPr>
        <p:txBody>
          <a:bodyPr>
            <a:noAutofit/>
          </a:bodyPr>
          <a:lstStyle>
            <a:lvl1pPr marL="6350" indent="0" algn="ctr">
              <a:lnSpc>
                <a:spcPct val="80000"/>
              </a:lnSpc>
              <a:buNone/>
              <a:tabLst/>
              <a:defRPr sz="2000" b="1" i="0" spc="-80" baseline="0">
                <a:solidFill>
                  <a:schemeClr val="bg1"/>
                </a:solidFill>
                <a:latin typeface="+mj-lt"/>
                <a:ea typeface="Inter" panose="020B0502030000000004" pitchFamily="34" charset="0"/>
              </a:defRPr>
            </a:lvl1pPr>
            <a:lvl2pPr>
              <a:buNone/>
              <a:defRPr sz="1900" b="1" i="0">
                <a:solidFill>
                  <a:schemeClr val="accent2"/>
                </a:solidFill>
                <a:latin typeface="Arial" panose="020B0402020202020204" pitchFamily="34" charset="0"/>
              </a:defRPr>
            </a:lvl2pPr>
            <a:lvl3pPr>
              <a:buNone/>
              <a:defRPr sz="1900" b="1" i="0">
                <a:solidFill>
                  <a:schemeClr val="accent2"/>
                </a:solidFill>
                <a:latin typeface="Arial" panose="020B0402020202020204" pitchFamily="34" charset="0"/>
              </a:defRPr>
            </a:lvl3pPr>
            <a:lvl4pPr>
              <a:buNone/>
              <a:defRPr sz="1900" b="1" i="0">
                <a:solidFill>
                  <a:schemeClr val="accent2"/>
                </a:solidFill>
                <a:latin typeface="Arial" panose="020B0402020202020204" pitchFamily="34" charset="0"/>
              </a:defRPr>
            </a:lvl4pPr>
            <a:lvl5pPr>
              <a:buNone/>
              <a:defRPr sz="1900" b="1" i="0">
                <a:solidFill>
                  <a:schemeClr val="accent2"/>
                </a:solidFill>
                <a:latin typeface="Arial" panose="020B0402020202020204" pitchFamily="34" charset="0"/>
              </a:defRPr>
            </a:lvl5pPr>
          </a:lstStyle>
          <a:p>
            <a:pPr lvl="0"/>
            <a:r>
              <a:rPr lang="en-GB"/>
              <a:t>Subtitle goes here</a:t>
            </a:r>
          </a:p>
          <a:p>
            <a:pPr lvl="0"/>
            <a:endParaRPr lang="en-GB"/>
          </a:p>
        </p:txBody>
      </p:sp>
    </p:spTree>
    <p:extLst>
      <p:ext uri="{BB962C8B-B14F-4D97-AF65-F5344CB8AC3E}">
        <p14:creationId xmlns:p14="http://schemas.microsoft.com/office/powerpoint/2010/main" val="306054675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imple Slide_Title Only">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9AA4571-F837-A64D-A263-C49C5DD9EB84}"/>
              </a:ext>
            </a:extLst>
          </p:cNvPr>
          <p:cNvSpPr>
            <a:spLocks noGrp="1"/>
          </p:cNvSpPr>
          <p:nvPr>
            <p:ph type="title" hasCustomPrompt="1"/>
          </p:nvPr>
        </p:nvSpPr>
        <p:spPr>
          <a:xfrm>
            <a:off x="0" y="1"/>
            <a:ext cx="11676063" cy="1325563"/>
          </a:xfrm>
          <a:prstGeom prst="rect">
            <a:avLst/>
          </a:prstGeom>
        </p:spPr>
        <p:txBody>
          <a:bodyPr lIns="540000" tIns="720000" anchor="t">
            <a:noAutofit/>
          </a:bodyPr>
          <a:lstStyle>
            <a:lvl1pPr>
              <a:lnSpc>
                <a:spcPct val="80000"/>
              </a:lnSpc>
              <a:defRPr sz="3000" b="1" i="0" spc="-80" baseline="0">
                <a:latin typeface="+mj-lt"/>
              </a:defRPr>
            </a:lvl1pPr>
          </a:lstStyle>
          <a:p>
            <a:r>
              <a:rPr lang="en-GB"/>
              <a:t>Your main heading to go here</a:t>
            </a:r>
            <a:endParaRPr lang="en-US"/>
          </a:p>
        </p:txBody>
      </p:sp>
      <p:sp>
        <p:nvSpPr>
          <p:cNvPr id="4" name="Text Placeholder 10">
            <a:extLst>
              <a:ext uri="{FF2B5EF4-FFF2-40B4-BE49-F238E27FC236}">
                <a16:creationId xmlns:a16="http://schemas.microsoft.com/office/drawing/2014/main" id="{AEF2217F-16C1-3248-A8D2-F3D3DA778789}"/>
              </a:ext>
            </a:extLst>
          </p:cNvPr>
          <p:cNvSpPr>
            <a:spLocks noGrp="1"/>
          </p:cNvSpPr>
          <p:nvPr>
            <p:ph type="body" sz="quarter" idx="14" hasCustomPrompt="1"/>
          </p:nvPr>
        </p:nvSpPr>
        <p:spPr>
          <a:xfrm>
            <a:off x="434904" y="6426545"/>
            <a:ext cx="6809412" cy="276999"/>
          </a:xfrm>
          <a:prstGeom prst="rect">
            <a:avLst/>
          </a:prstGeom>
        </p:spPr>
        <p:txBody>
          <a:bodyPr>
            <a:normAutofit/>
          </a:bodyPr>
          <a:lstStyle>
            <a:lvl1pPr>
              <a:buNone/>
              <a:defRPr sz="1100" b="0" i="0" cap="all" spc="300" normalizeH="0" baseline="0">
                <a:solidFill>
                  <a:schemeClr val="tx1"/>
                </a:solidFill>
                <a:latin typeface="+mn-lt"/>
              </a:defRPr>
            </a:lvl1pPr>
            <a:lvl2pPr>
              <a:buNone/>
              <a:defRPr/>
            </a:lvl2pPr>
            <a:lvl3pPr>
              <a:buNone/>
              <a:defRPr/>
            </a:lvl3pPr>
            <a:lvl4pPr>
              <a:buNone/>
              <a:defRPr/>
            </a:lvl4pPr>
            <a:lvl5pPr>
              <a:buNone/>
              <a:defRPr/>
            </a:lvl5pPr>
          </a:lstStyle>
          <a:p>
            <a:pPr lvl="0"/>
            <a:r>
              <a:rPr lang="en-GB"/>
              <a:t>SECTION 01</a:t>
            </a:r>
            <a:endParaRPr lang="en-US"/>
          </a:p>
        </p:txBody>
      </p:sp>
      <p:sp>
        <p:nvSpPr>
          <p:cNvPr id="5" name="Text Placeholder 7">
            <a:extLst>
              <a:ext uri="{FF2B5EF4-FFF2-40B4-BE49-F238E27FC236}">
                <a16:creationId xmlns:a16="http://schemas.microsoft.com/office/drawing/2014/main" id="{A8A1AC45-2CDB-BF43-B241-01BD4C734B01}"/>
              </a:ext>
            </a:extLst>
          </p:cNvPr>
          <p:cNvSpPr>
            <a:spLocks noGrp="1"/>
          </p:cNvSpPr>
          <p:nvPr>
            <p:ph type="body" sz="quarter" idx="41" hasCustomPrompt="1"/>
          </p:nvPr>
        </p:nvSpPr>
        <p:spPr>
          <a:xfrm>
            <a:off x="11411842" y="167362"/>
            <a:ext cx="637200" cy="223200"/>
          </a:xfrm>
          <a:prstGeom prst="rect">
            <a:avLst/>
          </a:pr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a:buNone/>
              <a:defRPr sz="100">
                <a:solidFill>
                  <a:schemeClr val="bg1"/>
                </a:solidFill>
                <a:latin typeface="+mn-lt"/>
                <a:ea typeface="Inter" panose="020B0502030000000004" pitchFamily="34" charset="0"/>
              </a:defRPr>
            </a:lvl1pPr>
          </a:lstStyle>
          <a:p>
            <a:pPr lvl="0"/>
            <a:r>
              <a:rPr lang="en-US"/>
              <a:t> </a:t>
            </a:r>
          </a:p>
        </p:txBody>
      </p:sp>
      <p:pic>
        <p:nvPicPr>
          <p:cNvPr id="2" name="Picture 2" descr="ISBA">
            <a:extLst>
              <a:ext uri="{FF2B5EF4-FFF2-40B4-BE49-F238E27FC236}">
                <a16:creationId xmlns:a16="http://schemas.microsoft.com/office/drawing/2014/main" id="{3E07DE2C-16D7-0E1D-3914-BDF5A659EC5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90454" y="159612"/>
            <a:ext cx="637200" cy="25096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8A0590EB-D085-21A2-43B9-359B9646370A}"/>
              </a:ext>
            </a:extLst>
          </p:cNvPr>
          <p:cNvCxnSpPr>
            <a:cxnSpLocks/>
          </p:cNvCxnSpPr>
          <p:nvPr userDrawn="1"/>
        </p:nvCxnSpPr>
        <p:spPr>
          <a:xfrm>
            <a:off x="11316370" y="153290"/>
            <a:ext cx="0" cy="2603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3123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imple Slide_Title Only Charcoal">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538C35-158D-EDB0-67BA-94760A72296F}"/>
              </a:ext>
            </a:extLst>
          </p:cNvPr>
          <p:cNvSpPr/>
          <p:nvPr userDrawn="1"/>
        </p:nvSpPr>
        <p:spPr>
          <a:xfrm rot="18900000">
            <a:off x="6680468" y="2314992"/>
            <a:ext cx="8775329" cy="3127120"/>
          </a:xfrm>
          <a:prstGeom prst="rect">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 name="Rectangle 2">
            <a:extLst>
              <a:ext uri="{FF2B5EF4-FFF2-40B4-BE49-F238E27FC236}">
                <a16:creationId xmlns:a16="http://schemas.microsoft.com/office/drawing/2014/main" id="{5AC18BB0-E983-1136-C6C0-076ADC07ACDD}"/>
              </a:ext>
            </a:extLst>
          </p:cNvPr>
          <p:cNvSpPr/>
          <p:nvPr userDrawn="1"/>
        </p:nvSpPr>
        <p:spPr>
          <a:xfrm rot="18900000">
            <a:off x="11805039" y="5793005"/>
            <a:ext cx="773921" cy="275790"/>
          </a:xfrm>
          <a:prstGeom prst="rect">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6" name="Rectangle 5">
            <a:extLst>
              <a:ext uri="{FF2B5EF4-FFF2-40B4-BE49-F238E27FC236}">
                <a16:creationId xmlns:a16="http://schemas.microsoft.com/office/drawing/2014/main" id="{6B181E4C-8C1E-6A32-60E5-B5F812D21380}"/>
              </a:ext>
            </a:extLst>
          </p:cNvPr>
          <p:cNvSpPr/>
          <p:nvPr userDrawn="1"/>
        </p:nvSpPr>
        <p:spPr>
          <a:xfrm rot="18900000">
            <a:off x="6675692" y="3411513"/>
            <a:ext cx="1185020" cy="422287"/>
          </a:xfrm>
          <a:prstGeom prst="rect">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4" name="Title 1">
            <a:extLst>
              <a:ext uri="{FF2B5EF4-FFF2-40B4-BE49-F238E27FC236}">
                <a16:creationId xmlns:a16="http://schemas.microsoft.com/office/drawing/2014/main" id="{98A96D91-9447-FFF2-42CE-734023B65038}"/>
              </a:ext>
            </a:extLst>
          </p:cNvPr>
          <p:cNvSpPr>
            <a:spLocks noGrp="1"/>
          </p:cNvSpPr>
          <p:nvPr>
            <p:ph type="title" hasCustomPrompt="1"/>
          </p:nvPr>
        </p:nvSpPr>
        <p:spPr>
          <a:xfrm>
            <a:off x="1" y="1721923"/>
            <a:ext cx="5332020" cy="1325563"/>
          </a:xfrm>
          <a:prstGeom prst="rect">
            <a:avLst/>
          </a:prstGeom>
        </p:spPr>
        <p:txBody>
          <a:bodyPr lIns="540000" tIns="720000" anchor="t">
            <a:noAutofit/>
          </a:bodyPr>
          <a:lstStyle>
            <a:lvl1pPr>
              <a:lnSpc>
                <a:spcPct val="80000"/>
              </a:lnSpc>
              <a:defRPr sz="6000" b="1" i="0" spc="-80" baseline="0">
                <a:solidFill>
                  <a:schemeClr val="bg1"/>
                </a:solidFill>
                <a:latin typeface="+mj-lt"/>
              </a:defRPr>
            </a:lvl1pPr>
          </a:lstStyle>
          <a:p>
            <a:r>
              <a:rPr lang="en-GB"/>
              <a:t>Your main heading to go here</a:t>
            </a:r>
            <a:endParaRPr lang="en-US"/>
          </a:p>
        </p:txBody>
      </p:sp>
      <p:cxnSp>
        <p:nvCxnSpPr>
          <p:cNvPr id="7" name="Straight Connector 6">
            <a:extLst>
              <a:ext uri="{FF2B5EF4-FFF2-40B4-BE49-F238E27FC236}">
                <a16:creationId xmlns:a16="http://schemas.microsoft.com/office/drawing/2014/main" id="{D54076D2-F229-564C-FE7A-69B11B1FFEA6}"/>
              </a:ext>
            </a:extLst>
          </p:cNvPr>
          <p:cNvCxnSpPr>
            <a:cxnSpLocks/>
          </p:cNvCxnSpPr>
          <p:nvPr userDrawn="1"/>
        </p:nvCxnSpPr>
        <p:spPr>
          <a:xfrm>
            <a:off x="11316370" y="153290"/>
            <a:ext cx="0" cy="26039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ISBA">
            <a:extLst>
              <a:ext uri="{FF2B5EF4-FFF2-40B4-BE49-F238E27FC236}">
                <a16:creationId xmlns:a16="http://schemas.microsoft.com/office/drawing/2014/main" id="{1AD3DB77-6185-7EFD-D04C-4D576E9BA0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76419" y="153290"/>
            <a:ext cx="637200" cy="25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03027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imple Slide_Title Only Charcoal">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538C35-158D-EDB0-67BA-94760A72296F}"/>
              </a:ext>
            </a:extLst>
          </p:cNvPr>
          <p:cNvSpPr/>
          <p:nvPr userDrawn="1"/>
        </p:nvSpPr>
        <p:spPr>
          <a:xfrm rot="18900000">
            <a:off x="6680468" y="2314992"/>
            <a:ext cx="8775329" cy="3127120"/>
          </a:xfrm>
          <a:prstGeom prst="rect">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 name="Rectangle 2">
            <a:extLst>
              <a:ext uri="{FF2B5EF4-FFF2-40B4-BE49-F238E27FC236}">
                <a16:creationId xmlns:a16="http://schemas.microsoft.com/office/drawing/2014/main" id="{5AC18BB0-E983-1136-C6C0-076ADC07ACDD}"/>
              </a:ext>
            </a:extLst>
          </p:cNvPr>
          <p:cNvSpPr/>
          <p:nvPr userDrawn="1"/>
        </p:nvSpPr>
        <p:spPr>
          <a:xfrm rot="18900000">
            <a:off x="11805039" y="5793005"/>
            <a:ext cx="773921" cy="275790"/>
          </a:xfrm>
          <a:prstGeom prst="rect">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6" name="Rectangle 5">
            <a:extLst>
              <a:ext uri="{FF2B5EF4-FFF2-40B4-BE49-F238E27FC236}">
                <a16:creationId xmlns:a16="http://schemas.microsoft.com/office/drawing/2014/main" id="{6B181E4C-8C1E-6A32-60E5-B5F812D21380}"/>
              </a:ext>
            </a:extLst>
          </p:cNvPr>
          <p:cNvSpPr/>
          <p:nvPr userDrawn="1"/>
        </p:nvSpPr>
        <p:spPr>
          <a:xfrm rot="18900000">
            <a:off x="6675692" y="3411513"/>
            <a:ext cx="1185020" cy="422287"/>
          </a:xfrm>
          <a:prstGeom prst="rect">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4" name="Title 1">
            <a:extLst>
              <a:ext uri="{FF2B5EF4-FFF2-40B4-BE49-F238E27FC236}">
                <a16:creationId xmlns:a16="http://schemas.microsoft.com/office/drawing/2014/main" id="{98A96D91-9447-FFF2-42CE-734023B65038}"/>
              </a:ext>
            </a:extLst>
          </p:cNvPr>
          <p:cNvSpPr>
            <a:spLocks noGrp="1"/>
          </p:cNvSpPr>
          <p:nvPr>
            <p:ph type="title" hasCustomPrompt="1"/>
          </p:nvPr>
        </p:nvSpPr>
        <p:spPr>
          <a:xfrm>
            <a:off x="1" y="1721923"/>
            <a:ext cx="5332020" cy="1325563"/>
          </a:xfrm>
          <a:prstGeom prst="rect">
            <a:avLst/>
          </a:prstGeom>
        </p:spPr>
        <p:txBody>
          <a:bodyPr lIns="540000" tIns="720000" anchor="t">
            <a:noAutofit/>
          </a:bodyPr>
          <a:lstStyle>
            <a:lvl1pPr>
              <a:lnSpc>
                <a:spcPct val="80000"/>
              </a:lnSpc>
              <a:defRPr sz="6000" b="1" i="0" spc="-80" baseline="0">
                <a:solidFill>
                  <a:schemeClr val="bg1"/>
                </a:solidFill>
                <a:latin typeface="+mj-lt"/>
              </a:defRPr>
            </a:lvl1pPr>
          </a:lstStyle>
          <a:p>
            <a:r>
              <a:rPr lang="en-GB"/>
              <a:t>Your main heading to go here</a:t>
            </a:r>
            <a:endParaRPr lang="en-US"/>
          </a:p>
        </p:txBody>
      </p:sp>
      <p:cxnSp>
        <p:nvCxnSpPr>
          <p:cNvPr id="7" name="Straight Connector 6">
            <a:extLst>
              <a:ext uri="{FF2B5EF4-FFF2-40B4-BE49-F238E27FC236}">
                <a16:creationId xmlns:a16="http://schemas.microsoft.com/office/drawing/2014/main" id="{D54076D2-F229-564C-FE7A-69B11B1FFEA6}"/>
              </a:ext>
            </a:extLst>
          </p:cNvPr>
          <p:cNvCxnSpPr>
            <a:cxnSpLocks/>
          </p:cNvCxnSpPr>
          <p:nvPr userDrawn="1"/>
        </p:nvCxnSpPr>
        <p:spPr>
          <a:xfrm>
            <a:off x="11316370" y="153290"/>
            <a:ext cx="0" cy="26039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ISBA">
            <a:extLst>
              <a:ext uri="{FF2B5EF4-FFF2-40B4-BE49-F238E27FC236}">
                <a16:creationId xmlns:a16="http://schemas.microsoft.com/office/drawing/2014/main" id="{1AD3DB77-6185-7EFD-D04C-4D576E9BA0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02270" y="162717"/>
            <a:ext cx="637200" cy="25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56459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imple Slide_Title Only Charcoal">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538C35-158D-EDB0-67BA-94760A72296F}"/>
              </a:ext>
            </a:extLst>
          </p:cNvPr>
          <p:cNvSpPr/>
          <p:nvPr userDrawn="1"/>
        </p:nvSpPr>
        <p:spPr>
          <a:xfrm rot="18900000">
            <a:off x="6680468" y="2314992"/>
            <a:ext cx="8775329" cy="3127120"/>
          </a:xfrm>
          <a:prstGeom prst="rect">
            <a:avLst/>
          </a:prstGeom>
          <a:solidFill>
            <a:schemeClr val="accent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 name="Rectangle 2">
            <a:extLst>
              <a:ext uri="{FF2B5EF4-FFF2-40B4-BE49-F238E27FC236}">
                <a16:creationId xmlns:a16="http://schemas.microsoft.com/office/drawing/2014/main" id="{5AC18BB0-E983-1136-C6C0-076ADC07ACDD}"/>
              </a:ext>
            </a:extLst>
          </p:cNvPr>
          <p:cNvSpPr/>
          <p:nvPr userDrawn="1"/>
        </p:nvSpPr>
        <p:spPr>
          <a:xfrm rot="18900000">
            <a:off x="11805039" y="5793005"/>
            <a:ext cx="773921" cy="275790"/>
          </a:xfrm>
          <a:prstGeom prst="rect">
            <a:avLst/>
          </a:prstGeom>
          <a:solidFill>
            <a:schemeClr val="accent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6" name="Rectangle 5">
            <a:extLst>
              <a:ext uri="{FF2B5EF4-FFF2-40B4-BE49-F238E27FC236}">
                <a16:creationId xmlns:a16="http://schemas.microsoft.com/office/drawing/2014/main" id="{6B181E4C-8C1E-6A32-60E5-B5F812D21380}"/>
              </a:ext>
            </a:extLst>
          </p:cNvPr>
          <p:cNvSpPr/>
          <p:nvPr userDrawn="1"/>
        </p:nvSpPr>
        <p:spPr>
          <a:xfrm rot="18900000">
            <a:off x="6675692" y="3411513"/>
            <a:ext cx="1185020" cy="422287"/>
          </a:xfrm>
          <a:prstGeom prst="rect">
            <a:avLst/>
          </a:prstGeom>
          <a:solidFill>
            <a:schemeClr val="accent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4" name="Title 1">
            <a:extLst>
              <a:ext uri="{FF2B5EF4-FFF2-40B4-BE49-F238E27FC236}">
                <a16:creationId xmlns:a16="http://schemas.microsoft.com/office/drawing/2014/main" id="{98A96D91-9447-FFF2-42CE-734023B65038}"/>
              </a:ext>
            </a:extLst>
          </p:cNvPr>
          <p:cNvSpPr>
            <a:spLocks noGrp="1"/>
          </p:cNvSpPr>
          <p:nvPr>
            <p:ph type="title" hasCustomPrompt="1"/>
          </p:nvPr>
        </p:nvSpPr>
        <p:spPr>
          <a:xfrm>
            <a:off x="1" y="1721923"/>
            <a:ext cx="5332020" cy="1325563"/>
          </a:xfrm>
          <a:prstGeom prst="rect">
            <a:avLst/>
          </a:prstGeom>
        </p:spPr>
        <p:txBody>
          <a:bodyPr lIns="540000" tIns="720000" anchor="t">
            <a:noAutofit/>
          </a:bodyPr>
          <a:lstStyle>
            <a:lvl1pPr>
              <a:lnSpc>
                <a:spcPct val="80000"/>
              </a:lnSpc>
              <a:defRPr sz="6000" b="1" i="0" spc="-80" baseline="0">
                <a:solidFill>
                  <a:schemeClr val="bg1"/>
                </a:solidFill>
                <a:latin typeface="+mj-lt"/>
              </a:defRPr>
            </a:lvl1pPr>
          </a:lstStyle>
          <a:p>
            <a:r>
              <a:rPr lang="en-GB"/>
              <a:t>Your main heading to go here</a:t>
            </a:r>
            <a:endParaRPr lang="en-US"/>
          </a:p>
        </p:txBody>
      </p:sp>
      <p:cxnSp>
        <p:nvCxnSpPr>
          <p:cNvPr id="7" name="Straight Connector 6">
            <a:extLst>
              <a:ext uri="{FF2B5EF4-FFF2-40B4-BE49-F238E27FC236}">
                <a16:creationId xmlns:a16="http://schemas.microsoft.com/office/drawing/2014/main" id="{D54076D2-F229-564C-FE7A-69B11B1FFEA6}"/>
              </a:ext>
            </a:extLst>
          </p:cNvPr>
          <p:cNvCxnSpPr>
            <a:cxnSpLocks/>
          </p:cNvCxnSpPr>
          <p:nvPr userDrawn="1"/>
        </p:nvCxnSpPr>
        <p:spPr>
          <a:xfrm>
            <a:off x="11316370" y="153290"/>
            <a:ext cx="0" cy="26039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ISBA">
            <a:extLst>
              <a:ext uri="{FF2B5EF4-FFF2-40B4-BE49-F238E27FC236}">
                <a16:creationId xmlns:a16="http://schemas.microsoft.com/office/drawing/2014/main" id="{1AD3DB77-6185-7EFD-D04C-4D576E9BA0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16370" y="158003"/>
            <a:ext cx="637200" cy="25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36955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imple Slide_Title Only Charcoal">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538C35-158D-EDB0-67BA-94760A72296F}"/>
              </a:ext>
            </a:extLst>
          </p:cNvPr>
          <p:cNvSpPr/>
          <p:nvPr userDrawn="1"/>
        </p:nvSpPr>
        <p:spPr>
          <a:xfrm rot="18900000">
            <a:off x="6680468" y="2314992"/>
            <a:ext cx="8775329" cy="3127120"/>
          </a:xfrm>
          <a:prstGeom prst="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 name="Rectangle 2">
            <a:extLst>
              <a:ext uri="{FF2B5EF4-FFF2-40B4-BE49-F238E27FC236}">
                <a16:creationId xmlns:a16="http://schemas.microsoft.com/office/drawing/2014/main" id="{5AC18BB0-E983-1136-C6C0-076ADC07ACDD}"/>
              </a:ext>
            </a:extLst>
          </p:cNvPr>
          <p:cNvSpPr/>
          <p:nvPr userDrawn="1"/>
        </p:nvSpPr>
        <p:spPr>
          <a:xfrm rot="18900000">
            <a:off x="11805039" y="5793005"/>
            <a:ext cx="773921" cy="275790"/>
          </a:xfrm>
          <a:prstGeom prst="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6" name="Rectangle 5">
            <a:extLst>
              <a:ext uri="{FF2B5EF4-FFF2-40B4-BE49-F238E27FC236}">
                <a16:creationId xmlns:a16="http://schemas.microsoft.com/office/drawing/2014/main" id="{6B181E4C-8C1E-6A32-60E5-B5F812D21380}"/>
              </a:ext>
            </a:extLst>
          </p:cNvPr>
          <p:cNvSpPr/>
          <p:nvPr userDrawn="1"/>
        </p:nvSpPr>
        <p:spPr>
          <a:xfrm rot="18900000">
            <a:off x="6675692" y="3411513"/>
            <a:ext cx="1185020" cy="422287"/>
          </a:xfrm>
          <a:prstGeom prst="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4" name="Title 1">
            <a:extLst>
              <a:ext uri="{FF2B5EF4-FFF2-40B4-BE49-F238E27FC236}">
                <a16:creationId xmlns:a16="http://schemas.microsoft.com/office/drawing/2014/main" id="{98A96D91-9447-FFF2-42CE-734023B65038}"/>
              </a:ext>
            </a:extLst>
          </p:cNvPr>
          <p:cNvSpPr>
            <a:spLocks noGrp="1"/>
          </p:cNvSpPr>
          <p:nvPr>
            <p:ph type="title" hasCustomPrompt="1"/>
          </p:nvPr>
        </p:nvSpPr>
        <p:spPr>
          <a:xfrm>
            <a:off x="1" y="1721923"/>
            <a:ext cx="5332020" cy="1325563"/>
          </a:xfrm>
          <a:prstGeom prst="rect">
            <a:avLst/>
          </a:prstGeom>
        </p:spPr>
        <p:txBody>
          <a:bodyPr lIns="540000" tIns="720000" anchor="t">
            <a:noAutofit/>
          </a:bodyPr>
          <a:lstStyle>
            <a:lvl1pPr>
              <a:lnSpc>
                <a:spcPct val="80000"/>
              </a:lnSpc>
              <a:defRPr sz="6000" b="1" i="0" spc="-80" baseline="0">
                <a:solidFill>
                  <a:schemeClr val="bg1"/>
                </a:solidFill>
                <a:latin typeface="+mj-lt"/>
              </a:defRPr>
            </a:lvl1pPr>
          </a:lstStyle>
          <a:p>
            <a:r>
              <a:rPr lang="en-GB"/>
              <a:t>Your main heading to go here</a:t>
            </a:r>
            <a:endParaRPr lang="en-US"/>
          </a:p>
        </p:txBody>
      </p:sp>
      <p:cxnSp>
        <p:nvCxnSpPr>
          <p:cNvPr id="7" name="Straight Connector 6">
            <a:extLst>
              <a:ext uri="{FF2B5EF4-FFF2-40B4-BE49-F238E27FC236}">
                <a16:creationId xmlns:a16="http://schemas.microsoft.com/office/drawing/2014/main" id="{D54076D2-F229-564C-FE7A-69B11B1FFEA6}"/>
              </a:ext>
            </a:extLst>
          </p:cNvPr>
          <p:cNvCxnSpPr>
            <a:cxnSpLocks/>
          </p:cNvCxnSpPr>
          <p:nvPr userDrawn="1"/>
        </p:nvCxnSpPr>
        <p:spPr>
          <a:xfrm>
            <a:off x="11316370" y="153290"/>
            <a:ext cx="0" cy="26039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ISBA">
            <a:extLst>
              <a:ext uri="{FF2B5EF4-FFF2-40B4-BE49-F238E27FC236}">
                <a16:creationId xmlns:a16="http://schemas.microsoft.com/office/drawing/2014/main" id="{1AD3DB77-6185-7EFD-D04C-4D576E9BA0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76419" y="153290"/>
            <a:ext cx="637200" cy="25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72468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8A2DA8-E3D6-F144-9F85-A294C302C51C}"/>
              </a:ext>
            </a:extLst>
          </p:cNvPr>
          <p:cNvSpPr>
            <a:spLocks noGrp="1"/>
          </p:cNvSpPr>
          <p:nvPr>
            <p:ph type="title"/>
          </p:nvPr>
        </p:nvSpPr>
        <p:spPr>
          <a:xfrm>
            <a:off x="0" y="0"/>
            <a:ext cx="10515600" cy="1325563"/>
          </a:xfrm>
          <a:prstGeom prst="rect">
            <a:avLst/>
          </a:prstGeom>
        </p:spPr>
        <p:txBody>
          <a:bodyPr vert="horz" lIns="540000" tIns="720000" rIns="91440" bIns="45720" rtlCol="0" anchor="t">
            <a:normAutofit/>
          </a:bodyPr>
          <a:lstStyle/>
          <a:p>
            <a:r>
              <a:rPr lang="en-US"/>
              <a:t>Click to edit Master title style</a:t>
            </a:r>
          </a:p>
        </p:txBody>
      </p:sp>
      <p:sp>
        <p:nvSpPr>
          <p:cNvPr id="9" name="Slide Number Placeholder 5">
            <a:extLst>
              <a:ext uri="{FF2B5EF4-FFF2-40B4-BE49-F238E27FC236}">
                <a16:creationId xmlns:a16="http://schemas.microsoft.com/office/drawing/2014/main" id="{C13CF6FD-75AF-8F4C-9BD0-3B4AE0748465}"/>
              </a:ext>
            </a:extLst>
          </p:cNvPr>
          <p:cNvSpPr>
            <a:spLocks noGrp="1"/>
          </p:cNvSpPr>
          <p:nvPr>
            <p:ph type="sldNum" sz="quarter" idx="4"/>
          </p:nvPr>
        </p:nvSpPr>
        <p:spPr>
          <a:xfrm>
            <a:off x="9291670" y="6356350"/>
            <a:ext cx="2743200" cy="365125"/>
          </a:xfrm>
          <a:prstGeom prst="rect">
            <a:avLst/>
          </a:prstGeom>
        </p:spPr>
        <p:txBody>
          <a:bodyPr vert="horz" lIns="91440" tIns="45720" rIns="91440" bIns="45720" rtlCol="0" anchor="ctr"/>
          <a:lstStyle>
            <a:lvl1pPr algn="r">
              <a:defRPr sz="1200">
                <a:solidFill>
                  <a:schemeClr val="tx1"/>
                </a:solidFill>
                <a:latin typeface="+mn-lt"/>
                <a:ea typeface="Inter" panose="020B0502030000000004" pitchFamily="34" charset="0"/>
              </a:defRPr>
            </a:lvl1pPr>
          </a:lstStyle>
          <a:p>
            <a:fld id="{B826E8C5-B292-2444-8E90-D4925A3685F9}" type="slidenum">
              <a:rPr lang="en-US" smtClean="0"/>
              <a:pPr/>
              <a:t>‹#›</a:t>
            </a:fld>
            <a:endParaRPr lang="en-US"/>
          </a:p>
        </p:txBody>
      </p:sp>
      <p:sp>
        <p:nvSpPr>
          <p:cNvPr id="12" name="Rectangle 11">
            <a:extLst>
              <a:ext uri="{FF2B5EF4-FFF2-40B4-BE49-F238E27FC236}">
                <a16:creationId xmlns:a16="http://schemas.microsoft.com/office/drawing/2014/main" id="{55E48BF1-C02D-F348-86FF-E99A52A0F7C0}"/>
              </a:ext>
            </a:extLst>
          </p:cNvPr>
          <p:cNvSpPr/>
          <p:nvPr userDrawn="1"/>
        </p:nvSpPr>
        <p:spPr>
          <a:xfrm>
            <a:off x="918483" y="-290050"/>
            <a:ext cx="228600" cy="223284"/>
          </a:xfrm>
          <a:prstGeom prst="rect">
            <a:avLst/>
          </a:prstGeom>
          <a:solidFill>
            <a:srgbClr val="A3A8AE"/>
          </a:solidFill>
          <a:ln w="12700" cap="flat" cmpd="sng" algn="ctr">
            <a:noFill/>
            <a:prstDash val="solid"/>
            <a:miter lim="800000"/>
          </a:ln>
          <a:effectLst/>
        </p:spPr>
        <p:txBody>
          <a:bodyPr rtlCol="0" anchor="ctr"/>
          <a:lstStyle/>
          <a:p>
            <a:pPr marL="0" marR="0" lvl="0" indent="0" algn="ctr" defTabSz="914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9787E53D-5B1F-9B4E-86CE-B29D6782AFE5}"/>
              </a:ext>
            </a:extLst>
          </p:cNvPr>
          <p:cNvSpPr/>
          <p:nvPr userDrawn="1"/>
        </p:nvSpPr>
        <p:spPr>
          <a:xfrm>
            <a:off x="1836966" y="-290050"/>
            <a:ext cx="228600" cy="223284"/>
          </a:xfrm>
          <a:prstGeom prst="rect">
            <a:avLst/>
          </a:prstGeom>
          <a:solidFill>
            <a:srgbClr val="12AF92"/>
          </a:solidFill>
          <a:ln w="12700" cap="flat" cmpd="sng" algn="ctr">
            <a:noFill/>
            <a:prstDash val="solid"/>
            <a:miter lim="800000"/>
          </a:ln>
          <a:effectLst/>
        </p:spPr>
        <p:txBody>
          <a:bodyPr rtlCol="0" anchor="ctr"/>
          <a:lstStyle/>
          <a:p>
            <a:pPr marL="0" marR="0" lvl="0" indent="0" algn="ctr" defTabSz="914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678447F5-F0C0-5B43-895A-6E6B9B169160}"/>
              </a:ext>
            </a:extLst>
          </p:cNvPr>
          <p:cNvSpPr/>
          <p:nvPr userDrawn="1"/>
        </p:nvSpPr>
        <p:spPr>
          <a:xfrm>
            <a:off x="0" y="-290050"/>
            <a:ext cx="228600" cy="223284"/>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524B192F-4FA0-434E-8FFC-102519BB1D71}"/>
              </a:ext>
            </a:extLst>
          </p:cNvPr>
          <p:cNvSpPr/>
          <p:nvPr userDrawn="1"/>
        </p:nvSpPr>
        <p:spPr>
          <a:xfrm>
            <a:off x="306161" y="-290050"/>
            <a:ext cx="228600" cy="223284"/>
          </a:xfrm>
          <a:prstGeom prst="rect">
            <a:avLst/>
          </a:prstGeom>
          <a:solidFill>
            <a:schemeClr val="tx1"/>
          </a:solidFill>
          <a:ln w="12700" cap="flat" cmpd="sng" algn="ctr">
            <a:noFill/>
            <a:prstDash val="solid"/>
            <a:miter lim="800000"/>
          </a:ln>
          <a:effectLst/>
        </p:spPr>
        <p:txBody>
          <a:bodyPr rtlCol="0" anchor="ctr"/>
          <a:lstStyle/>
          <a:p>
            <a:pPr marL="0" marR="0" lvl="0" indent="0" algn="ctr" defTabSz="914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ABE20BA0-5BC1-9B4C-89E9-8A6CAA1EEB46}"/>
              </a:ext>
            </a:extLst>
          </p:cNvPr>
          <p:cNvSpPr/>
          <p:nvPr userDrawn="1"/>
        </p:nvSpPr>
        <p:spPr>
          <a:xfrm>
            <a:off x="612322" y="-290050"/>
            <a:ext cx="228600" cy="223284"/>
          </a:xfrm>
          <a:prstGeom prst="rect">
            <a:avLst/>
          </a:prstGeom>
          <a:solidFill>
            <a:srgbClr val="E6E6E4"/>
          </a:solidFill>
          <a:ln w="12700" cap="flat" cmpd="sng" algn="ctr">
            <a:noFill/>
            <a:prstDash val="solid"/>
            <a:miter lim="800000"/>
          </a:ln>
          <a:effectLst/>
        </p:spPr>
        <p:txBody>
          <a:bodyPr rtlCol="0" anchor="ctr"/>
          <a:lstStyle/>
          <a:p>
            <a:pPr marL="0" marR="0" lvl="0" indent="0" algn="ctr" defTabSz="914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BE39D10-D10D-3B4B-9ABC-27ACB688EE22}"/>
              </a:ext>
            </a:extLst>
          </p:cNvPr>
          <p:cNvSpPr/>
          <p:nvPr userDrawn="1"/>
        </p:nvSpPr>
        <p:spPr>
          <a:xfrm>
            <a:off x="1530805" y="-290050"/>
            <a:ext cx="228600" cy="223284"/>
          </a:xfrm>
          <a:prstGeom prst="rect">
            <a:avLst/>
          </a:prstGeom>
          <a:solidFill>
            <a:srgbClr val="01788C"/>
          </a:solidFill>
          <a:ln w="12700" cap="flat" cmpd="sng" algn="ctr">
            <a:noFill/>
            <a:prstDash val="solid"/>
            <a:miter lim="800000"/>
          </a:ln>
          <a:effectLst/>
        </p:spPr>
        <p:txBody>
          <a:bodyPr rtlCol="0" anchor="ctr"/>
          <a:lstStyle/>
          <a:p>
            <a:pPr marL="0" marR="0" lvl="0" indent="0" algn="ctr" defTabSz="914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F9C78DC9-2F8F-E240-A7E2-C693A91E44FC}"/>
              </a:ext>
            </a:extLst>
          </p:cNvPr>
          <p:cNvSpPr/>
          <p:nvPr userDrawn="1"/>
        </p:nvSpPr>
        <p:spPr>
          <a:xfrm>
            <a:off x="1224644" y="-290050"/>
            <a:ext cx="228600" cy="223284"/>
          </a:xfrm>
          <a:prstGeom prst="rect">
            <a:avLst/>
          </a:prstGeom>
          <a:solidFill>
            <a:srgbClr val="3E92CE"/>
          </a:solidFill>
          <a:ln w="12700" cap="flat" cmpd="sng" algn="ctr">
            <a:noFill/>
            <a:prstDash val="solid"/>
            <a:miter lim="800000"/>
          </a:ln>
          <a:effectLst/>
        </p:spPr>
        <p:txBody>
          <a:bodyPr rtlCol="0" anchor="ctr"/>
          <a:lstStyle/>
          <a:p>
            <a:pPr marL="0" marR="0" lvl="0" indent="0" algn="ctr" defTabSz="914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0AA57DE0-AA38-A74C-BA3B-8408198698D7}"/>
              </a:ext>
            </a:extLst>
          </p:cNvPr>
          <p:cNvSpPr/>
          <p:nvPr userDrawn="1"/>
        </p:nvSpPr>
        <p:spPr>
          <a:xfrm>
            <a:off x="2143129" y="-290050"/>
            <a:ext cx="228600" cy="223284"/>
          </a:xfrm>
          <a:prstGeom prst="rect">
            <a:avLst/>
          </a:prstGeom>
          <a:solidFill>
            <a:srgbClr val="E75979"/>
          </a:solidFill>
          <a:ln w="12700" cap="flat" cmpd="sng" algn="ctr">
            <a:noFill/>
            <a:prstDash val="solid"/>
            <a:miter lim="800000"/>
          </a:ln>
          <a:effectLst/>
        </p:spPr>
        <p:txBody>
          <a:bodyPr rtlCol="0" anchor="ctr"/>
          <a:lstStyle/>
          <a:p>
            <a:pPr marL="0" marR="0" lvl="0" indent="0" algn="ctr" defTabSz="914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0" name="Text Placeholder 2">
            <a:extLst>
              <a:ext uri="{FF2B5EF4-FFF2-40B4-BE49-F238E27FC236}">
                <a16:creationId xmlns:a16="http://schemas.microsoft.com/office/drawing/2014/main" id="{1AEDFC9F-2AFE-1C4B-BA30-0008A7C1FCE5}"/>
              </a:ext>
            </a:extLst>
          </p:cNvPr>
          <p:cNvSpPr>
            <a:spLocks noGrp="1"/>
          </p:cNvSpPr>
          <p:nvPr>
            <p:ph type="body" idx="1"/>
          </p:nvPr>
        </p:nvSpPr>
        <p:spPr>
          <a:xfrm>
            <a:off x="440908" y="1556498"/>
            <a:ext cx="10515600" cy="457001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4511041"/>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68" r:id="rId3"/>
    <p:sldLayoutId id="2147483669" r:id="rId4"/>
    <p:sldLayoutId id="2147483670" r:id="rId5"/>
  </p:sldLayoutIdLst>
  <p:txStyles>
    <p:titleStyle>
      <a:lvl1pPr marL="0" algn="l" defTabSz="914400" rtl="0" eaLnBrk="1" latinLnBrk="0" hangingPunct="1">
        <a:lnSpc>
          <a:spcPct val="80000"/>
        </a:lnSpc>
        <a:spcBef>
          <a:spcPct val="0"/>
        </a:spcBef>
        <a:buNone/>
        <a:defRPr lang="en-US" sz="3100" b="1" i="0" kern="1200" spc="-80" baseline="0" dirty="0">
          <a:solidFill>
            <a:schemeClr val="tx1"/>
          </a:solidFill>
          <a:latin typeface="+mj-lt"/>
          <a:ea typeface="Arial Black" panose="020B0604020202020204" charset="-127"/>
          <a:cs typeface="Arial Black" panose="020B0604020202020204" charset="-127"/>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1"/>
          </a:solidFill>
          <a:latin typeface="+mn-lt"/>
          <a:ea typeface="Arial" panose="020B060402020202020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Arial" panose="020B060402020202020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Arial" panose="020B060402020202020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Arial" panose="020B060402020202020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Arial" panose="020B060402020202020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40">
          <p15:clr>
            <a:srgbClr val="F26B43"/>
          </p15:clr>
        </p15:guide>
        <p15:guide id="4" pos="840">
          <p15:clr>
            <a:srgbClr val="F26B43"/>
          </p15:clr>
        </p15:guide>
        <p15:guide id="5" pos="931">
          <p15:clr>
            <a:srgbClr val="F26B43"/>
          </p15:clr>
        </p15:guide>
        <p15:guide id="6" pos="1431">
          <p15:clr>
            <a:srgbClr val="F26B43"/>
          </p15:clr>
        </p15:guide>
        <p15:guide id="7" pos="1521">
          <p15:clr>
            <a:srgbClr val="F26B43"/>
          </p15:clr>
        </p15:guide>
        <p15:guide id="8" pos="2022">
          <p15:clr>
            <a:srgbClr val="F26B43"/>
          </p15:clr>
        </p15:guide>
        <p15:guide id="9" pos="2112">
          <p15:clr>
            <a:srgbClr val="F26B43"/>
          </p15:clr>
        </p15:guide>
        <p15:guide id="10" pos="2612">
          <p15:clr>
            <a:srgbClr val="F26B43"/>
          </p15:clr>
        </p15:guide>
        <p15:guide id="11" pos="2703">
          <p15:clr>
            <a:srgbClr val="F26B43"/>
          </p15:clr>
        </p15:guide>
        <p15:guide id="12" pos="3203">
          <p15:clr>
            <a:srgbClr val="F26B43"/>
          </p15:clr>
        </p15:guide>
        <p15:guide id="13" pos="3294">
          <p15:clr>
            <a:srgbClr val="F26B43"/>
          </p15:clr>
        </p15:guide>
        <p15:guide id="14" pos="3794">
          <p15:clr>
            <a:srgbClr val="F26B43"/>
          </p15:clr>
        </p15:guide>
        <p15:guide id="15" pos="3885">
          <p15:clr>
            <a:srgbClr val="F26B43"/>
          </p15:clr>
        </p15:guide>
        <p15:guide id="16" pos="4385">
          <p15:clr>
            <a:srgbClr val="F26B43"/>
          </p15:clr>
        </p15:guide>
        <p15:guide id="17" pos="4476">
          <p15:clr>
            <a:srgbClr val="F26B43"/>
          </p15:clr>
        </p15:guide>
        <p15:guide id="18" pos="4976">
          <p15:clr>
            <a:srgbClr val="F26B43"/>
          </p15:clr>
        </p15:guide>
        <p15:guide id="19" pos="5067">
          <p15:clr>
            <a:srgbClr val="F26B43"/>
          </p15:clr>
        </p15:guide>
        <p15:guide id="20" pos="5567">
          <p15:clr>
            <a:srgbClr val="F26B43"/>
          </p15:clr>
        </p15:guide>
        <p15:guide id="21" pos="5657">
          <p15:clr>
            <a:srgbClr val="F26B43"/>
          </p15:clr>
        </p15:guide>
        <p15:guide id="22" pos="6158">
          <p15:clr>
            <a:srgbClr val="F26B43"/>
          </p15:clr>
        </p15:guide>
        <p15:guide id="23" pos="6248">
          <p15:clr>
            <a:srgbClr val="F26B43"/>
          </p15:clr>
        </p15:guide>
        <p15:guide id="24" pos="6748">
          <p15:clr>
            <a:srgbClr val="F26B43"/>
          </p15:clr>
        </p15:guide>
        <p15:guide id="25" pos="6839">
          <p15:clr>
            <a:srgbClr val="F26B43"/>
          </p15:clr>
        </p15:guide>
        <p15:guide id="26" pos="7339">
          <p15:clr>
            <a:srgbClr val="F26B43"/>
          </p15:clr>
        </p15:guide>
        <p15:guide id="29" orient="horz" pos="340">
          <p15:clr>
            <a:srgbClr val="F26B43"/>
          </p15:clr>
        </p15:guide>
        <p15:guide id="30" orient="horz" pos="3979">
          <p15:clr>
            <a:srgbClr val="F26B43"/>
          </p15:clr>
        </p15:guide>
        <p15:guide id="31"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8A2DA8-E3D6-F144-9F85-A294C302C51C}"/>
              </a:ext>
            </a:extLst>
          </p:cNvPr>
          <p:cNvSpPr>
            <a:spLocks noGrp="1"/>
          </p:cNvSpPr>
          <p:nvPr>
            <p:ph type="title"/>
          </p:nvPr>
        </p:nvSpPr>
        <p:spPr>
          <a:xfrm>
            <a:off x="0" y="0"/>
            <a:ext cx="10515600" cy="1325563"/>
          </a:xfrm>
          <a:prstGeom prst="rect">
            <a:avLst/>
          </a:prstGeom>
        </p:spPr>
        <p:txBody>
          <a:bodyPr vert="horz" lIns="540000" tIns="720000" rIns="91440" bIns="45720" rtlCol="0" anchor="t">
            <a:normAutofit/>
          </a:bodyPr>
          <a:lstStyle/>
          <a:p>
            <a:r>
              <a:rPr lang="en-GB"/>
              <a:t>Click to edit Master title style</a:t>
            </a:r>
            <a:endParaRPr lang="en-US"/>
          </a:p>
        </p:txBody>
      </p:sp>
      <p:sp>
        <p:nvSpPr>
          <p:cNvPr id="9" name="Slide Number Placeholder 5">
            <a:extLst>
              <a:ext uri="{FF2B5EF4-FFF2-40B4-BE49-F238E27FC236}">
                <a16:creationId xmlns:a16="http://schemas.microsoft.com/office/drawing/2014/main" id="{C13CF6FD-75AF-8F4C-9BD0-3B4AE0748465}"/>
              </a:ext>
            </a:extLst>
          </p:cNvPr>
          <p:cNvSpPr>
            <a:spLocks noGrp="1"/>
          </p:cNvSpPr>
          <p:nvPr>
            <p:ph type="sldNum" sz="quarter" idx="4"/>
          </p:nvPr>
        </p:nvSpPr>
        <p:spPr>
          <a:xfrm>
            <a:off x="9291670" y="6356350"/>
            <a:ext cx="2743200" cy="365125"/>
          </a:xfrm>
          <a:prstGeom prst="rect">
            <a:avLst/>
          </a:prstGeom>
        </p:spPr>
        <p:txBody>
          <a:bodyPr vert="horz" lIns="91440" tIns="45720" rIns="91440" bIns="45720" rtlCol="0" anchor="ctr"/>
          <a:lstStyle>
            <a:lvl1pPr algn="r">
              <a:defRPr sz="1200">
                <a:solidFill>
                  <a:schemeClr val="tx1"/>
                </a:solidFill>
                <a:latin typeface="+mn-lt"/>
                <a:ea typeface="Inter" panose="020B0502030000000004" pitchFamily="34" charset="0"/>
              </a:defRPr>
            </a:lvl1pPr>
          </a:lstStyle>
          <a:p>
            <a:fld id="{B826E8C5-B292-2444-8E90-D4925A3685F9}" type="slidenum">
              <a:rPr lang="en-US" smtClean="0"/>
              <a:pPr/>
              <a:t>‹#›</a:t>
            </a:fld>
            <a:endParaRPr lang="en-US"/>
          </a:p>
        </p:txBody>
      </p:sp>
      <p:sp>
        <p:nvSpPr>
          <p:cNvPr id="12" name="Rectangle 11">
            <a:extLst>
              <a:ext uri="{FF2B5EF4-FFF2-40B4-BE49-F238E27FC236}">
                <a16:creationId xmlns:a16="http://schemas.microsoft.com/office/drawing/2014/main" id="{55E48BF1-C02D-F348-86FF-E99A52A0F7C0}"/>
              </a:ext>
            </a:extLst>
          </p:cNvPr>
          <p:cNvSpPr/>
          <p:nvPr userDrawn="1"/>
        </p:nvSpPr>
        <p:spPr>
          <a:xfrm>
            <a:off x="918483" y="-290050"/>
            <a:ext cx="228600" cy="223284"/>
          </a:xfrm>
          <a:prstGeom prst="rect">
            <a:avLst/>
          </a:prstGeom>
          <a:solidFill>
            <a:srgbClr val="A3A8AE"/>
          </a:solidFill>
          <a:ln w="12700" cap="flat" cmpd="sng" algn="ctr">
            <a:noFill/>
            <a:prstDash val="solid"/>
            <a:miter lim="800000"/>
          </a:ln>
          <a:effectLst/>
        </p:spPr>
        <p:txBody>
          <a:bodyPr rtlCol="0" anchor="ctr"/>
          <a:lstStyle/>
          <a:p>
            <a:pPr marL="0" marR="0" lvl="0" indent="0" algn="ctr" defTabSz="914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9787E53D-5B1F-9B4E-86CE-B29D6782AFE5}"/>
              </a:ext>
            </a:extLst>
          </p:cNvPr>
          <p:cNvSpPr/>
          <p:nvPr userDrawn="1"/>
        </p:nvSpPr>
        <p:spPr>
          <a:xfrm>
            <a:off x="1836966" y="-290050"/>
            <a:ext cx="228600" cy="223284"/>
          </a:xfrm>
          <a:prstGeom prst="rect">
            <a:avLst/>
          </a:prstGeom>
          <a:solidFill>
            <a:srgbClr val="12AF92"/>
          </a:solidFill>
          <a:ln w="12700" cap="flat" cmpd="sng" algn="ctr">
            <a:noFill/>
            <a:prstDash val="solid"/>
            <a:miter lim="800000"/>
          </a:ln>
          <a:effectLst/>
        </p:spPr>
        <p:txBody>
          <a:bodyPr rtlCol="0" anchor="ctr"/>
          <a:lstStyle/>
          <a:p>
            <a:pPr marL="0" marR="0" lvl="0" indent="0" algn="ctr" defTabSz="914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678447F5-F0C0-5B43-895A-6E6B9B169160}"/>
              </a:ext>
            </a:extLst>
          </p:cNvPr>
          <p:cNvSpPr/>
          <p:nvPr userDrawn="1"/>
        </p:nvSpPr>
        <p:spPr>
          <a:xfrm>
            <a:off x="0" y="-290050"/>
            <a:ext cx="228600" cy="223284"/>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524B192F-4FA0-434E-8FFC-102519BB1D71}"/>
              </a:ext>
            </a:extLst>
          </p:cNvPr>
          <p:cNvSpPr/>
          <p:nvPr userDrawn="1"/>
        </p:nvSpPr>
        <p:spPr>
          <a:xfrm>
            <a:off x="306161" y="-290050"/>
            <a:ext cx="228600" cy="223284"/>
          </a:xfrm>
          <a:prstGeom prst="rect">
            <a:avLst/>
          </a:prstGeom>
          <a:solidFill>
            <a:schemeClr val="tx1"/>
          </a:solidFill>
          <a:ln w="12700" cap="flat" cmpd="sng" algn="ctr">
            <a:noFill/>
            <a:prstDash val="solid"/>
            <a:miter lim="800000"/>
          </a:ln>
          <a:effectLst/>
        </p:spPr>
        <p:txBody>
          <a:bodyPr rtlCol="0" anchor="ctr"/>
          <a:lstStyle/>
          <a:p>
            <a:pPr marL="0" marR="0" lvl="0" indent="0" algn="ctr" defTabSz="914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ABE20BA0-5BC1-9B4C-89E9-8A6CAA1EEB46}"/>
              </a:ext>
            </a:extLst>
          </p:cNvPr>
          <p:cNvSpPr/>
          <p:nvPr userDrawn="1"/>
        </p:nvSpPr>
        <p:spPr>
          <a:xfrm>
            <a:off x="612322" y="-290050"/>
            <a:ext cx="228600" cy="223284"/>
          </a:xfrm>
          <a:prstGeom prst="rect">
            <a:avLst/>
          </a:prstGeom>
          <a:solidFill>
            <a:srgbClr val="E6E6E4"/>
          </a:solidFill>
          <a:ln w="12700" cap="flat" cmpd="sng" algn="ctr">
            <a:noFill/>
            <a:prstDash val="solid"/>
            <a:miter lim="800000"/>
          </a:ln>
          <a:effectLst/>
        </p:spPr>
        <p:txBody>
          <a:bodyPr rtlCol="0" anchor="ctr"/>
          <a:lstStyle/>
          <a:p>
            <a:pPr marL="0" marR="0" lvl="0" indent="0" algn="ctr" defTabSz="914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BE39D10-D10D-3B4B-9ABC-27ACB688EE22}"/>
              </a:ext>
            </a:extLst>
          </p:cNvPr>
          <p:cNvSpPr/>
          <p:nvPr userDrawn="1"/>
        </p:nvSpPr>
        <p:spPr>
          <a:xfrm>
            <a:off x="1530805" y="-290050"/>
            <a:ext cx="228600" cy="223284"/>
          </a:xfrm>
          <a:prstGeom prst="rect">
            <a:avLst/>
          </a:prstGeom>
          <a:solidFill>
            <a:srgbClr val="01788C"/>
          </a:solidFill>
          <a:ln w="12700" cap="flat" cmpd="sng" algn="ctr">
            <a:noFill/>
            <a:prstDash val="solid"/>
            <a:miter lim="800000"/>
          </a:ln>
          <a:effectLst/>
        </p:spPr>
        <p:txBody>
          <a:bodyPr rtlCol="0" anchor="ctr"/>
          <a:lstStyle/>
          <a:p>
            <a:pPr marL="0" marR="0" lvl="0" indent="0" algn="ctr" defTabSz="914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F9C78DC9-2F8F-E240-A7E2-C693A91E44FC}"/>
              </a:ext>
            </a:extLst>
          </p:cNvPr>
          <p:cNvSpPr/>
          <p:nvPr userDrawn="1"/>
        </p:nvSpPr>
        <p:spPr>
          <a:xfrm>
            <a:off x="1224644" y="-290050"/>
            <a:ext cx="228600" cy="223284"/>
          </a:xfrm>
          <a:prstGeom prst="rect">
            <a:avLst/>
          </a:prstGeom>
          <a:solidFill>
            <a:srgbClr val="3E92CE"/>
          </a:solidFill>
          <a:ln w="12700" cap="flat" cmpd="sng" algn="ctr">
            <a:noFill/>
            <a:prstDash val="solid"/>
            <a:miter lim="800000"/>
          </a:ln>
          <a:effectLst/>
        </p:spPr>
        <p:txBody>
          <a:bodyPr rtlCol="0" anchor="ctr"/>
          <a:lstStyle/>
          <a:p>
            <a:pPr marL="0" marR="0" lvl="0" indent="0" algn="ctr" defTabSz="914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0AA57DE0-AA38-A74C-BA3B-8408198698D7}"/>
              </a:ext>
            </a:extLst>
          </p:cNvPr>
          <p:cNvSpPr/>
          <p:nvPr userDrawn="1"/>
        </p:nvSpPr>
        <p:spPr>
          <a:xfrm>
            <a:off x="2143129" y="-290050"/>
            <a:ext cx="228600" cy="223284"/>
          </a:xfrm>
          <a:prstGeom prst="rect">
            <a:avLst/>
          </a:prstGeom>
          <a:solidFill>
            <a:srgbClr val="E75979"/>
          </a:solidFill>
          <a:ln w="12700" cap="flat" cmpd="sng" algn="ctr">
            <a:noFill/>
            <a:prstDash val="solid"/>
            <a:miter lim="800000"/>
          </a:ln>
          <a:effectLst/>
        </p:spPr>
        <p:txBody>
          <a:bodyPr rtlCol="0" anchor="ctr"/>
          <a:lstStyle/>
          <a:p>
            <a:pPr marL="0" marR="0" lvl="0" indent="0" algn="ctr" defTabSz="91435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0" name="Text Placeholder 2">
            <a:extLst>
              <a:ext uri="{FF2B5EF4-FFF2-40B4-BE49-F238E27FC236}">
                <a16:creationId xmlns:a16="http://schemas.microsoft.com/office/drawing/2014/main" id="{1AEDFC9F-2AFE-1C4B-BA30-0008A7C1FCE5}"/>
              </a:ext>
            </a:extLst>
          </p:cNvPr>
          <p:cNvSpPr>
            <a:spLocks noGrp="1"/>
          </p:cNvSpPr>
          <p:nvPr>
            <p:ph type="body" idx="1"/>
          </p:nvPr>
        </p:nvSpPr>
        <p:spPr>
          <a:xfrm>
            <a:off x="440908" y="1556498"/>
            <a:ext cx="10515600" cy="4570016"/>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4160482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675" r:id="rId5"/>
    <p:sldLayoutId id="2147483676" r:id="rId6"/>
    <p:sldLayoutId id="2147483677" r:id="rId7"/>
    <p:sldLayoutId id="2147483678" r:id="rId8"/>
    <p:sldLayoutId id="2147483679" r:id="rId9"/>
    <p:sldLayoutId id="2147483701" r:id="rId10"/>
    <p:sldLayoutId id="2147483702" r:id="rId11"/>
  </p:sldLayoutIdLst>
  <p:txStyles>
    <p:titleStyle>
      <a:lvl1pPr marL="0" algn="l" defTabSz="914400" rtl="0" eaLnBrk="1" latinLnBrk="0" hangingPunct="1">
        <a:lnSpc>
          <a:spcPct val="80000"/>
        </a:lnSpc>
        <a:spcBef>
          <a:spcPct val="0"/>
        </a:spcBef>
        <a:buNone/>
        <a:defRPr lang="en-US" sz="3100" b="1" i="0" kern="1200" spc="-80" baseline="0" dirty="0">
          <a:solidFill>
            <a:schemeClr val="tx1"/>
          </a:solidFill>
          <a:latin typeface="+mj-lt"/>
          <a:ea typeface="Arial Black" panose="020B0604020202020204" charset="-127"/>
          <a:cs typeface="Arial Black" panose="020B0604020202020204" charset="-127"/>
        </a:defRPr>
      </a:lvl1pPr>
    </p:titleStyle>
    <p:bodyStyle>
      <a:lvl1pPr marL="285750" indent="-285750" algn="l" defTabSz="914400" rtl="0" eaLnBrk="1" latinLnBrk="0" hangingPunct="1">
        <a:lnSpc>
          <a:spcPct val="90000"/>
        </a:lnSpc>
        <a:spcBef>
          <a:spcPts val="1000"/>
        </a:spcBef>
        <a:buClr>
          <a:schemeClr val="accent2"/>
        </a:buClr>
        <a:buFont typeface="Arial" panose="020B0604020202020204" pitchFamily="34" charset="0"/>
        <a:buChar char="•"/>
        <a:defRPr sz="1600" kern="1200" spc="0" baseline="0">
          <a:solidFill>
            <a:schemeClr val="accent1"/>
          </a:solidFill>
          <a:latin typeface="+mn-lt"/>
          <a:ea typeface="Arial" panose="020B0604020202020204" charset="-127"/>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spc="0" baseline="0">
          <a:solidFill>
            <a:schemeClr val="accent1"/>
          </a:solidFill>
          <a:latin typeface="+mn-lt"/>
          <a:ea typeface="Arial" panose="020B0604020202020204" charset="-127"/>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spc="0" baseline="0">
          <a:solidFill>
            <a:schemeClr val="accent1"/>
          </a:solidFill>
          <a:latin typeface="+mn-lt"/>
          <a:ea typeface="Arial" panose="020B0604020202020204" charset="-127"/>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spc="0" baseline="0">
          <a:solidFill>
            <a:schemeClr val="accent1"/>
          </a:solidFill>
          <a:latin typeface="+mn-lt"/>
          <a:ea typeface="Arial" panose="020B0604020202020204" charset="-127"/>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spc="0" baseline="0">
          <a:solidFill>
            <a:schemeClr val="accent1"/>
          </a:solidFill>
          <a:latin typeface="+mn-lt"/>
          <a:ea typeface="Arial" panose="020B060402020202020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40">
          <p15:clr>
            <a:srgbClr val="F26B43"/>
          </p15:clr>
        </p15:guide>
        <p15:guide id="4" pos="840">
          <p15:clr>
            <a:srgbClr val="F26B43"/>
          </p15:clr>
        </p15:guide>
        <p15:guide id="5" pos="931">
          <p15:clr>
            <a:srgbClr val="F26B43"/>
          </p15:clr>
        </p15:guide>
        <p15:guide id="6" pos="1431">
          <p15:clr>
            <a:srgbClr val="F26B43"/>
          </p15:clr>
        </p15:guide>
        <p15:guide id="7" pos="1521">
          <p15:clr>
            <a:srgbClr val="F26B43"/>
          </p15:clr>
        </p15:guide>
        <p15:guide id="8" pos="2022">
          <p15:clr>
            <a:srgbClr val="F26B43"/>
          </p15:clr>
        </p15:guide>
        <p15:guide id="9" pos="2112">
          <p15:clr>
            <a:srgbClr val="F26B43"/>
          </p15:clr>
        </p15:guide>
        <p15:guide id="10" pos="2612">
          <p15:clr>
            <a:srgbClr val="F26B43"/>
          </p15:clr>
        </p15:guide>
        <p15:guide id="11" pos="2703">
          <p15:clr>
            <a:srgbClr val="F26B43"/>
          </p15:clr>
        </p15:guide>
        <p15:guide id="12" pos="3203">
          <p15:clr>
            <a:srgbClr val="F26B43"/>
          </p15:clr>
        </p15:guide>
        <p15:guide id="13" pos="3294">
          <p15:clr>
            <a:srgbClr val="F26B43"/>
          </p15:clr>
        </p15:guide>
        <p15:guide id="14" pos="3794">
          <p15:clr>
            <a:srgbClr val="F26B43"/>
          </p15:clr>
        </p15:guide>
        <p15:guide id="15" pos="3885">
          <p15:clr>
            <a:srgbClr val="F26B43"/>
          </p15:clr>
        </p15:guide>
        <p15:guide id="16" pos="4385">
          <p15:clr>
            <a:srgbClr val="F26B43"/>
          </p15:clr>
        </p15:guide>
        <p15:guide id="17" pos="4476">
          <p15:clr>
            <a:srgbClr val="F26B43"/>
          </p15:clr>
        </p15:guide>
        <p15:guide id="18" pos="4976">
          <p15:clr>
            <a:srgbClr val="F26B43"/>
          </p15:clr>
        </p15:guide>
        <p15:guide id="19" pos="5067">
          <p15:clr>
            <a:srgbClr val="F26B43"/>
          </p15:clr>
        </p15:guide>
        <p15:guide id="20" pos="5567">
          <p15:clr>
            <a:srgbClr val="F26B43"/>
          </p15:clr>
        </p15:guide>
        <p15:guide id="21" pos="5657">
          <p15:clr>
            <a:srgbClr val="F26B43"/>
          </p15:clr>
        </p15:guide>
        <p15:guide id="22" pos="6158">
          <p15:clr>
            <a:srgbClr val="F26B43"/>
          </p15:clr>
        </p15:guide>
        <p15:guide id="23" pos="6248">
          <p15:clr>
            <a:srgbClr val="F26B43"/>
          </p15:clr>
        </p15:guide>
        <p15:guide id="24" pos="6748">
          <p15:clr>
            <a:srgbClr val="F26B43"/>
          </p15:clr>
        </p15:guide>
        <p15:guide id="25" pos="6839">
          <p15:clr>
            <a:srgbClr val="F26B43"/>
          </p15:clr>
        </p15:guide>
        <p15:guide id="26" pos="7339">
          <p15:clr>
            <a:srgbClr val="F26B43"/>
          </p15:clr>
        </p15:guide>
        <p15:guide id="29" orient="horz" pos="340">
          <p15:clr>
            <a:srgbClr val="F26B43"/>
          </p15:clr>
        </p15:guide>
        <p15:guide id="30" orient="horz" pos="3979">
          <p15:clr>
            <a:srgbClr val="F26B43"/>
          </p15:clr>
        </p15:guide>
        <p15:guide id="31"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3.sv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https://www.mediaratingcouncil.org/sites/default/files/Standards/MRC%20Outcomes%20and%20Data%20Quality%20Standards%20%28Final%29.pdf"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jpeg"/><Relationship Id="rId21" Type="http://schemas.openxmlformats.org/officeDocument/2006/relationships/image" Target="../media/image26.png"/><Relationship Id="rId7" Type="http://schemas.openxmlformats.org/officeDocument/2006/relationships/image" Target="../media/image12.jpeg"/><Relationship Id="rId12" Type="http://schemas.openxmlformats.org/officeDocument/2006/relationships/image" Target="../media/image17.svg"/><Relationship Id="rId17" Type="http://schemas.openxmlformats.org/officeDocument/2006/relationships/image" Target="../media/image22.jpeg"/><Relationship Id="rId25"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jpe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jpe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8.xml"/><Relationship Id="rId5" Type="http://schemas.openxmlformats.org/officeDocument/2006/relationships/image" Target="../media/image46.sv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7.svg"/><Relationship Id="rId7"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sv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 descr="A picture containing person, black and white, tableware, clothing&#10;&#10;Description automatically generated">
            <a:extLst>
              <a:ext uri="{FF2B5EF4-FFF2-40B4-BE49-F238E27FC236}">
                <a16:creationId xmlns:a16="http://schemas.microsoft.com/office/drawing/2014/main" id="{4F129C98-4C28-1F9B-82D8-455296AA75AB}"/>
              </a:ext>
            </a:extLst>
          </p:cNvPr>
          <p:cNvPicPr>
            <a:picLocks noChangeAspect="1"/>
          </p:cNvPicPr>
          <p:nvPr/>
        </p:nvPicPr>
        <p:blipFill rotWithShape="1">
          <a:blip r:embed="rId3" cstate="print">
            <a:alphaModFix amt="15000"/>
            <a:extLst>
              <a:ext uri="{28A0092B-C50C-407E-A947-70E740481C1C}">
                <a14:useLocalDpi xmlns:a14="http://schemas.microsoft.com/office/drawing/2010/main"/>
              </a:ext>
            </a:extLst>
          </a:blip>
          <a:srcRect l="37" r="37"/>
          <a:stretch/>
        </p:blipFill>
        <p:spPr>
          <a:xfrm>
            <a:off x="0" y="-7142"/>
            <a:ext cx="12192000" cy="6865142"/>
          </a:xfrm>
          <a:prstGeom prst="rect">
            <a:avLst/>
          </a:prstGeom>
          <a:solidFill>
            <a:schemeClr val="tx1"/>
          </a:solidFill>
        </p:spPr>
      </p:pic>
      <p:sp>
        <p:nvSpPr>
          <p:cNvPr id="18" name="Text Placeholder 17">
            <a:extLst>
              <a:ext uri="{FF2B5EF4-FFF2-40B4-BE49-F238E27FC236}">
                <a16:creationId xmlns:a16="http://schemas.microsoft.com/office/drawing/2014/main" id="{37C41EB5-87D8-BC4C-16E2-97CA21DBCF46}"/>
              </a:ext>
            </a:extLst>
          </p:cNvPr>
          <p:cNvSpPr>
            <a:spLocks noGrp="1"/>
          </p:cNvSpPr>
          <p:nvPr>
            <p:ph type="body" sz="quarter" idx="15"/>
          </p:nvPr>
        </p:nvSpPr>
        <p:spPr>
          <a:xfrm>
            <a:off x="519113" y="1008743"/>
            <a:ext cx="5475287" cy="1660525"/>
          </a:xfrm>
        </p:spPr>
        <p:txBody>
          <a:bodyPr/>
          <a:lstStyle/>
          <a:p>
            <a:r>
              <a:rPr lang="en-GB" altLang="en-US" sz="5400"/>
              <a:t>Building </a:t>
            </a:r>
            <a:br>
              <a:rPr lang="en-GB" altLang="en-US" sz="5400"/>
            </a:br>
            <a:r>
              <a:rPr lang="en-GB" altLang="en-US" sz="5400"/>
              <a:t>a Responsible </a:t>
            </a:r>
            <a:r>
              <a:rPr lang="en-GB" altLang="en-US" sz="5400">
                <a:solidFill>
                  <a:schemeClr val="accent3"/>
                </a:solidFill>
              </a:rPr>
              <a:t>Retail Media Framework</a:t>
            </a:r>
            <a:r>
              <a:rPr lang="en-US" sz="5400">
                <a:solidFill>
                  <a:schemeClr val="accent3"/>
                </a:solidFill>
              </a:rPr>
              <a:t>  </a:t>
            </a:r>
          </a:p>
        </p:txBody>
      </p:sp>
      <p:sp>
        <p:nvSpPr>
          <p:cNvPr id="28" name="Text Placeholder 27">
            <a:extLst>
              <a:ext uri="{FF2B5EF4-FFF2-40B4-BE49-F238E27FC236}">
                <a16:creationId xmlns:a16="http://schemas.microsoft.com/office/drawing/2014/main" id="{75D71AA3-7607-4E1B-0410-125412A99FE8}"/>
              </a:ext>
            </a:extLst>
          </p:cNvPr>
          <p:cNvSpPr>
            <a:spLocks noGrp="1"/>
          </p:cNvSpPr>
          <p:nvPr>
            <p:ph type="body" sz="quarter" idx="21"/>
          </p:nvPr>
        </p:nvSpPr>
        <p:spPr>
          <a:xfrm>
            <a:off x="669021" y="3877477"/>
            <a:ext cx="5613665" cy="244173"/>
          </a:xfrm>
        </p:spPr>
        <p:txBody>
          <a:bodyPr/>
          <a:lstStyle/>
          <a:p>
            <a:r>
              <a:rPr lang="en-US"/>
              <a:t>An industry collaboration, </a:t>
            </a:r>
          </a:p>
          <a:p>
            <a:r>
              <a:rPr lang="en-US"/>
              <a:t>facilitated by ISBA</a:t>
            </a:r>
          </a:p>
          <a:p>
            <a:endParaRPr lang="en-US"/>
          </a:p>
          <a:p>
            <a:r>
              <a:rPr lang="en-US" sz="1400"/>
              <a:t>November 2023 – updated February 2024</a:t>
            </a:r>
          </a:p>
        </p:txBody>
      </p:sp>
      <p:sp>
        <p:nvSpPr>
          <p:cNvPr id="9" name="Text Placeholder 8">
            <a:extLst>
              <a:ext uri="{FF2B5EF4-FFF2-40B4-BE49-F238E27FC236}">
                <a16:creationId xmlns:a16="http://schemas.microsoft.com/office/drawing/2014/main" id="{DA747634-431E-4F53-2DA9-42AB345E2C42}"/>
              </a:ext>
            </a:extLst>
          </p:cNvPr>
          <p:cNvSpPr>
            <a:spLocks noGrp="1"/>
          </p:cNvSpPr>
          <p:nvPr>
            <p:ph type="body" sz="quarter" idx="4294967295"/>
          </p:nvPr>
        </p:nvSpPr>
        <p:spPr>
          <a:xfrm>
            <a:off x="539238" y="5857603"/>
            <a:ext cx="1056384" cy="514234"/>
          </a:xfrm>
        </p:spPr>
        <p:txBody>
          <a:bodyPr/>
          <a:lstStyle/>
          <a:p>
            <a:endParaRPr lang="en-US"/>
          </a:p>
        </p:txBody>
      </p:sp>
      <p:sp>
        <p:nvSpPr>
          <p:cNvPr id="10" name="Text Placeholder 9">
            <a:extLst>
              <a:ext uri="{FF2B5EF4-FFF2-40B4-BE49-F238E27FC236}">
                <a16:creationId xmlns:a16="http://schemas.microsoft.com/office/drawing/2014/main" id="{9B62E6C5-AF2B-F99E-6A9D-7585A1CDECF6}"/>
              </a:ext>
            </a:extLst>
          </p:cNvPr>
          <p:cNvSpPr>
            <a:spLocks noGrp="1"/>
          </p:cNvSpPr>
          <p:nvPr>
            <p:ph type="body" sz="quarter" idx="23"/>
          </p:nvPr>
        </p:nvSpPr>
        <p:spPr>
          <a:xfrm>
            <a:off x="519113" y="5804687"/>
            <a:ext cx="1441273" cy="567150"/>
          </a:xfrm>
        </p:spPr>
        <p:txBody>
          <a:bodyPr/>
          <a:lstStyle/>
          <a:p>
            <a:endParaRPr lang="en-US"/>
          </a:p>
        </p:txBody>
      </p:sp>
      <p:pic>
        <p:nvPicPr>
          <p:cNvPr id="19" name="Picture 18">
            <a:extLst>
              <a:ext uri="{FF2B5EF4-FFF2-40B4-BE49-F238E27FC236}">
                <a16:creationId xmlns:a16="http://schemas.microsoft.com/office/drawing/2014/main" id="{E8DA624B-9612-39D7-F92C-F880E333D820}"/>
              </a:ext>
            </a:extLst>
          </p:cNvPr>
          <p:cNvPicPr>
            <a:picLocks noChangeAspect="1"/>
          </p:cNvPicPr>
          <p:nvPr/>
        </p:nvPicPr>
        <p:blipFill rotWithShape="1">
          <a:blip r:embed="rId4">
            <a:extLst>
              <a:ext uri="{28A0092B-C50C-407E-A947-70E740481C1C}">
                <a14:useLocalDpi xmlns:a14="http://schemas.microsoft.com/office/drawing/2010/main" val="0"/>
              </a:ext>
            </a:extLst>
          </a:blip>
          <a:srcRect l="53424" t="40522" r="41772" b="52274"/>
          <a:stretch/>
        </p:blipFill>
        <p:spPr>
          <a:xfrm>
            <a:off x="6513513" y="2669268"/>
            <a:ext cx="585605" cy="585605"/>
          </a:xfrm>
          <a:custGeom>
            <a:avLst/>
            <a:gdLst>
              <a:gd name="connsiteX0" fmla="*/ 449543 w 585605"/>
              <a:gd name="connsiteY0" fmla="*/ 0 h 585605"/>
              <a:gd name="connsiteX1" fmla="*/ 585605 w 585605"/>
              <a:gd name="connsiteY1" fmla="*/ 136062 h 585605"/>
              <a:gd name="connsiteX2" fmla="*/ 136062 w 585605"/>
              <a:gd name="connsiteY2" fmla="*/ 585605 h 585605"/>
              <a:gd name="connsiteX3" fmla="*/ 0 w 585605"/>
              <a:gd name="connsiteY3" fmla="*/ 449543 h 585605"/>
            </a:gdLst>
            <a:ahLst/>
            <a:cxnLst>
              <a:cxn ang="0">
                <a:pos x="connsiteX0" y="connsiteY0"/>
              </a:cxn>
              <a:cxn ang="0">
                <a:pos x="connsiteX1" y="connsiteY1"/>
              </a:cxn>
              <a:cxn ang="0">
                <a:pos x="connsiteX2" y="connsiteY2"/>
              </a:cxn>
              <a:cxn ang="0">
                <a:pos x="connsiteX3" y="connsiteY3"/>
              </a:cxn>
            </a:cxnLst>
            <a:rect l="l" t="t" r="r" b="b"/>
            <a:pathLst>
              <a:path w="585605" h="585605">
                <a:moveTo>
                  <a:pt x="449543" y="0"/>
                </a:moveTo>
                <a:lnTo>
                  <a:pt x="585605" y="136062"/>
                </a:lnTo>
                <a:lnTo>
                  <a:pt x="136062" y="585605"/>
                </a:lnTo>
                <a:lnTo>
                  <a:pt x="0" y="449543"/>
                </a:lnTo>
                <a:close/>
              </a:path>
            </a:pathLst>
          </a:custGeom>
        </p:spPr>
      </p:pic>
      <p:pic>
        <p:nvPicPr>
          <p:cNvPr id="17" name="Picture 16">
            <a:extLst>
              <a:ext uri="{FF2B5EF4-FFF2-40B4-BE49-F238E27FC236}">
                <a16:creationId xmlns:a16="http://schemas.microsoft.com/office/drawing/2014/main" id="{53880F0E-8B17-8A5D-3CEF-33B0D98DF641}"/>
              </a:ext>
            </a:extLst>
          </p:cNvPr>
          <p:cNvPicPr>
            <a:picLocks noChangeAspect="1"/>
          </p:cNvPicPr>
          <p:nvPr/>
        </p:nvPicPr>
        <p:blipFill rotWithShape="1">
          <a:blip r:embed="rId4">
            <a:extLst>
              <a:ext uri="{28A0092B-C50C-407E-A947-70E740481C1C}">
                <a14:useLocalDpi xmlns:a14="http://schemas.microsoft.com/office/drawing/2010/main" val="0"/>
              </a:ext>
            </a:extLst>
          </a:blip>
          <a:srcRect l="46183" t="7949" b="7598"/>
          <a:stretch/>
        </p:blipFill>
        <p:spPr>
          <a:xfrm>
            <a:off x="5630552" y="7142"/>
            <a:ext cx="6561448" cy="6865142"/>
          </a:xfrm>
          <a:custGeom>
            <a:avLst/>
            <a:gdLst>
              <a:gd name="connsiteX0" fmla="*/ 5470105 w 6561448"/>
              <a:gd name="connsiteY0" fmla="*/ 0 h 6865142"/>
              <a:gd name="connsiteX1" fmla="*/ 6561448 w 6561448"/>
              <a:gd name="connsiteY1" fmla="*/ 0 h 6865142"/>
              <a:gd name="connsiteX2" fmla="*/ 6561448 w 6561448"/>
              <a:gd name="connsiteY2" fmla="*/ 2584561 h 6865142"/>
              <a:gd name="connsiteX3" fmla="*/ 2280867 w 6561448"/>
              <a:gd name="connsiteY3" fmla="*/ 6865142 h 6865142"/>
              <a:gd name="connsiteX4" fmla="*/ 1395035 w 6561448"/>
              <a:gd name="connsiteY4" fmla="*/ 6865142 h 6865142"/>
              <a:gd name="connsiteX5" fmla="*/ 0 w 6561448"/>
              <a:gd name="connsiteY5" fmla="*/ 5470107 h 686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1448" h="6865142">
                <a:moveTo>
                  <a:pt x="5470105" y="0"/>
                </a:moveTo>
                <a:lnTo>
                  <a:pt x="6561448" y="0"/>
                </a:lnTo>
                <a:lnTo>
                  <a:pt x="6561448" y="2584561"/>
                </a:lnTo>
                <a:lnTo>
                  <a:pt x="2280867" y="6865142"/>
                </a:lnTo>
                <a:lnTo>
                  <a:pt x="1395035" y="6865142"/>
                </a:lnTo>
                <a:lnTo>
                  <a:pt x="0" y="5470107"/>
                </a:lnTo>
                <a:close/>
              </a:path>
            </a:pathLst>
          </a:custGeom>
          <a:blipFill>
            <a:blip r:embed="rId5"/>
            <a:stretch>
              <a:fillRect/>
            </a:stretch>
          </a:blipFill>
        </p:spPr>
      </p:pic>
      <p:pic>
        <p:nvPicPr>
          <p:cNvPr id="21" name="Picture 20">
            <a:extLst>
              <a:ext uri="{FF2B5EF4-FFF2-40B4-BE49-F238E27FC236}">
                <a16:creationId xmlns:a16="http://schemas.microsoft.com/office/drawing/2014/main" id="{98EF233C-0111-A45F-1E88-1397C657C756}"/>
              </a:ext>
            </a:extLst>
          </p:cNvPr>
          <p:cNvPicPr>
            <a:picLocks noChangeAspect="1"/>
          </p:cNvPicPr>
          <p:nvPr/>
        </p:nvPicPr>
        <p:blipFill rotWithShape="1">
          <a:blip r:embed="rId4">
            <a:extLst>
              <a:ext uri="{28A0092B-C50C-407E-A947-70E740481C1C}">
                <a14:useLocalDpi xmlns:a14="http://schemas.microsoft.com/office/drawing/2010/main" val="0"/>
              </a:ext>
            </a:extLst>
          </a:blip>
          <a:srcRect l="85169" t="64728" r="4440" b="19689"/>
          <a:stretch/>
        </p:blipFill>
        <p:spPr>
          <a:xfrm>
            <a:off x="10383812" y="4622801"/>
            <a:ext cx="1266851" cy="1266850"/>
          </a:xfrm>
          <a:custGeom>
            <a:avLst/>
            <a:gdLst>
              <a:gd name="connsiteX0" fmla="*/ 972505 w 1266851"/>
              <a:gd name="connsiteY0" fmla="*/ 0 h 1266850"/>
              <a:gd name="connsiteX1" fmla="*/ 1266851 w 1266851"/>
              <a:gd name="connsiteY1" fmla="*/ 294346 h 1266850"/>
              <a:gd name="connsiteX2" fmla="*/ 294346 w 1266851"/>
              <a:gd name="connsiteY2" fmla="*/ 1266850 h 1266850"/>
              <a:gd name="connsiteX3" fmla="*/ 0 w 1266851"/>
              <a:gd name="connsiteY3" fmla="*/ 972505 h 1266850"/>
            </a:gdLst>
            <a:ahLst/>
            <a:cxnLst>
              <a:cxn ang="0">
                <a:pos x="connsiteX0" y="connsiteY0"/>
              </a:cxn>
              <a:cxn ang="0">
                <a:pos x="connsiteX1" y="connsiteY1"/>
              </a:cxn>
              <a:cxn ang="0">
                <a:pos x="connsiteX2" y="connsiteY2"/>
              </a:cxn>
              <a:cxn ang="0">
                <a:pos x="connsiteX3" y="connsiteY3"/>
              </a:cxn>
            </a:cxnLst>
            <a:rect l="l" t="t" r="r" b="b"/>
            <a:pathLst>
              <a:path w="1266851" h="1266850">
                <a:moveTo>
                  <a:pt x="972505" y="0"/>
                </a:moveTo>
                <a:lnTo>
                  <a:pt x="1266851" y="294346"/>
                </a:lnTo>
                <a:lnTo>
                  <a:pt x="294346" y="1266850"/>
                </a:lnTo>
                <a:lnTo>
                  <a:pt x="0" y="972505"/>
                </a:lnTo>
                <a:close/>
              </a:path>
            </a:pathLst>
          </a:custGeom>
        </p:spPr>
      </p:pic>
    </p:spTree>
    <p:extLst>
      <p:ext uri="{BB962C8B-B14F-4D97-AF65-F5344CB8AC3E}">
        <p14:creationId xmlns:p14="http://schemas.microsoft.com/office/powerpoint/2010/main" val="3724148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9B00D8-4BD4-B1B7-4964-642C0B5FAEA1}"/>
              </a:ext>
            </a:extLst>
          </p:cNvPr>
          <p:cNvSpPr>
            <a:spLocks noGrp="1"/>
          </p:cNvSpPr>
          <p:nvPr>
            <p:ph type="title"/>
          </p:nvPr>
        </p:nvSpPr>
        <p:spPr>
          <a:xfrm>
            <a:off x="0" y="1722438"/>
            <a:ext cx="5260769" cy="3277074"/>
          </a:xfrm>
        </p:spPr>
        <p:txBody>
          <a:bodyPr/>
          <a:lstStyle/>
          <a:p>
            <a:r>
              <a:rPr lang="en-US">
                <a:solidFill>
                  <a:schemeClr val="accent3"/>
                </a:solidFill>
              </a:rPr>
              <a:t>Availability </a:t>
            </a:r>
            <a:br>
              <a:rPr lang="en-US">
                <a:solidFill>
                  <a:schemeClr val="accent3"/>
                </a:solidFill>
              </a:rPr>
            </a:br>
            <a:r>
              <a:rPr lang="en-US"/>
              <a:t>of Data &amp; Insights</a:t>
            </a:r>
          </a:p>
        </p:txBody>
      </p:sp>
      <p:grpSp>
        <p:nvGrpSpPr>
          <p:cNvPr id="13" name="Group 12">
            <a:extLst>
              <a:ext uri="{FF2B5EF4-FFF2-40B4-BE49-F238E27FC236}">
                <a16:creationId xmlns:a16="http://schemas.microsoft.com/office/drawing/2014/main" id="{969E0D2D-B31A-3C41-2BDA-8C016D0516CD}"/>
              </a:ext>
            </a:extLst>
          </p:cNvPr>
          <p:cNvGrpSpPr/>
          <p:nvPr/>
        </p:nvGrpSpPr>
        <p:grpSpPr>
          <a:xfrm>
            <a:off x="528505" y="621506"/>
            <a:ext cx="1251857" cy="1251857"/>
            <a:chOff x="1157897" y="2545308"/>
            <a:chExt cx="1251857" cy="1251857"/>
          </a:xfrm>
        </p:grpSpPr>
        <p:sp>
          <p:nvSpPr>
            <p:cNvPr id="14" name="Oval 13">
              <a:extLst>
                <a:ext uri="{FF2B5EF4-FFF2-40B4-BE49-F238E27FC236}">
                  <a16:creationId xmlns:a16="http://schemas.microsoft.com/office/drawing/2014/main" id="{9EF98B2A-B227-EC52-DD09-44B78E616B80}"/>
                </a:ext>
              </a:extLst>
            </p:cNvPr>
            <p:cNvSpPr/>
            <p:nvPr/>
          </p:nvSpPr>
          <p:spPr>
            <a:xfrm>
              <a:off x="1157897" y="2545308"/>
              <a:ext cx="1251857" cy="1251857"/>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15" name="Group 14">
              <a:extLst>
                <a:ext uri="{FF2B5EF4-FFF2-40B4-BE49-F238E27FC236}">
                  <a16:creationId xmlns:a16="http://schemas.microsoft.com/office/drawing/2014/main" id="{4FD51E6D-5FFE-0E3B-B2A9-FFDB1BC730DF}"/>
                </a:ext>
              </a:extLst>
            </p:cNvPr>
            <p:cNvGrpSpPr/>
            <p:nvPr/>
          </p:nvGrpSpPr>
          <p:grpSpPr>
            <a:xfrm>
              <a:off x="1326625" y="2714036"/>
              <a:ext cx="914400" cy="914400"/>
              <a:chOff x="1326625" y="2345871"/>
              <a:chExt cx="914400" cy="914400"/>
            </a:xfrm>
          </p:grpSpPr>
          <p:pic>
            <p:nvPicPr>
              <p:cNvPr id="16" name="Graphic 15" descr="Database outline">
                <a:extLst>
                  <a:ext uri="{FF2B5EF4-FFF2-40B4-BE49-F238E27FC236}">
                    <a16:creationId xmlns:a16="http://schemas.microsoft.com/office/drawing/2014/main" id="{AEC8BCDD-A7E6-EE73-038C-B95A6AD946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6625" y="2345871"/>
                <a:ext cx="914400" cy="914400"/>
              </a:xfrm>
              <a:prstGeom prst="rect">
                <a:avLst/>
              </a:prstGeom>
            </p:spPr>
          </p:pic>
          <p:sp>
            <p:nvSpPr>
              <p:cNvPr id="17" name="Oval 16">
                <a:extLst>
                  <a:ext uri="{FF2B5EF4-FFF2-40B4-BE49-F238E27FC236}">
                    <a16:creationId xmlns:a16="http://schemas.microsoft.com/office/drawing/2014/main" id="{DC94F44D-AC33-2845-2DBC-FE647570F29C}"/>
                  </a:ext>
                </a:extLst>
              </p:cNvPr>
              <p:cNvSpPr/>
              <p:nvPr/>
            </p:nvSpPr>
            <p:spPr>
              <a:xfrm>
                <a:off x="1350311" y="2913089"/>
                <a:ext cx="369518" cy="287697"/>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pic>
            <p:nvPicPr>
              <p:cNvPr id="18" name="Graphic 17" descr="Tick with solid fill">
                <a:extLst>
                  <a:ext uri="{FF2B5EF4-FFF2-40B4-BE49-F238E27FC236}">
                    <a16:creationId xmlns:a16="http://schemas.microsoft.com/office/drawing/2014/main" id="{E8CAA409-92B3-27AB-6B70-3E6161B719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3774" y="2913090"/>
                <a:ext cx="287697" cy="287697"/>
              </a:xfrm>
              <a:prstGeom prst="rect">
                <a:avLst/>
              </a:prstGeom>
            </p:spPr>
          </p:pic>
        </p:grpSp>
      </p:grpSp>
      <p:cxnSp>
        <p:nvCxnSpPr>
          <p:cNvPr id="6" name="Straight Connector 5">
            <a:extLst>
              <a:ext uri="{FF2B5EF4-FFF2-40B4-BE49-F238E27FC236}">
                <a16:creationId xmlns:a16="http://schemas.microsoft.com/office/drawing/2014/main" id="{D7501B2E-D8C3-2016-E451-E508B723E340}"/>
              </a:ext>
            </a:extLst>
          </p:cNvPr>
          <p:cNvCxnSpPr>
            <a:cxnSpLocks/>
          </p:cNvCxnSpPr>
          <p:nvPr/>
        </p:nvCxnSpPr>
        <p:spPr>
          <a:xfrm>
            <a:off x="11316370" y="153290"/>
            <a:ext cx="0" cy="2603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595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2B261A33-81FA-8733-B9E8-27E51F48CBBB}"/>
              </a:ext>
            </a:extLst>
          </p:cNvPr>
          <p:cNvSpPr txBox="1">
            <a:spLocks/>
          </p:cNvSpPr>
          <p:nvPr/>
        </p:nvSpPr>
        <p:spPr>
          <a:xfrm>
            <a:off x="0" y="1722438"/>
            <a:ext cx="5260769" cy="3277074"/>
          </a:xfrm>
          <a:prstGeom prst="rect">
            <a:avLst/>
          </a:prstGeom>
        </p:spPr>
        <p:txBody>
          <a:bodyPr vert="horz" lIns="540000" tIns="720000" rIns="91440" bIns="45720" rtlCol="0" anchor="t">
            <a:noAutofit/>
          </a:bodyPr>
          <a:lstStyle>
            <a:lvl1pPr marL="0" algn="l" defTabSz="914400" rtl="0" eaLnBrk="1" latinLnBrk="0" hangingPunct="1">
              <a:lnSpc>
                <a:spcPct val="80000"/>
              </a:lnSpc>
              <a:spcBef>
                <a:spcPct val="0"/>
              </a:spcBef>
              <a:buNone/>
              <a:defRPr lang="en-US" sz="6000" b="1" i="0" kern="1200" spc="-80" baseline="0">
                <a:solidFill>
                  <a:schemeClr val="bg1"/>
                </a:solidFill>
                <a:latin typeface="+mj-lt"/>
                <a:ea typeface="Arial Black" panose="020B0604020202020204" charset="-127"/>
                <a:cs typeface="Arial Black" panose="020B0604020202020204" charset="-127"/>
              </a:defRPr>
            </a:lvl1pPr>
          </a:lstStyle>
          <a:p>
            <a:r>
              <a:rPr lang="en-GB" dirty="0">
                <a:solidFill>
                  <a:schemeClr val="accent3"/>
                </a:solidFill>
              </a:rPr>
              <a:t>Availability </a:t>
            </a:r>
            <a:br>
              <a:rPr lang="en-GB" dirty="0">
                <a:solidFill>
                  <a:schemeClr val="accent3"/>
                </a:solidFill>
              </a:rPr>
            </a:br>
            <a:r>
              <a:rPr lang="en-GB" dirty="0"/>
              <a:t>of Data &amp; Insights</a:t>
            </a:r>
          </a:p>
        </p:txBody>
      </p:sp>
      <p:sp>
        <p:nvSpPr>
          <p:cNvPr id="12" name="Text Placeholder 11">
            <a:extLst>
              <a:ext uri="{FF2B5EF4-FFF2-40B4-BE49-F238E27FC236}">
                <a16:creationId xmlns:a16="http://schemas.microsoft.com/office/drawing/2014/main" id="{DB5848F5-BD76-292C-4C07-4F007A6B4C3D}"/>
              </a:ext>
            </a:extLst>
          </p:cNvPr>
          <p:cNvSpPr>
            <a:spLocks noGrp="1"/>
          </p:cNvSpPr>
          <p:nvPr>
            <p:ph type="body" sz="quarter" idx="4294967295"/>
          </p:nvPr>
        </p:nvSpPr>
        <p:spPr>
          <a:xfrm>
            <a:off x="11411842" y="167362"/>
            <a:ext cx="637200" cy="223200"/>
          </a:xfrm>
        </p:spPr>
        <p:txBody>
          <a:bodyPr/>
          <a:lstStyle/>
          <a:p>
            <a:endParaRPr lang="en-US"/>
          </a:p>
        </p:txBody>
      </p:sp>
      <p:grpSp>
        <p:nvGrpSpPr>
          <p:cNvPr id="13" name="Group 12">
            <a:extLst>
              <a:ext uri="{FF2B5EF4-FFF2-40B4-BE49-F238E27FC236}">
                <a16:creationId xmlns:a16="http://schemas.microsoft.com/office/drawing/2014/main" id="{969E0D2D-B31A-3C41-2BDA-8C016D0516CD}"/>
              </a:ext>
            </a:extLst>
          </p:cNvPr>
          <p:cNvGrpSpPr/>
          <p:nvPr/>
        </p:nvGrpSpPr>
        <p:grpSpPr>
          <a:xfrm>
            <a:off x="528505" y="621506"/>
            <a:ext cx="1251857" cy="1251857"/>
            <a:chOff x="1157897" y="2545308"/>
            <a:chExt cx="1251857" cy="1251857"/>
          </a:xfrm>
        </p:grpSpPr>
        <p:sp>
          <p:nvSpPr>
            <p:cNvPr id="14" name="Oval 13">
              <a:extLst>
                <a:ext uri="{FF2B5EF4-FFF2-40B4-BE49-F238E27FC236}">
                  <a16:creationId xmlns:a16="http://schemas.microsoft.com/office/drawing/2014/main" id="{9EF98B2A-B227-EC52-DD09-44B78E616B80}"/>
                </a:ext>
              </a:extLst>
            </p:cNvPr>
            <p:cNvSpPr/>
            <p:nvPr/>
          </p:nvSpPr>
          <p:spPr>
            <a:xfrm>
              <a:off x="1157897" y="2545308"/>
              <a:ext cx="1251857" cy="1251857"/>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15" name="Group 14">
              <a:extLst>
                <a:ext uri="{FF2B5EF4-FFF2-40B4-BE49-F238E27FC236}">
                  <a16:creationId xmlns:a16="http://schemas.microsoft.com/office/drawing/2014/main" id="{4FD51E6D-5FFE-0E3B-B2A9-FFDB1BC730DF}"/>
                </a:ext>
              </a:extLst>
            </p:cNvPr>
            <p:cNvGrpSpPr/>
            <p:nvPr/>
          </p:nvGrpSpPr>
          <p:grpSpPr>
            <a:xfrm>
              <a:off x="1326625" y="2714036"/>
              <a:ext cx="914400" cy="914400"/>
              <a:chOff x="1326625" y="2345871"/>
              <a:chExt cx="914400" cy="914400"/>
            </a:xfrm>
          </p:grpSpPr>
          <p:pic>
            <p:nvPicPr>
              <p:cNvPr id="16" name="Graphic 15" descr="Database outline">
                <a:extLst>
                  <a:ext uri="{FF2B5EF4-FFF2-40B4-BE49-F238E27FC236}">
                    <a16:creationId xmlns:a16="http://schemas.microsoft.com/office/drawing/2014/main" id="{AEC8BCDD-A7E6-EE73-038C-B95A6AD946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6625" y="2345871"/>
                <a:ext cx="914400" cy="914400"/>
              </a:xfrm>
              <a:prstGeom prst="rect">
                <a:avLst/>
              </a:prstGeom>
            </p:spPr>
          </p:pic>
          <p:sp>
            <p:nvSpPr>
              <p:cNvPr id="17" name="Oval 16">
                <a:extLst>
                  <a:ext uri="{FF2B5EF4-FFF2-40B4-BE49-F238E27FC236}">
                    <a16:creationId xmlns:a16="http://schemas.microsoft.com/office/drawing/2014/main" id="{DC94F44D-AC33-2845-2DBC-FE647570F29C}"/>
                  </a:ext>
                </a:extLst>
              </p:cNvPr>
              <p:cNvSpPr/>
              <p:nvPr/>
            </p:nvSpPr>
            <p:spPr>
              <a:xfrm>
                <a:off x="1350311" y="2913089"/>
                <a:ext cx="369518" cy="287697"/>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pic>
            <p:nvPicPr>
              <p:cNvPr id="18" name="Graphic 17" descr="Tick with solid fill">
                <a:extLst>
                  <a:ext uri="{FF2B5EF4-FFF2-40B4-BE49-F238E27FC236}">
                    <a16:creationId xmlns:a16="http://schemas.microsoft.com/office/drawing/2014/main" id="{E8CAA409-92B3-27AB-6B70-3E6161B719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3774" y="2913090"/>
                <a:ext cx="287697" cy="287697"/>
              </a:xfrm>
              <a:prstGeom prst="rect">
                <a:avLst/>
              </a:prstGeom>
            </p:spPr>
          </p:pic>
        </p:grpSp>
      </p:grpSp>
      <p:grpSp>
        <p:nvGrpSpPr>
          <p:cNvPr id="10" name="!!Text">
            <a:extLst>
              <a:ext uri="{FF2B5EF4-FFF2-40B4-BE49-F238E27FC236}">
                <a16:creationId xmlns:a16="http://schemas.microsoft.com/office/drawing/2014/main" id="{6B397C96-2E91-DB8E-EC5E-9B3EA83F2293}"/>
              </a:ext>
            </a:extLst>
          </p:cNvPr>
          <p:cNvGrpSpPr/>
          <p:nvPr/>
        </p:nvGrpSpPr>
        <p:grpSpPr>
          <a:xfrm>
            <a:off x="4809506" y="6626"/>
            <a:ext cx="7382494" cy="6858000"/>
            <a:chOff x="4809506" y="6626"/>
            <a:chExt cx="7382494" cy="6858000"/>
          </a:xfrm>
        </p:grpSpPr>
        <p:sp>
          <p:nvSpPr>
            <p:cNvPr id="4" name="Rectangle 3">
              <a:extLst>
                <a:ext uri="{FF2B5EF4-FFF2-40B4-BE49-F238E27FC236}">
                  <a16:creationId xmlns:a16="http://schemas.microsoft.com/office/drawing/2014/main" id="{39B2A2D1-4534-AD3D-CBB1-4054010B3273}"/>
                </a:ext>
              </a:extLst>
            </p:cNvPr>
            <p:cNvSpPr/>
            <p:nvPr/>
          </p:nvSpPr>
          <p:spPr>
            <a:xfrm>
              <a:off x="4809506" y="6626"/>
              <a:ext cx="7382494" cy="6858000"/>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5" name="TextBox 4">
              <a:extLst>
                <a:ext uri="{FF2B5EF4-FFF2-40B4-BE49-F238E27FC236}">
                  <a16:creationId xmlns:a16="http://schemas.microsoft.com/office/drawing/2014/main" id="{F04F7379-2963-B21E-4DCB-0F0B80FF8154}"/>
                </a:ext>
              </a:extLst>
            </p:cNvPr>
            <p:cNvSpPr txBox="1"/>
            <p:nvPr/>
          </p:nvSpPr>
          <p:spPr>
            <a:xfrm>
              <a:off x="5654083" y="985824"/>
              <a:ext cx="577199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accent3"/>
                  </a:solidFill>
                </a:rPr>
                <a:t>The</a:t>
              </a:r>
              <a:r>
                <a:rPr kumimoji="0" lang="en-GB" sz="2800" b="1" i="0" u="none" strike="noStrike" kern="1200" cap="none" spc="0" normalizeH="0" baseline="0" noProof="0" dirty="0">
                  <a:ln>
                    <a:noFill/>
                  </a:ln>
                  <a:solidFill>
                    <a:schemeClr val="accent3"/>
                  </a:solidFill>
                  <a:effectLst/>
                  <a:uLnTx/>
                  <a:uFillTx/>
                </a:rPr>
                <a:t> Ambition</a:t>
              </a:r>
            </a:p>
          </p:txBody>
        </p:sp>
        <p:sp>
          <p:nvSpPr>
            <p:cNvPr id="6" name="TextBox 5">
              <a:extLst>
                <a:ext uri="{FF2B5EF4-FFF2-40B4-BE49-F238E27FC236}">
                  <a16:creationId xmlns:a16="http://schemas.microsoft.com/office/drawing/2014/main" id="{23BAF613-9D2B-117E-6A4F-B41CF3BB8C12}"/>
                </a:ext>
              </a:extLst>
            </p:cNvPr>
            <p:cNvSpPr txBox="1"/>
            <p:nvPr/>
          </p:nvSpPr>
          <p:spPr>
            <a:xfrm>
              <a:off x="5654083" y="1722438"/>
              <a:ext cx="5561215" cy="4418197"/>
            </a:xfrm>
            <a:prstGeom prst="rect">
              <a:avLst/>
            </a:prstGeom>
            <a:noFill/>
            <a:ln>
              <a:noFill/>
            </a:ln>
          </p:spPr>
          <p:txBody>
            <a:bodyPr wrap="square" rtlCol="0">
              <a:spAutoFit/>
            </a:bodyPr>
            <a:lstStyle>
              <a:defPPr>
                <a:defRPr lang="en-US"/>
              </a:defPPr>
              <a:lvl1pPr>
                <a:lnSpc>
                  <a:spcPct val="150000"/>
                </a:lnSpc>
                <a:spcAft>
                  <a:spcPts val="1200"/>
                </a:spcAft>
                <a:defRPr sz="1400">
                  <a:latin typeface="+mj-lt"/>
                  <a:ea typeface="Lato Light" panose="020F0502020204030203" pitchFamily="34" charset="0"/>
                  <a:cs typeface="Poppins Light" pitchFamily="2" charset="77"/>
                </a:defRPr>
              </a:lvl1pPr>
            </a:lstStyle>
            <a:p>
              <a:pPr>
                <a:lnSpc>
                  <a:spcPct val="130000"/>
                </a:lnSpc>
                <a:spcAft>
                  <a:spcPts val="600"/>
                </a:spcAft>
              </a:pPr>
              <a:r>
                <a:rPr lang="en-GB">
                  <a:latin typeface="+mn-lt"/>
                </a:rPr>
                <a:t>Measuring the effectiveness of retail media campaigns is essential for brands to determine their success. Going beyond standard media metrics allows brands to fully measure the effectiveness of their campaigns on retail media signals and optimise against their customers, not channel performance.</a:t>
              </a:r>
            </a:p>
            <a:p>
              <a:pPr>
                <a:lnSpc>
                  <a:spcPct val="130000"/>
                </a:lnSpc>
                <a:spcAft>
                  <a:spcPts val="600"/>
                </a:spcAft>
              </a:pPr>
              <a:r>
                <a:rPr lang="en-GB">
                  <a:latin typeface="+mn-lt"/>
                </a:rPr>
                <a:t>To drive consistency in the metrics available to brands across digital retail media channel selection, we need consistent reporting and extractable formats that allow brands to cross-compare data over time and between campaigns.</a:t>
              </a:r>
            </a:p>
            <a:p>
              <a:pPr>
                <a:lnSpc>
                  <a:spcPct val="130000"/>
                </a:lnSpc>
                <a:spcAft>
                  <a:spcPts val="600"/>
                </a:spcAft>
              </a:pPr>
              <a:r>
                <a:rPr lang="en-GB">
                  <a:latin typeface="+mn-lt"/>
                </a:rPr>
                <a:t>The driver of progress for retailers across this pillar is the range of data points that brands have access to, as well as the accessibility of the data in-flight and post-campaign. Accompanying retail data alongside media data brings transparency into the profitability and incremental value of media investment, and product roadmaps should prioritise these metrics.</a:t>
              </a:r>
            </a:p>
          </p:txBody>
        </p:sp>
      </p:grpSp>
      <p:pic>
        <p:nvPicPr>
          <p:cNvPr id="19" name="Picture 18" descr="ISBA">
            <a:extLst>
              <a:ext uri="{FF2B5EF4-FFF2-40B4-BE49-F238E27FC236}">
                <a16:creationId xmlns:a16="http://schemas.microsoft.com/office/drawing/2014/main" id="{98D5D04D-1359-744D-67D6-393D2A04FF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11842" y="153290"/>
            <a:ext cx="637200" cy="25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721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D942E0-9812-9E98-DDA1-DA5A2CA8BFA7}"/>
              </a:ext>
            </a:extLst>
          </p:cNvPr>
          <p:cNvSpPr>
            <a:spLocks noGrp="1"/>
          </p:cNvSpPr>
          <p:nvPr>
            <p:ph type="title"/>
          </p:nvPr>
        </p:nvSpPr>
        <p:spPr/>
        <p:txBody>
          <a:bodyPr vert="horz" lIns="540000" tIns="720000" rIns="91440" bIns="45720" rtlCol="0" anchor="t">
            <a:normAutofit fontScale="90000"/>
          </a:bodyPr>
          <a:lstStyle/>
          <a:p>
            <a:r>
              <a:rPr lang="en-GB" sz="3100">
                <a:solidFill>
                  <a:schemeClr val="accent3"/>
                </a:solidFill>
              </a:rPr>
              <a:t>Data Availability Audit: </a:t>
            </a:r>
            <a:r>
              <a:rPr lang="en-GB" sz="3100"/>
              <a:t>Similarities in availability of common metrics, but advanced data points varied widely</a:t>
            </a:r>
          </a:p>
        </p:txBody>
      </p:sp>
      <p:graphicFrame>
        <p:nvGraphicFramePr>
          <p:cNvPr id="12" name="Table 29">
            <a:extLst>
              <a:ext uri="{FF2B5EF4-FFF2-40B4-BE49-F238E27FC236}">
                <a16:creationId xmlns:a16="http://schemas.microsoft.com/office/drawing/2014/main" id="{5CD13D93-6EDA-1E8C-34DD-CD3F811EB65C}"/>
              </a:ext>
            </a:extLst>
          </p:cNvPr>
          <p:cNvGraphicFramePr>
            <a:graphicFrameLocks noGrp="1"/>
          </p:cNvGraphicFramePr>
          <p:nvPr>
            <p:extLst>
              <p:ext uri="{D42A27DB-BD31-4B8C-83A1-F6EECF244321}">
                <p14:modId xmlns:p14="http://schemas.microsoft.com/office/powerpoint/2010/main" val="2750328741"/>
              </p:ext>
            </p:extLst>
          </p:nvPr>
        </p:nvGraphicFramePr>
        <p:xfrm>
          <a:off x="561500" y="1644541"/>
          <a:ext cx="7020000" cy="4457664"/>
        </p:xfrm>
        <a:graphic>
          <a:graphicData uri="http://schemas.openxmlformats.org/drawingml/2006/table">
            <a:tbl>
              <a:tblPr firstRow="1" bandRow="1">
                <a:tableStyleId>{5C22544A-7EE6-4342-B048-85BDC9FD1C3A}</a:tableStyleId>
              </a:tblPr>
              <a:tblGrid>
                <a:gridCol w="3240000">
                  <a:extLst>
                    <a:ext uri="{9D8B030D-6E8A-4147-A177-3AD203B41FA5}">
                      <a16:colId xmlns:a16="http://schemas.microsoft.com/office/drawing/2014/main" val="3601804739"/>
                    </a:ext>
                  </a:extLst>
                </a:gridCol>
                <a:gridCol w="540000">
                  <a:extLst>
                    <a:ext uri="{9D8B030D-6E8A-4147-A177-3AD203B41FA5}">
                      <a16:colId xmlns:a16="http://schemas.microsoft.com/office/drawing/2014/main" val="2088521138"/>
                    </a:ext>
                  </a:extLst>
                </a:gridCol>
                <a:gridCol w="540000">
                  <a:extLst>
                    <a:ext uri="{9D8B030D-6E8A-4147-A177-3AD203B41FA5}">
                      <a16:colId xmlns:a16="http://schemas.microsoft.com/office/drawing/2014/main" val="335252715"/>
                    </a:ext>
                  </a:extLst>
                </a:gridCol>
                <a:gridCol w="540000">
                  <a:extLst>
                    <a:ext uri="{9D8B030D-6E8A-4147-A177-3AD203B41FA5}">
                      <a16:colId xmlns:a16="http://schemas.microsoft.com/office/drawing/2014/main" val="1145734254"/>
                    </a:ext>
                  </a:extLst>
                </a:gridCol>
                <a:gridCol w="540000">
                  <a:extLst>
                    <a:ext uri="{9D8B030D-6E8A-4147-A177-3AD203B41FA5}">
                      <a16:colId xmlns:a16="http://schemas.microsoft.com/office/drawing/2014/main" val="683549393"/>
                    </a:ext>
                  </a:extLst>
                </a:gridCol>
                <a:gridCol w="540000">
                  <a:extLst>
                    <a:ext uri="{9D8B030D-6E8A-4147-A177-3AD203B41FA5}">
                      <a16:colId xmlns:a16="http://schemas.microsoft.com/office/drawing/2014/main" val="4118298746"/>
                    </a:ext>
                  </a:extLst>
                </a:gridCol>
                <a:gridCol w="540000">
                  <a:extLst>
                    <a:ext uri="{9D8B030D-6E8A-4147-A177-3AD203B41FA5}">
                      <a16:colId xmlns:a16="http://schemas.microsoft.com/office/drawing/2014/main" val="2335338736"/>
                    </a:ext>
                  </a:extLst>
                </a:gridCol>
                <a:gridCol w="540000">
                  <a:extLst>
                    <a:ext uri="{9D8B030D-6E8A-4147-A177-3AD203B41FA5}">
                      <a16:colId xmlns:a16="http://schemas.microsoft.com/office/drawing/2014/main" val="1864203583"/>
                    </a:ext>
                  </a:extLst>
                </a:gridCol>
              </a:tblGrid>
              <a:tr h="325857">
                <a:tc>
                  <a:txBody>
                    <a:bodyPr/>
                    <a:lstStyle/>
                    <a:p>
                      <a:endParaRPr lang="en-GB" sz="1400"/>
                    </a:p>
                  </a:txBody>
                  <a:tcPr marL="7200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800"/>
                        <a:t>R1 Onsite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800"/>
                        <a:t>R1 Offsite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800"/>
                        <a:t>R2 Onsite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800"/>
                        <a:t>R2 Offsite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800"/>
                        <a:t>R3 Onsite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sz="800"/>
                        <a:t>R3 Offsite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a:t>R4</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01100627"/>
                  </a:ext>
                </a:extLst>
              </a:tr>
              <a:tr h="294456">
                <a:tc>
                  <a:txBody>
                    <a:bodyPr/>
                    <a:lstStyle/>
                    <a:p>
                      <a:pPr algn="l" rtl="0" fontAlgn="ctr"/>
                      <a:r>
                        <a:rPr lang="en-GB" sz="1050" b="0" i="0" u="none" strike="noStrike">
                          <a:solidFill>
                            <a:schemeClr val="tx1"/>
                          </a:solidFill>
                          <a:effectLst/>
                          <a:latin typeface="+mn-lt"/>
                        </a:rPr>
                        <a:t>Basic Media Metrics: See notes </a:t>
                      </a:r>
                    </a:p>
                  </a:txBody>
                  <a:tcPr marL="72000" marR="6350" marT="635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4FE"/>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algn="ctr" defTabSz="914400" rtl="0" eaLnBrk="1" latinLnBrk="0" hangingPunct="1"/>
                      <a:r>
                        <a:rPr lang="en-GB" sz="1100" kern="1200">
                          <a:solidFill>
                            <a:srgbClr val="FFC000"/>
                          </a:solidFill>
                          <a:latin typeface="+mn-lt"/>
                          <a:ea typeface="+mn-ea"/>
                          <a:cs typeface="+mn-cs"/>
                          <a:sym typeface="Webdings" panose="05030102010509060703" pitchFamily="18" charset="2"/>
                        </a:rPr>
                        <a:t></a:t>
                      </a:r>
                      <a:endParaRPr lang="en-GB" sz="1100" kern="1200">
                        <a:solidFill>
                          <a:srgbClr val="FFC000"/>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algn="ctr" defTabSz="914400" rtl="0" eaLnBrk="1" latinLnBrk="0" hangingPunct="1"/>
                      <a:r>
                        <a:rPr lang="en-GB" sz="1100" kern="1200">
                          <a:solidFill>
                            <a:srgbClr val="FFC000"/>
                          </a:solidFill>
                          <a:latin typeface="+mn-lt"/>
                          <a:ea typeface="+mn-ea"/>
                          <a:cs typeface="+mn-cs"/>
                          <a:sym typeface="Webdings" panose="05030102010509060703" pitchFamily="18" charset="2"/>
                        </a:rPr>
                        <a:t></a:t>
                      </a:r>
                      <a:endParaRPr lang="en-GB" sz="1100" kern="1200">
                        <a:solidFill>
                          <a:srgbClr val="FFC000"/>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algn="ctr" defTabSz="914400" rtl="0" eaLnBrk="1" latinLnBrk="0" hangingPunct="1"/>
                      <a:r>
                        <a:rPr lang="en-GB" sz="1100" kern="1200">
                          <a:solidFill>
                            <a:srgbClr val="FFC000"/>
                          </a:solidFill>
                          <a:latin typeface="+mn-lt"/>
                          <a:ea typeface="+mn-ea"/>
                          <a:cs typeface="+mn-cs"/>
                          <a:sym typeface="Webdings" panose="05030102010509060703" pitchFamily="18" charset="2"/>
                        </a:rPr>
                        <a:t></a:t>
                      </a:r>
                      <a:endParaRPr lang="en-GB" sz="1100" kern="1200">
                        <a:solidFill>
                          <a:srgbClr val="FFC000"/>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2015396405"/>
                  </a:ext>
                </a:extLst>
              </a:tr>
              <a:tr h="294456">
                <a:tc>
                  <a:txBody>
                    <a:bodyPr/>
                    <a:lstStyle/>
                    <a:p>
                      <a:pPr algn="l" rtl="0" fontAlgn="ctr"/>
                      <a:r>
                        <a:rPr lang="en-GB" sz="1050" b="0" i="0" u="none" strike="noStrike">
                          <a:solidFill>
                            <a:schemeClr val="tx1"/>
                          </a:solidFill>
                          <a:effectLst/>
                          <a:latin typeface="+mn-lt"/>
                        </a:rPr>
                        <a:t>Add to Basket </a:t>
                      </a:r>
                    </a:p>
                  </a:txBody>
                  <a:tcPr marL="72000" marR="6350" marT="635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4F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26502094"/>
                  </a:ext>
                </a:extLst>
              </a:tr>
              <a:tr h="294456">
                <a:tc>
                  <a:txBody>
                    <a:bodyPr/>
                    <a:lstStyle/>
                    <a:p>
                      <a:pPr algn="l" rtl="0" fontAlgn="ctr"/>
                      <a:r>
                        <a:rPr lang="en-GB" sz="1050" b="0" i="0" u="none" strike="noStrike">
                          <a:solidFill>
                            <a:schemeClr val="tx1"/>
                          </a:solidFill>
                          <a:effectLst/>
                          <a:latin typeface="+mn-lt"/>
                        </a:rPr>
                        <a:t>Ad Frequency</a:t>
                      </a:r>
                    </a:p>
                  </a:txBody>
                  <a:tcPr marL="72000" marR="6350" marT="635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4F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a:solidFill>
                            <a:srgbClr val="FFC000"/>
                          </a:solidFill>
                          <a:latin typeface="+mn-lt"/>
                          <a:ea typeface="+mn-ea"/>
                          <a:cs typeface="+mn-cs"/>
                          <a:sym typeface="Webdings" panose="05030102010509060703" pitchFamily="18" charset="2"/>
                        </a:rPr>
                        <a:t></a:t>
                      </a:r>
                      <a:endParaRPr lang="en-GB" sz="1100" kern="1200">
                        <a:solidFill>
                          <a:srgbClr val="FFC000"/>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46456352"/>
                  </a:ext>
                </a:extLst>
              </a:tr>
              <a:tr h="294456">
                <a:tc>
                  <a:txBody>
                    <a:bodyPr/>
                    <a:lstStyle/>
                    <a:p>
                      <a:pPr algn="l" rtl="0" fontAlgn="ctr"/>
                      <a:r>
                        <a:rPr lang="en-GB" sz="1050" b="0" i="0" u="none" strike="noStrike">
                          <a:solidFill>
                            <a:schemeClr val="tx1"/>
                          </a:solidFill>
                          <a:effectLst/>
                          <a:latin typeface="+mn-lt"/>
                        </a:rPr>
                        <a:t>Unique Impressions/Click</a:t>
                      </a:r>
                    </a:p>
                  </a:txBody>
                  <a:tcPr marL="72000" marR="6350" marT="635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4F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latinLnBrk="0" hangingPunct="1"/>
                      <a:r>
                        <a:rPr lang="en-GB" sz="1100" kern="1200">
                          <a:solidFill>
                            <a:srgbClr val="FFC000"/>
                          </a:solidFill>
                          <a:latin typeface="+mn-lt"/>
                          <a:ea typeface="+mn-ea"/>
                          <a:cs typeface="+mn-cs"/>
                          <a:sym typeface="Webdings" panose="05030102010509060703" pitchFamily="18" charset="2"/>
                        </a:rPr>
                        <a:t></a:t>
                      </a:r>
                      <a:endParaRPr lang="en-GB" sz="1100" kern="1200">
                        <a:solidFill>
                          <a:srgbClr val="FFC000"/>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a:solidFill>
                            <a:srgbClr val="FFC000"/>
                          </a:solidFill>
                          <a:latin typeface="+mn-lt"/>
                          <a:ea typeface="+mn-ea"/>
                          <a:cs typeface="+mn-cs"/>
                          <a:sym typeface="Webdings" panose="05030102010509060703" pitchFamily="18" charset="2"/>
                        </a:rPr>
                        <a:t></a:t>
                      </a:r>
                      <a:endParaRPr lang="en-GB" sz="1100" kern="1200">
                        <a:solidFill>
                          <a:srgbClr val="FFC000"/>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72880244"/>
                  </a:ext>
                </a:extLst>
              </a:tr>
              <a:tr h="294456">
                <a:tc>
                  <a:txBody>
                    <a:bodyPr/>
                    <a:lstStyle/>
                    <a:p>
                      <a:pPr algn="l" rtl="0" fontAlgn="ctr"/>
                      <a:r>
                        <a:rPr lang="en-GB" sz="1050" b="0" i="0" u="none" strike="noStrike">
                          <a:solidFill>
                            <a:schemeClr val="tx1"/>
                          </a:solidFill>
                          <a:effectLst/>
                          <a:latin typeface="+mn-lt"/>
                        </a:rPr>
                        <a:t>New to brand: Impression/Click/Conversions/sales</a:t>
                      </a:r>
                    </a:p>
                  </a:txBody>
                  <a:tcPr marL="72000" marR="6350" marT="635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4F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a:solidFill>
                            <a:srgbClr val="FFC000"/>
                          </a:solidFill>
                          <a:latin typeface="+mn-lt"/>
                          <a:ea typeface="+mn-ea"/>
                          <a:cs typeface="+mn-cs"/>
                          <a:sym typeface="Webdings" panose="05030102010509060703" pitchFamily="18" charset="2"/>
                        </a:rPr>
                        <a:t></a:t>
                      </a:r>
                      <a:endParaRPr lang="en-GB" sz="1100" kern="1200">
                        <a:solidFill>
                          <a:srgbClr val="FFC000"/>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algn="ctr" defTabSz="914400" rtl="0" eaLnBrk="1" latinLnBrk="0" hangingPunct="1"/>
                      <a:r>
                        <a:rPr lang="en-GB" sz="1100" kern="1200">
                          <a:solidFill>
                            <a:schemeClr val="accent5"/>
                          </a:solidFill>
                          <a:latin typeface="+mn-lt"/>
                          <a:ea typeface="+mn-ea"/>
                          <a:cs typeface="+mn-cs"/>
                          <a:sym typeface="Webdings" panose="05030102010509060703" pitchFamily="18" charset="2"/>
                        </a:rPr>
                        <a:t></a:t>
                      </a:r>
                      <a:endParaRPr lang="en-GB" sz="1100" kern="1200">
                        <a:solidFill>
                          <a:schemeClr val="accent5"/>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a:solidFill>
                            <a:schemeClr val="accent5"/>
                          </a:solidFill>
                          <a:latin typeface="+mn-lt"/>
                          <a:ea typeface="+mn-ea"/>
                          <a:cs typeface="+mn-cs"/>
                          <a:sym typeface="Webdings" panose="05030102010509060703" pitchFamily="18" charset="2"/>
                        </a:rPr>
                        <a:t></a:t>
                      </a:r>
                      <a:endParaRPr lang="en-GB" sz="1100" kern="1200">
                        <a:solidFill>
                          <a:schemeClr val="accent5"/>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096694478"/>
                  </a:ext>
                </a:extLst>
              </a:tr>
              <a:tr h="294456">
                <a:tc>
                  <a:txBody>
                    <a:bodyPr/>
                    <a:lstStyle/>
                    <a:p>
                      <a:pPr algn="l" rtl="0" fontAlgn="ctr"/>
                      <a:r>
                        <a:rPr lang="en-GB" sz="1050" b="0" i="0" u="none" strike="noStrike">
                          <a:solidFill>
                            <a:schemeClr val="tx1"/>
                          </a:solidFill>
                          <a:effectLst/>
                          <a:latin typeface="+mn-lt"/>
                        </a:rPr>
                        <a:t>New to category: Impressions/click/conversion/sales</a:t>
                      </a:r>
                    </a:p>
                  </a:txBody>
                  <a:tcPr marL="72000" marR="6350" marT="635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4F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a:solidFill>
                            <a:srgbClr val="FFC000"/>
                          </a:solidFill>
                          <a:latin typeface="+mn-lt"/>
                          <a:ea typeface="+mn-ea"/>
                          <a:cs typeface="+mn-cs"/>
                          <a:sym typeface="Webdings" panose="05030102010509060703" pitchFamily="18" charset="2"/>
                        </a:rPr>
                        <a:t></a:t>
                      </a:r>
                      <a:endParaRPr lang="en-GB" sz="1100" kern="1200">
                        <a:solidFill>
                          <a:srgbClr val="FFC000"/>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32743002"/>
                  </a:ext>
                </a:extLst>
              </a:tr>
              <a:tr h="294456">
                <a:tc>
                  <a:txBody>
                    <a:bodyPr/>
                    <a:lstStyle/>
                    <a:p>
                      <a:pPr algn="l" rtl="0" fontAlgn="ctr"/>
                      <a:r>
                        <a:rPr lang="en-GB" sz="1050" b="0" i="0" u="none" strike="noStrike">
                          <a:solidFill>
                            <a:schemeClr val="tx1"/>
                          </a:solidFill>
                          <a:effectLst/>
                          <a:latin typeface="+mn-lt"/>
                        </a:rPr>
                        <a:t>Brand and category benchmarks</a:t>
                      </a:r>
                    </a:p>
                  </a:txBody>
                  <a:tcPr marL="72000" marR="6350" marT="635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4F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algn="ctr" defTabSz="914400" rtl="0" eaLnBrk="1" latinLnBrk="0" hangingPunct="1"/>
                      <a:r>
                        <a:rPr lang="en-GB" sz="1100" kern="1200">
                          <a:solidFill>
                            <a:schemeClr val="accent5"/>
                          </a:solidFill>
                          <a:latin typeface="+mn-lt"/>
                          <a:ea typeface="+mn-ea"/>
                          <a:cs typeface="+mn-cs"/>
                          <a:sym typeface="Webdings" panose="05030102010509060703" pitchFamily="18" charset="2"/>
                        </a:rPr>
                        <a:t></a:t>
                      </a:r>
                      <a:endParaRPr lang="en-GB" sz="1100" kern="1200">
                        <a:solidFill>
                          <a:schemeClr val="accent5"/>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387507215"/>
                  </a:ext>
                </a:extLst>
              </a:tr>
              <a:tr h="294456">
                <a:tc>
                  <a:txBody>
                    <a:bodyPr/>
                    <a:lstStyle/>
                    <a:p>
                      <a:pPr algn="l" rtl="0" fontAlgn="ctr"/>
                      <a:r>
                        <a:rPr lang="en-GB" sz="1050" b="0" i="0" u="none" strike="noStrike">
                          <a:solidFill>
                            <a:schemeClr val="tx1"/>
                          </a:solidFill>
                          <a:effectLst/>
                          <a:latin typeface="+mn-lt"/>
                        </a:rPr>
                        <a:t>Brand Halo Sales / Brand Category sales </a:t>
                      </a:r>
                    </a:p>
                  </a:txBody>
                  <a:tcPr marL="72000" marR="6350" marT="635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4F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algn="ctr" defTabSz="914400" rtl="0" eaLnBrk="1" latinLnBrk="0" hangingPunct="1"/>
                      <a:r>
                        <a:rPr lang="en-GB" sz="1100" kern="1200">
                          <a:solidFill>
                            <a:schemeClr val="accent5"/>
                          </a:solidFill>
                          <a:latin typeface="+mn-lt"/>
                          <a:ea typeface="+mn-ea"/>
                          <a:cs typeface="+mn-cs"/>
                          <a:sym typeface="Webdings" panose="05030102010509060703" pitchFamily="18" charset="2"/>
                        </a:rPr>
                        <a:t></a:t>
                      </a:r>
                      <a:endParaRPr lang="en-GB" sz="1100" kern="1200">
                        <a:solidFill>
                          <a:schemeClr val="accent5"/>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4"/>
                          </a:solidFill>
                          <a:sym typeface="Webdings" panose="05030102010509060703" pitchFamily="18" charset="2"/>
                        </a:rPr>
                        <a:t></a:t>
                      </a:r>
                      <a:endParaRPr lang="en-GB" sz="1100">
                        <a:solidFill>
                          <a:schemeClr val="accent4"/>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4"/>
                          </a:solidFill>
                          <a:sym typeface="Webdings" panose="05030102010509060703" pitchFamily="18" charset="2"/>
                        </a:rPr>
                        <a:t></a:t>
                      </a:r>
                      <a:endParaRPr lang="en-GB" sz="1100">
                        <a:solidFill>
                          <a:schemeClr val="accent4"/>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4"/>
                          </a:solidFill>
                          <a:sym typeface="Webdings" panose="05030102010509060703" pitchFamily="18" charset="2"/>
                        </a:rPr>
                        <a:t></a:t>
                      </a:r>
                      <a:endParaRPr lang="en-GB" sz="1100">
                        <a:solidFill>
                          <a:schemeClr val="accent4"/>
                        </a:solidFill>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extLst>
                  <a:ext uri="{0D108BD9-81ED-4DB2-BD59-A6C34878D82A}">
                    <a16:rowId xmlns:a16="http://schemas.microsoft.com/office/drawing/2014/main" val="2387004449"/>
                  </a:ext>
                </a:extLst>
              </a:tr>
              <a:tr h="294456">
                <a:tc>
                  <a:txBody>
                    <a:bodyPr/>
                    <a:lstStyle/>
                    <a:p>
                      <a:pPr algn="l" rtl="0" fontAlgn="ctr"/>
                      <a:r>
                        <a:rPr lang="en-GB" sz="1050" b="0" i="0" u="none" strike="noStrike">
                          <a:solidFill>
                            <a:schemeClr val="tx1"/>
                          </a:solidFill>
                          <a:effectLst/>
                          <a:latin typeface="+mn-lt"/>
                        </a:rPr>
                        <a:t>Clicked Item vs. bought item</a:t>
                      </a:r>
                    </a:p>
                  </a:txBody>
                  <a:tcPr marL="72000" marR="6350" marT="635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4F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4"/>
                          </a:solidFill>
                          <a:sym typeface="Webdings" panose="05030102010509060703" pitchFamily="18" charset="2"/>
                        </a:rPr>
                        <a:t></a:t>
                      </a:r>
                      <a:endParaRPr lang="en-GB" sz="1100">
                        <a:solidFill>
                          <a:schemeClr val="accent4"/>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4"/>
                          </a:solidFill>
                          <a:sym typeface="Webdings" panose="05030102010509060703" pitchFamily="18" charset="2"/>
                        </a:rPr>
                        <a:t></a:t>
                      </a:r>
                      <a:endParaRPr lang="en-GB" sz="1100">
                        <a:solidFill>
                          <a:schemeClr val="accent4"/>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4"/>
                          </a:solidFill>
                          <a:sym typeface="Webdings" panose="05030102010509060703" pitchFamily="18" charset="2"/>
                        </a:rPr>
                        <a:t></a:t>
                      </a:r>
                      <a:endParaRPr lang="en-GB" sz="1100">
                        <a:solidFill>
                          <a:schemeClr val="accent4"/>
                        </a:solidFill>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extLst>
                  <a:ext uri="{0D108BD9-81ED-4DB2-BD59-A6C34878D82A}">
                    <a16:rowId xmlns:a16="http://schemas.microsoft.com/office/drawing/2014/main" val="517335571"/>
                  </a:ext>
                </a:extLst>
              </a:tr>
              <a:tr h="294456">
                <a:tc>
                  <a:txBody>
                    <a:bodyPr/>
                    <a:lstStyle/>
                    <a:p>
                      <a:pPr algn="l" rtl="0" fontAlgn="ctr"/>
                      <a:r>
                        <a:rPr lang="en-GB" sz="1050" b="0" i="0" u="none" strike="noStrike">
                          <a:solidFill>
                            <a:schemeClr val="tx1"/>
                          </a:solidFill>
                          <a:effectLst/>
                          <a:latin typeface="+mn-lt"/>
                        </a:rPr>
                        <a:t>Attribution contribution across formats </a:t>
                      </a:r>
                    </a:p>
                  </a:txBody>
                  <a:tcPr marL="72000" marR="6350" marT="635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4F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4"/>
                          </a:solidFill>
                          <a:sym typeface="Webdings" panose="05030102010509060703" pitchFamily="18" charset="2"/>
                        </a:rPr>
                        <a:t></a:t>
                      </a:r>
                      <a:endParaRPr lang="en-GB" sz="1100">
                        <a:solidFill>
                          <a:schemeClr val="accent4"/>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4"/>
                          </a:solidFill>
                          <a:sym typeface="Webdings" panose="05030102010509060703" pitchFamily="18" charset="2"/>
                        </a:rPr>
                        <a:t></a:t>
                      </a:r>
                      <a:endParaRPr lang="en-GB" sz="1100">
                        <a:solidFill>
                          <a:schemeClr val="accent4"/>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4"/>
                          </a:solidFill>
                          <a:sym typeface="Webdings" panose="05030102010509060703" pitchFamily="18" charset="2"/>
                        </a:rPr>
                        <a:t></a:t>
                      </a:r>
                      <a:endParaRPr lang="en-GB" sz="1100">
                        <a:solidFill>
                          <a:schemeClr val="accent4"/>
                        </a:solidFill>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extLst>
                  <a:ext uri="{0D108BD9-81ED-4DB2-BD59-A6C34878D82A}">
                    <a16:rowId xmlns:a16="http://schemas.microsoft.com/office/drawing/2014/main" val="2366009391"/>
                  </a:ext>
                </a:extLst>
              </a:tr>
              <a:tr h="294456">
                <a:tc>
                  <a:txBody>
                    <a:bodyPr/>
                    <a:lstStyle/>
                    <a:p>
                      <a:pPr algn="l" rtl="0" fontAlgn="ctr"/>
                      <a:r>
                        <a:rPr lang="en-GB" sz="1050" b="0" i="0" u="none" strike="noStrike">
                          <a:solidFill>
                            <a:schemeClr val="tx1"/>
                          </a:solidFill>
                          <a:effectLst/>
                          <a:latin typeface="+mn-lt"/>
                        </a:rPr>
                        <a:t>Cap out reports a view of when campaigns go dark</a:t>
                      </a:r>
                    </a:p>
                  </a:txBody>
                  <a:tcPr marL="72000" marR="6350" marT="635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4FE"/>
                    </a:solidFill>
                  </a:tcPr>
                </a:tc>
                <a:tc>
                  <a:txBody>
                    <a:bodyPr/>
                    <a:lstStyle/>
                    <a:p>
                      <a:pPr algn="ct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100">
                          <a:solidFill>
                            <a:schemeClr val="accent4"/>
                          </a:solidFill>
                          <a:sym typeface="Webdings" panose="05030102010509060703" pitchFamily="18" charset="2"/>
                        </a:rPr>
                        <a:t></a:t>
                      </a:r>
                      <a:endParaRPr lang="en-GB" sz="1100">
                        <a:solidFill>
                          <a:schemeClr val="accent4"/>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algn="ctr"/>
                      <a:r>
                        <a:rPr lang="en-GB" sz="1100">
                          <a:solidFill>
                            <a:schemeClr val="accent4"/>
                          </a:solidFill>
                          <a:sym typeface="Webdings" panose="05030102010509060703" pitchFamily="18" charset="2"/>
                        </a:rPr>
                        <a:t></a:t>
                      </a:r>
                      <a:endParaRPr lang="en-GB" sz="1100">
                        <a:solidFill>
                          <a:schemeClr val="accent4"/>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algn="ctr"/>
                      <a:r>
                        <a:rPr lang="en-GB" sz="1100">
                          <a:solidFill>
                            <a:schemeClr val="accent4"/>
                          </a:solidFill>
                          <a:sym typeface="Webdings" panose="05030102010509060703" pitchFamily="18" charset="2"/>
                        </a:rPr>
                        <a:t></a:t>
                      </a:r>
                      <a:endParaRPr lang="en-GB" sz="1100">
                        <a:solidFill>
                          <a:schemeClr val="accent4"/>
                        </a:solidFill>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extLst>
                  <a:ext uri="{0D108BD9-81ED-4DB2-BD59-A6C34878D82A}">
                    <a16:rowId xmlns:a16="http://schemas.microsoft.com/office/drawing/2014/main" val="1970079121"/>
                  </a:ext>
                </a:extLst>
              </a:tr>
              <a:tr h="294456">
                <a:tc>
                  <a:txBody>
                    <a:bodyPr/>
                    <a:lstStyle/>
                    <a:p>
                      <a:pPr algn="l" rtl="0" fontAlgn="ctr"/>
                      <a:r>
                        <a:rPr lang="en-GB" sz="1050" b="0" i="0" u="none" strike="noStrike">
                          <a:solidFill>
                            <a:schemeClr val="tx1"/>
                          </a:solidFill>
                          <a:effectLst/>
                          <a:latin typeface="+mn-lt"/>
                        </a:rPr>
                        <a:t>LTV/Frequency of purchase measured over time</a:t>
                      </a:r>
                    </a:p>
                  </a:txBody>
                  <a:tcPr marL="72000" marR="6350" marT="635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4FE"/>
                    </a:solidFill>
                  </a:tcPr>
                </a:tc>
                <a:tc>
                  <a:txBody>
                    <a:bodyPr/>
                    <a:lstStyle/>
                    <a:p>
                      <a:pPr algn="ct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algn="ctr" defTabSz="914400" rtl="0" eaLnBrk="1" latinLnBrk="0" hangingPunct="1"/>
                      <a:r>
                        <a:rPr lang="en-GB" sz="1100" kern="1200">
                          <a:solidFill>
                            <a:schemeClr val="accent4"/>
                          </a:solidFill>
                          <a:latin typeface="+mn-lt"/>
                          <a:ea typeface="+mn-ea"/>
                          <a:cs typeface="+mn-cs"/>
                          <a:sym typeface="Webdings" panose="05030102010509060703" pitchFamily="18" charset="2"/>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algn="ctr" defTabSz="914400" rtl="0" eaLnBrk="1" latinLnBrk="0" hangingPunct="1"/>
                      <a:r>
                        <a:rPr lang="en-GB" sz="1100" kern="1200">
                          <a:solidFill>
                            <a:schemeClr val="accent5"/>
                          </a:solidFill>
                          <a:latin typeface="+mn-lt"/>
                          <a:ea typeface="+mn-ea"/>
                          <a:cs typeface="+mn-cs"/>
                          <a:sym typeface="Webdings" panose="05030102010509060703" pitchFamily="18" charset="2"/>
                        </a:rPr>
                        <a:t></a:t>
                      </a:r>
                      <a:endParaRPr lang="en-GB" sz="1100" kern="1200">
                        <a:solidFill>
                          <a:schemeClr val="accent5"/>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100">
                          <a:solidFill>
                            <a:schemeClr val="accent5"/>
                          </a:solidFill>
                          <a:sym typeface="Webdings" panose="05030102010509060703" pitchFamily="18" charset="2"/>
                        </a:rPr>
                        <a:t></a:t>
                      </a:r>
                      <a:endParaRPr lang="en-GB" sz="11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100">
                          <a:solidFill>
                            <a:schemeClr val="accent5"/>
                          </a:solidFill>
                          <a:sym typeface="Webdings" panose="05030102010509060703" pitchFamily="18" charset="2"/>
                        </a:rPr>
                        <a:t></a:t>
                      </a:r>
                      <a:endParaRPr lang="en-GB" sz="11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100">
                          <a:solidFill>
                            <a:schemeClr val="accent5"/>
                          </a:solidFill>
                          <a:sym typeface="Webdings" panose="05030102010509060703" pitchFamily="18" charset="2"/>
                        </a:rPr>
                        <a:t></a:t>
                      </a:r>
                      <a:endParaRPr lang="en-GB" sz="1100"/>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73265913"/>
                  </a:ext>
                </a:extLst>
              </a:tr>
              <a:tr h="294456">
                <a:tc>
                  <a:txBody>
                    <a:bodyPr/>
                    <a:lstStyle/>
                    <a:p>
                      <a:pPr algn="l" rtl="0" fontAlgn="ctr"/>
                      <a:r>
                        <a:rPr lang="en-GB" sz="1050" b="0" i="0" u="none" strike="noStrike">
                          <a:solidFill>
                            <a:schemeClr val="tx1"/>
                          </a:solidFill>
                          <a:effectLst/>
                          <a:latin typeface="+mn-lt"/>
                        </a:rPr>
                        <a:t>Contribution to overall online sales  </a:t>
                      </a:r>
                    </a:p>
                  </a:txBody>
                  <a:tcPr marL="72000" marR="6350" marT="635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4FE"/>
                    </a:solidFill>
                  </a:tcPr>
                </a:tc>
                <a:tc>
                  <a:txBody>
                    <a:bodyPr/>
                    <a:lstStyle/>
                    <a:p>
                      <a:pPr algn="ct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a:solidFill>
                            <a:schemeClr val="accent4"/>
                          </a:solidFill>
                          <a:latin typeface="+mn-lt"/>
                          <a:ea typeface="+mn-ea"/>
                          <a:cs typeface="+mn-cs"/>
                          <a:sym typeface="Webdings" panose="05030102010509060703" pitchFamily="18" charset="2"/>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F8CC"/>
                    </a:solidFill>
                  </a:tcPr>
                </a:tc>
                <a:tc>
                  <a:txBody>
                    <a:bodyPr/>
                    <a:lstStyle/>
                    <a:p>
                      <a:pPr algn="ct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100">
                          <a:solidFill>
                            <a:schemeClr val="accent5"/>
                          </a:solidFill>
                          <a:sym typeface="Webdings" panose="05030102010509060703" pitchFamily="18" charset="2"/>
                        </a:rPr>
                        <a:t></a:t>
                      </a:r>
                      <a:endParaRPr lang="en-GB" sz="11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100">
                          <a:solidFill>
                            <a:schemeClr val="accent5"/>
                          </a:solidFill>
                          <a:sym typeface="Webdings" panose="05030102010509060703" pitchFamily="18" charset="2"/>
                        </a:rPr>
                        <a:t></a:t>
                      </a:r>
                      <a:endParaRPr lang="en-GB" sz="11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100">
                          <a:solidFill>
                            <a:schemeClr val="accent5"/>
                          </a:solidFill>
                          <a:sym typeface="Webdings" panose="05030102010509060703" pitchFamily="18" charset="2"/>
                        </a:rPr>
                        <a:t></a:t>
                      </a:r>
                      <a:endParaRPr lang="en-GB" sz="1100"/>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45306724"/>
                  </a:ext>
                </a:extLst>
              </a:tr>
              <a:tr h="294456">
                <a:tc>
                  <a:txBody>
                    <a:bodyPr/>
                    <a:lstStyle/>
                    <a:p>
                      <a:pPr algn="l" rtl="0" fontAlgn="ctr"/>
                      <a:r>
                        <a:rPr lang="en-GB" sz="1050" b="0" i="0" u="none" strike="noStrike">
                          <a:solidFill>
                            <a:schemeClr val="tx1"/>
                          </a:solidFill>
                          <a:effectLst/>
                          <a:latin typeface="+mn-lt"/>
                        </a:rPr>
                        <a:t>Impact on overall category growth</a:t>
                      </a:r>
                    </a:p>
                  </a:txBody>
                  <a:tcPr marL="72000" marR="6350" marT="635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3F4FE"/>
                    </a:solidFill>
                  </a:tcPr>
                </a:tc>
                <a:tc>
                  <a:txBody>
                    <a:bodyPr/>
                    <a:lstStyle/>
                    <a:p>
                      <a:pPr algn="ct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a:solidFill>
                            <a:schemeClr val="accent4"/>
                          </a:solidFill>
                          <a:latin typeface="+mn-lt"/>
                          <a:ea typeface="+mn-ea"/>
                          <a:cs typeface="+mn-cs"/>
                          <a:sym typeface="Webdings" panose="05030102010509060703" pitchFamily="18" charset="2"/>
                        </a:rPr>
                        <a:t></a:t>
                      </a:r>
                      <a:endParaRPr lang="en-GB" sz="1100" kern="1200">
                        <a:solidFill>
                          <a:schemeClr val="accent4"/>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DF8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accent5"/>
                          </a:solidFill>
                          <a:sym typeface="Webdings" panose="05030102010509060703" pitchFamily="18" charset="2"/>
                        </a:rPr>
                        <a:t></a:t>
                      </a:r>
                      <a:endParaRPr lang="en-GB" sz="11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100">
                          <a:solidFill>
                            <a:schemeClr val="accent5"/>
                          </a:solidFill>
                          <a:sym typeface="Webdings" panose="05030102010509060703" pitchFamily="18" charset="2"/>
                        </a:rPr>
                        <a:t></a:t>
                      </a:r>
                      <a:endParaRPr lang="en-GB" sz="1100">
                        <a:solidFill>
                          <a:schemeClr val="accent5"/>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100">
                          <a:solidFill>
                            <a:schemeClr val="accent5"/>
                          </a:solidFill>
                          <a:sym typeface="Webdings" panose="05030102010509060703" pitchFamily="18" charset="2"/>
                        </a:rPr>
                        <a:t></a:t>
                      </a:r>
                      <a:endParaRPr lang="en-GB" sz="11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100">
                          <a:solidFill>
                            <a:schemeClr val="accent5"/>
                          </a:solidFill>
                          <a:sym typeface="Webdings" panose="05030102010509060703" pitchFamily="18" charset="2"/>
                        </a:rPr>
                        <a:t></a:t>
                      </a:r>
                      <a:endParaRPr lang="en-GB" sz="11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100">
                          <a:solidFill>
                            <a:schemeClr val="accent5"/>
                          </a:solidFill>
                          <a:sym typeface="Webdings" panose="05030102010509060703" pitchFamily="18" charset="2"/>
                        </a:rPr>
                        <a:t></a:t>
                      </a:r>
                      <a:endParaRPr lang="en-GB" sz="1100"/>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32658886"/>
                  </a:ext>
                </a:extLst>
              </a:tr>
            </a:tbl>
          </a:graphicData>
        </a:graphic>
      </p:graphicFrame>
      <p:graphicFrame>
        <p:nvGraphicFramePr>
          <p:cNvPr id="3" name="Table 2">
            <a:extLst>
              <a:ext uri="{FF2B5EF4-FFF2-40B4-BE49-F238E27FC236}">
                <a16:creationId xmlns:a16="http://schemas.microsoft.com/office/drawing/2014/main" id="{354C96A9-1D00-3FB5-3393-3F9E7C2E623B}"/>
              </a:ext>
            </a:extLst>
          </p:cNvPr>
          <p:cNvGraphicFramePr>
            <a:graphicFrameLocks noGrp="1"/>
          </p:cNvGraphicFramePr>
          <p:nvPr>
            <p:extLst>
              <p:ext uri="{D42A27DB-BD31-4B8C-83A1-F6EECF244321}">
                <p14:modId xmlns:p14="http://schemas.microsoft.com/office/powerpoint/2010/main" val="2051355254"/>
              </p:ext>
            </p:extLst>
          </p:nvPr>
        </p:nvGraphicFramePr>
        <p:xfrm>
          <a:off x="561500" y="6197937"/>
          <a:ext cx="3192354" cy="213360"/>
        </p:xfrm>
        <a:graphic>
          <a:graphicData uri="http://schemas.openxmlformats.org/drawingml/2006/table">
            <a:tbl>
              <a:tblPr firstRow="1" bandRow="1">
                <a:tableStyleId>{5C22544A-7EE6-4342-B048-85BDC9FD1C3A}</a:tableStyleId>
              </a:tblPr>
              <a:tblGrid>
                <a:gridCol w="1064118">
                  <a:extLst>
                    <a:ext uri="{9D8B030D-6E8A-4147-A177-3AD203B41FA5}">
                      <a16:colId xmlns:a16="http://schemas.microsoft.com/office/drawing/2014/main" val="1941218575"/>
                    </a:ext>
                  </a:extLst>
                </a:gridCol>
                <a:gridCol w="1064118">
                  <a:extLst>
                    <a:ext uri="{9D8B030D-6E8A-4147-A177-3AD203B41FA5}">
                      <a16:colId xmlns:a16="http://schemas.microsoft.com/office/drawing/2014/main" val="1104223713"/>
                    </a:ext>
                  </a:extLst>
                </a:gridCol>
                <a:gridCol w="1064118">
                  <a:extLst>
                    <a:ext uri="{9D8B030D-6E8A-4147-A177-3AD203B41FA5}">
                      <a16:colId xmlns:a16="http://schemas.microsoft.com/office/drawing/2014/main" val="2094290846"/>
                    </a:ext>
                  </a:extLst>
                </a:gridCol>
              </a:tblGrid>
              <a:tr h="183474">
                <a:tc>
                  <a:txBody>
                    <a:bodyPr/>
                    <a:lstStyle/>
                    <a:p>
                      <a:pPr marL="0" algn="ctr" defTabSz="914400" rtl="0" eaLnBrk="1" latinLnBrk="0" hangingPunct="1"/>
                      <a:r>
                        <a:rPr lang="en-GB" sz="800" kern="1200">
                          <a:solidFill>
                            <a:schemeClr val="accent4"/>
                          </a:solidFill>
                          <a:latin typeface="+mn-lt"/>
                          <a:ea typeface="+mn-ea"/>
                          <a:cs typeface="+mn-cs"/>
                          <a:sym typeface="Webdings" panose="05030102010509060703" pitchFamily="18" charset="2"/>
                        </a:rPr>
                        <a:t>Available</a:t>
                      </a:r>
                    </a:p>
                  </a:txBody>
                  <a:tcPr anchor="ctr">
                    <a:solidFill>
                      <a:srgbClr val="CDF8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a:solidFill>
                            <a:srgbClr val="FFC000"/>
                          </a:solidFill>
                          <a:latin typeface="+mn-lt"/>
                          <a:ea typeface="+mn-ea"/>
                          <a:cs typeface="+mn-cs"/>
                          <a:sym typeface="Webdings" panose="05030102010509060703" pitchFamily="18" charset="2"/>
                        </a:rPr>
                        <a:t>On Roadmap</a:t>
                      </a:r>
                      <a:endParaRPr lang="en-GB" sz="800" kern="1200">
                        <a:solidFill>
                          <a:srgbClr val="FFC000"/>
                        </a:solidFill>
                        <a:latin typeface="+mn-lt"/>
                        <a:ea typeface="+mn-ea"/>
                        <a:cs typeface="+mn-cs"/>
                      </a:endParaRPr>
                    </a:p>
                  </a:txBody>
                  <a:tcPr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a:solidFill>
                            <a:schemeClr val="accent5"/>
                          </a:solidFill>
                          <a:latin typeface="+mn-lt"/>
                          <a:ea typeface="+mn-ea"/>
                          <a:cs typeface="+mn-cs"/>
                          <a:sym typeface="Webdings" panose="05030102010509060703" pitchFamily="18" charset="2"/>
                        </a:rPr>
                        <a:t>Unavailable</a:t>
                      </a:r>
                      <a:endParaRPr lang="en-GB" sz="800" kern="1200">
                        <a:solidFill>
                          <a:schemeClr val="accent5"/>
                        </a:solidFill>
                        <a:latin typeface="+mn-lt"/>
                        <a:ea typeface="+mn-ea"/>
                        <a:cs typeface="+mn-cs"/>
                      </a:endParaRPr>
                    </a:p>
                  </a:txBody>
                  <a:tcPr anchor="ctr">
                    <a:solidFill>
                      <a:schemeClr val="accent5">
                        <a:lumMod val="20000"/>
                        <a:lumOff val="80000"/>
                      </a:schemeClr>
                    </a:solidFill>
                  </a:tcPr>
                </a:tc>
                <a:extLst>
                  <a:ext uri="{0D108BD9-81ED-4DB2-BD59-A6C34878D82A}">
                    <a16:rowId xmlns:a16="http://schemas.microsoft.com/office/drawing/2014/main" val="1557051779"/>
                  </a:ext>
                </a:extLst>
              </a:tr>
            </a:tbl>
          </a:graphicData>
        </a:graphic>
      </p:graphicFrame>
      <p:sp>
        <p:nvSpPr>
          <p:cNvPr id="2" name="Rectangle 1">
            <a:extLst>
              <a:ext uri="{FF2B5EF4-FFF2-40B4-BE49-F238E27FC236}">
                <a16:creationId xmlns:a16="http://schemas.microsoft.com/office/drawing/2014/main" id="{A95661EE-2DF0-C8EC-27D6-E449D5A63DCA}"/>
              </a:ext>
            </a:extLst>
          </p:cNvPr>
          <p:cNvSpPr/>
          <p:nvPr/>
        </p:nvSpPr>
        <p:spPr>
          <a:xfrm>
            <a:off x="7948146" y="1512175"/>
            <a:ext cx="2534653"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accent3"/>
                </a:solidFill>
              </a:rPr>
              <a:t>Summary of Findings</a:t>
            </a:r>
          </a:p>
        </p:txBody>
      </p:sp>
      <p:cxnSp>
        <p:nvCxnSpPr>
          <p:cNvPr id="5" name="Straight Connector 4">
            <a:extLst>
              <a:ext uri="{FF2B5EF4-FFF2-40B4-BE49-F238E27FC236}">
                <a16:creationId xmlns:a16="http://schemas.microsoft.com/office/drawing/2014/main" id="{5F6D7005-A118-2D5D-0080-9970B2180266}"/>
              </a:ext>
            </a:extLst>
          </p:cNvPr>
          <p:cNvCxnSpPr>
            <a:cxnSpLocks/>
          </p:cNvCxnSpPr>
          <p:nvPr/>
        </p:nvCxnSpPr>
        <p:spPr>
          <a:xfrm>
            <a:off x="8063646" y="1969375"/>
            <a:ext cx="2331638" cy="0"/>
          </a:xfrm>
          <a:prstGeom prst="line">
            <a:avLst/>
          </a:prstGeom>
          <a:ln w="28575">
            <a:solidFill>
              <a:schemeClr val="accent3"/>
            </a:solidFill>
          </a:ln>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a16="http://schemas.microsoft.com/office/drawing/2014/main" id="{AF4C62C7-73BD-2419-D375-AF2EBBA084CB}"/>
              </a:ext>
            </a:extLst>
          </p:cNvPr>
          <p:cNvSpPr txBox="1"/>
          <p:nvPr/>
        </p:nvSpPr>
        <p:spPr>
          <a:xfrm>
            <a:off x="7948147" y="2070741"/>
            <a:ext cx="3592544" cy="4452244"/>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b="1">
                <a:latin typeface="+mn-lt"/>
              </a:rPr>
              <a:t>Technology &amp; CRM Maturity: </a:t>
            </a:r>
            <a:br>
              <a:rPr lang="en-GB" sz="1200" b="1">
                <a:latin typeface="+mn-lt"/>
              </a:rPr>
            </a:br>
            <a:r>
              <a:rPr lang="en-GB" sz="1200" b="0" i="0">
                <a:effectLst/>
                <a:latin typeface="+mn-lt"/>
              </a:rPr>
              <a:t>The amount of customer and loyalty data collected varies across the UK retail industry, and retail and customer metrics are often inconsistent, partly due to the penetration of CRM programs. To get consistent metrics beyond the basics, retailers need to invest in technology solutions that can link online and offline customer data using a consistent method. </a:t>
            </a:r>
          </a:p>
          <a:p>
            <a:pPr marL="0" marR="0" lvl="0" indent="0" algn="l" defTabSz="914400" rtl="0" eaLnBrk="1" fontAlgn="auto" latinLnBrk="0" hangingPunct="1">
              <a:lnSpc>
                <a:spcPts val="1930"/>
              </a:lnSpc>
              <a:spcBef>
                <a:spcPts val="0"/>
              </a:spcBef>
              <a:spcAft>
                <a:spcPts val="0"/>
              </a:spcAft>
              <a:buClrTx/>
              <a:buSzTx/>
              <a:buFontTx/>
              <a:buNone/>
              <a:tabLst/>
              <a:defRPr/>
            </a:pPr>
            <a:endParaRPr kumimoji="0" lang="en-GB" sz="1200" b="0" i="0" u="none" strike="noStrike" kern="1200" cap="none" spc="0" normalizeH="0" baseline="0" noProof="0">
              <a:ln>
                <a:noFill/>
              </a:ln>
              <a:effectLst/>
              <a:uLnTx/>
              <a:uFillTx/>
              <a:latin typeface="+mn-lt"/>
              <a:ea typeface="Lato Light" panose="020F0502020204030203" pitchFamily="34" charset="0"/>
              <a:cs typeface="Poppins Light" pitchFamily="2" charset="77"/>
            </a:endParaRPr>
          </a:p>
          <a:p>
            <a:pPr>
              <a:defRPr/>
            </a:pPr>
            <a:r>
              <a:rPr lang="en-GB" sz="1200" b="1">
                <a:latin typeface="+mn-lt"/>
              </a:rPr>
              <a:t>Additional Skill &amp; Expertise Requirements: </a:t>
            </a:r>
            <a:r>
              <a:rPr kumimoji="0" lang="en-GB" sz="1200" b="0" i="0" u="none" strike="noStrike" kern="1200" cap="none" spc="0" normalizeH="0" baseline="0" noProof="0">
                <a:ln>
                  <a:noFill/>
                </a:ln>
                <a:effectLst/>
                <a:uLnTx/>
                <a:uFillTx/>
                <a:latin typeface="+mn-lt"/>
                <a:ea typeface="Lato Light" panose="020F0502020204030203" pitchFamily="34" charset="0"/>
                <a:cs typeface="Poppins Light" pitchFamily="2" charset="77"/>
              </a:rPr>
              <a:t>Retail </a:t>
            </a:r>
            <a:r>
              <a:rPr lang="en-GB" sz="1200">
                <a:latin typeface="+mn-lt"/>
              </a:rPr>
              <a:t>insights may require a degree of data manipulation, more complex computation, or analyst selection and validation. Where this happens, we encourage a standardised methodology to be used over time for brands to identify trends.  </a:t>
            </a:r>
            <a:endParaRPr kumimoji="0" lang="en-GB" sz="1200" b="0" i="0" u="none" strike="noStrike" kern="1200" cap="none" spc="0" normalizeH="0" baseline="0" noProof="0">
              <a:ln>
                <a:noFill/>
              </a:ln>
              <a:effectLst/>
              <a:uLnTx/>
              <a:uFillTx/>
              <a:latin typeface="+mn-lt"/>
              <a:ea typeface="Lato Light" panose="020F0502020204030203" pitchFamily="34" charset="0"/>
              <a:cs typeface="Poppins Light" pitchFamily="2" charset="77"/>
            </a:endParaRPr>
          </a:p>
          <a:p>
            <a:pPr marL="0" marR="0" lvl="0" indent="0" algn="l" defTabSz="914400" rtl="0" eaLnBrk="1" fontAlgn="auto" latinLnBrk="0" hangingPunct="1">
              <a:lnSpc>
                <a:spcPts val="1930"/>
              </a:lnSpc>
              <a:spcBef>
                <a:spcPts val="0"/>
              </a:spcBef>
              <a:spcAft>
                <a:spcPts val="0"/>
              </a:spcAft>
              <a:buClrTx/>
              <a:buSzTx/>
              <a:buFontTx/>
              <a:buNone/>
              <a:tabLst/>
              <a:defRPr/>
            </a:pPr>
            <a:endParaRPr kumimoji="0" lang="en-GB" sz="1200" b="0" i="0" u="none" strike="noStrike" kern="1200" cap="none" spc="0" normalizeH="0" baseline="0" noProof="0">
              <a:ln>
                <a:noFill/>
              </a:ln>
              <a:effectLst/>
              <a:uLnTx/>
              <a:uFillTx/>
              <a:latin typeface="+mn-lt"/>
              <a:ea typeface="Lato Light" panose="020F0502020204030203" pitchFamily="34" charset="0"/>
              <a:cs typeface="Poppins Light" pitchFamily="2" charset="77"/>
            </a:endParaRPr>
          </a:p>
        </p:txBody>
      </p:sp>
      <p:sp>
        <p:nvSpPr>
          <p:cNvPr id="13" name="Text Placeholder 6">
            <a:extLst>
              <a:ext uri="{FF2B5EF4-FFF2-40B4-BE49-F238E27FC236}">
                <a16:creationId xmlns:a16="http://schemas.microsoft.com/office/drawing/2014/main" id="{639463BD-DCC1-E0CE-66B4-DBC2CD87FAEB}"/>
              </a:ext>
            </a:extLst>
          </p:cNvPr>
          <p:cNvSpPr txBox="1">
            <a:spLocks/>
          </p:cNvSpPr>
          <p:nvPr/>
        </p:nvSpPr>
        <p:spPr>
          <a:xfrm>
            <a:off x="474875" y="6554544"/>
            <a:ext cx="8404142" cy="183474"/>
          </a:xfrm>
          <a:prstGeom prst="rect">
            <a:avLst/>
          </a:prstGeom>
        </p:spPr>
        <p:txBody>
          <a:bodyPr vert="horz" lIns="91440" tIns="45720" rIns="91440" bIns="45720" rtlCol="0">
            <a:noAutofit/>
          </a:bodyPr>
          <a:lstStyle>
            <a:lvl1pPr marL="285750" indent="-285750" algn="l" defTabSz="914400" rtl="0" eaLnBrk="1" latinLnBrk="0" hangingPunct="1">
              <a:lnSpc>
                <a:spcPct val="90000"/>
              </a:lnSpc>
              <a:spcBef>
                <a:spcPts val="1000"/>
              </a:spcBef>
              <a:buClr>
                <a:schemeClr val="accent2"/>
              </a:buClr>
              <a:buFont typeface="Arial" panose="020B0604020202020204" pitchFamily="34" charset="0"/>
              <a:buChar char="•"/>
              <a:defRPr sz="1600" kern="1200" spc="0" baseline="0">
                <a:solidFill>
                  <a:schemeClr val="accent1"/>
                </a:solidFill>
                <a:latin typeface="+mn-lt"/>
                <a:ea typeface="Arial" panose="020B0604020202020204" charset="-127"/>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spc="0" baseline="0">
                <a:solidFill>
                  <a:schemeClr val="accent1"/>
                </a:solidFill>
                <a:latin typeface="+mn-lt"/>
                <a:ea typeface="Arial" panose="020B0604020202020204" charset="-127"/>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spc="0" baseline="0">
                <a:solidFill>
                  <a:schemeClr val="accent1"/>
                </a:solidFill>
                <a:latin typeface="+mn-lt"/>
                <a:ea typeface="Arial" panose="020B0604020202020204" charset="-127"/>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spc="0" baseline="0">
                <a:solidFill>
                  <a:schemeClr val="accent1"/>
                </a:solidFill>
                <a:latin typeface="+mn-lt"/>
                <a:ea typeface="Arial" panose="020B0604020202020204" charset="-127"/>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spc="0" baseline="0">
                <a:solidFill>
                  <a:schemeClr val="accent1"/>
                </a:solidFill>
                <a:latin typeface="+mn-lt"/>
                <a:ea typeface="Arial" panose="020B060402020202020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r>
              <a:rPr lang="en-GB" sz="800">
                <a:solidFill>
                  <a:schemeClr val="tx1"/>
                </a:solidFill>
                <a:latin typeface="+mj-lt"/>
              </a:rPr>
              <a:t>Basic media metrics: Spend, Impr, ClicKs, Cnvs, Sales, CTR, CVR, CPC, CPM, CPA, ROAS</a:t>
            </a:r>
          </a:p>
          <a:p>
            <a:pPr marL="0" indent="0">
              <a:buFont typeface="Arial" panose="020B0604020202020204" pitchFamily="34" charset="0"/>
              <a:buNone/>
            </a:pPr>
            <a:endParaRPr lang="en-GB" sz="900">
              <a:solidFill>
                <a:schemeClr val="tx1"/>
              </a:solidFill>
              <a:latin typeface="+mj-lt"/>
            </a:endParaRPr>
          </a:p>
        </p:txBody>
      </p:sp>
    </p:spTree>
    <p:extLst>
      <p:ext uri="{BB962C8B-B14F-4D97-AF65-F5344CB8AC3E}">
        <p14:creationId xmlns:p14="http://schemas.microsoft.com/office/powerpoint/2010/main" val="924499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4A48-9908-69D2-D2A3-513338907A91}"/>
              </a:ext>
            </a:extLst>
          </p:cNvPr>
          <p:cNvSpPr>
            <a:spLocks noGrp="1"/>
          </p:cNvSpPr>
          <p:nvPr>
            <p:ph type="title"/>
          </p:nvPr>
        </p:nvSpPr>
        <p:spPr>
          <a:xfrm>
            <a:off x="0" y="1"/>
            <a:ext cx="10308771" cy="1325563"/>
          </a:xfrm>
        </p:spPr>
        <p:txBody>
          <a:bodyPr/>
          <a:lstStyle/>
          <a:p>
            <a:r>
              <a:rPr kumimoji="0" lang="en-GB" sz="3000" b="1" i="0" u="none" strike="noStrike" kern="1200" cap="none" spc="-80" normalizeH="0" baseline="0" noProof="0">
                <a:ln>
                  <a:noFill/>
                </a:ln>
                <a:effectLst/>
                <a:uLnTx/>
                <a:uFillTx/>
                <a:latin typeface="+mn-lt"/>
              </a:rPr>
              <a:t>The </a:t>
            </a:r>
            <a:r>
              <a:rPr lang="en-GB">
                <a:latin typeface="+mn-lt"/>
              </a:rPr>
              <a:t>F</a:t>
            </a:r>
            <a:r>
              <a:rPr kumimoji="0" lang="en-GB" sz="3000" b="1" i="0" u="none" strike="noStrike" kern="1200" cap="none" spc="-80" normalizeH="0" baseline="0" noProof="0" err="1">
                <a:ln>
                  <a:noFill/>
                </a:ln>
                <a:effectLst/>
                <a:uLnTx/>
                <a:uFillTx/>
                <a:latin typeface="+mn-lt"/>
              </a:rPr>
              <a:t>ramework</a:t>
            </a:r>
            <a:r>
              <a:rPr kumimoji="0" lang="en-GB" sz="3000" b="1" i="0" u="none" strike="noStrike" kern="1200" cap="none" spc="-80" normalizeH="0" baseline="0" noProof="0">
                <a:ln>
                  <a:noFill/>
                </a:ln>
                <a:effectLst/>
                <a:uLnTx/>
                <a:uFillTx/>
                <a:latin typeface="+mn-lt"/>
              </a:rPr>
              <a:t> sets the ambition across 3 focus </a:t>
            </a:r>
            <a:r>
              <a:rPr lang="en-GB">
                <a:latin typeface="+mn-lt"/>
              </a:rPr>
              <a:t>a</a:t>
            </a:r>
            <a:r>
              <a:rPr kumimoji="0" lang="en-GB" sz="3000" b="1" i="0" u="none" strike="noStrike" kern="1200" cap="none" spc="-80" normalizeH="0" baseline="0" noProof="0" err="1">
                <a:ln>
                  <a:noFill/>
                </a:ln>
                <a:effectLst/>
                <a:uLnTx/>
                <a:uFillTx/>
                <a:latin typeface="+mn-lt"/>
              </a:rPr>
              <a:t>reas</a:t>
            </a:r>
            <a:r>
              <a:rPr kumimoji="0" lang="en-GB" sz="3000" b="1" i="0" u="none" strike="noStrike" kern="1200" cap="none" spc="-80" normalizeH="0" baseline="0" noProof="0">
                <a:ln>
                  <a:noFill/>
                </a:ln>
                <a:effectLst/>
                <a:uLnTx/>
                <a:uFillTx/>
                <a:latin typeface="+mn-lt"/>
              </a:rPr>
              <a:t> to drive improvement of </a:t>
            </a:r>
            <a:r>
              <a:rPr lang="en-GB">
                <a:solidFill>
                  <a:schemeClr val="accent3"/>
                </a:solidFill>
                <a:latin typeface="+mn-lt"/>
              </a:rPr>
              <a:t>d</a:t>
            </a:r>
            <a:r>
              <a:rPr kumimoji="0" lang="en-GB" sz="3000" b="1" i="0" u="none" strike="noStrike" kern="1200" cap="none" spc="-80" normalizeH="0" baseline="0" noProof="0" err="1">
                <a:ln>
                  <a:noFill/>
                </a:ln>
                <a:solidFill>
                  <a:schemeClr val="accent3"/>
                </a:solidFill>
                <a:effectLst/>
                <a:uLnTx/>
                <a:uFillTx/>
                <a:latin typeface="+mn-lt"/>
              </a:rPr>
              <a:t>ata</a:t>
            </a:r>
            <a:r>
              <a:rPr kumimoji="0" lang="en-GB" sz="3000" b="1" i="0" u="none" strike="noStrike" kern="1200" cap="none" spc="-80" normalizeH="0" baseline="0" noProof="0">
                <a:ln>
                  <a:noFill/>
                </a:ln>
                <a:solidFill>
                  <a:schemeClr val="accent3"/>
                </a:solidFill>
                <a:effectLst/>
                <a:uLnTx/>
                <a:uFillTx/>
                <a:latin typeface="+mn-lt"/>
              </a:rPr>
              <a:t> </a:t>
            </a:r>
            <a:r>
              <a:rPr lang="en-GB">
                <a:solidFill>
                  <a:schemeClr val="accent3"/>
                </a:solidFill>
                <a:latin typeface="+mn-lt"/>
              </a:rPr>
              <a:t>a</a:t>
            </a:r>
            <a:r>
              <a:rPr kumimoji="0" lang="en-GB" sz="3000" b="1" i="0" u="none" strike="noStrike" kern="1200" cap="none" spc="-80" normalizeH="0" baseline="0" noProof="0" err="1">
                <a:ln>
                  <a:noFill/>
                </a:ln>
                <a:solidFill>
                  <a:schemeClr val="accent3"/>
                </a:solidFill>
                <a:effectLst/>
                <a:uLnTx/>
                <a:uFillTx/>
                <a:latin typeface="+mn-lt"/>
              </a:rPr>
              <a:t>vailability</a:t>
            </a:r>
            <a:r>
              <a:rPr kumimoji="0" lang="en-GB" sz="3000" b="1" i="0" u="none" strike="noStrike" kern="1200" cap="none" spc="-80" normalizeH="0" baseline="0" noProof="0">
                <a:ln>
                  <a:noFill/>
                </a:ln>
                <a:solidFill>
                  <a:schemeClr val="accent3"/>
                </a:solidFill>
                <a:effectLst/>
                <a:uLnTx/>
                <a:uFillTx/>
                <a:latin typeface="+mn-lt"/>
              </a:rPr>
              <a:t> </a:t>
            </a:r>
            <a:endParaRPr lang="en-GB">
              <a:solidFill>
                <a:schemeClr val="accent3"/>
              </a:solidFill>
              <a:latin typeface="+mn-lt"/>
            </a:endParaRPr>
          </a:p>
        </p:txBody>
      </p:sp>
      <p:sp>
        <p:nvSpPr>
          <p:cNvPr id="11" name="TextBox 10">
            <a:extLst>
              <a:ext uri="{FF2B5EF4-FFF2-40B4-BE49-F238E27FC236}">
                <a16:creationId xmlns:a16="http://schemas.microsoft.com/office/drawing/2014/main" id="{021996D6-7960-081E-0FBE-31CF5BEDBA3A}"/>
              </a:ext>
            </a:extLst>
          </p:cNvPr>
          <p:cNvSpPr txBox="1"/>
          <p:nvPr/>
        </p:nvSpPr>
        <p:spPr>
          <a:xfrm>
            <a:off x="824045" y="3212925"/>
            <a:ext cx="3116584" cy="2345066"/>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algn="ctr">
              <a:lnSpc>
                <a:spcPct val="120000"/>
              </a:lnSpc>
              <a:defRPr/>
            </a:pPr>
            <a:r>
              <a:rPr lang="en-GB" sz="1200" b="1">
                <a:solidFill>
                  <a:schemeClr val="accent3"/>
                </a:solidFill>
                <a:latin typeface="+mn-lt"/>
              </a:rPr>
              <a:t>Goal: </a:t>
            </a:r>
          </a:p>
          <a:p>
            <a:pPr algn="ctr">
              <a:lnSpc>
                <a:spcPct val="120000"/>
              </a:lnSpc>
              <a:defRPr/>
            </a:pPr>
            <a:r>
              <a:rPr lang="en-GB">
                <a:solidFill>
                  <a:schemeClr val="bg1"/>
                </a:solidFill>
                <a:latin typeface="+mn-lt"/>
              </a:rPr>
              <a:t>Media metrics should aim to be consistent with the channel reporting of the wider digital space.</a:t>
            </a:r>
          </a:p>
          <a:p>
            <a:pPr algn="ctr">
              <a:lnSpc>
                <a:spcPct val="120000"/>
              </a:lnSpc>
              <a:defRPr/>
            </a:pPr>
            <a:endParaRPr lang="en-GB" b="1">
              <a:solidFill>
                <a:schemeClr val="bg1"/>
              </a:solidFill>
              <a:latin typeface="+mn-lt"/>
            </a:endParaRPr>
          </a:p>
          <a:p>
            <a:pPr algn="ctr">
              <a:lnSpc>
                <a:spcPct val="120000"/>
              </a:lnSpc>
              <a:defRPr/>
            </a:pPr>
            <a:r>
              <a:rPr kumimoji="0" lang="en-GB" sz="1200" b="1" i="0" u="none" strike="noStrike" kern="1200" cap="none" spc="0" normalizeH="0" baseline="0" noProof="0">
                <a:ln>
                  <a:noFill/>
                </a:ln>
                <a:solidFill>
                  <a:schemeClr val="accent3"/>
                </a:solidFill>
                <a:effectLst/>
                <a:uLnTx/>
                <a:uFillTx/>
                <a:latin typeface="+mn-lt"/>
                <a:ea typeface="Lato Light" panose="020F0502020204030203" pitchFamily="34" charset="0"/>
                <a:cs typeface="Poppins Light" pitchFamily="2" charset="77"/>
              </a:rPr>
              <a:t>Basic media metrics: </a:t>
            </a:r>
          </a:p>
          <a:p>
            <a:pPr algn="ctr">
              <a:lnSpc>
                <a:spcPct val="120000"/>
              </a:lnSpc>
              <a:defRPr/>
            </a:pPr>
            <a:r>
              <a:rPr lang="en-GB">
                <a:solidFill>
                  <a:schemeClr val="bg1"/>
                </a:solidFill>
                <a:latin typeface="+mn-lt"/>
              </a:rPr>
              <a:t>Should aim to f</a:t>
            </a:r>
            <a:r>
              <a:rPr kumimoji="0" lang="en-GB" b="0" i="0" u="none" strike="noStrike" kern="1200" cap="none" spc="0" normalizeH="0" baseline="0" noProof="0" err="1">
                <a:ln>
                  <a:noFill/>
                </a:ln>
                <a:solidFill>
                  <a:schemeClr val="bg1"/>
                </a:solidFill>
                <a:effectLst/>
                <a:uLnTx/>
                <a:uFillTx/>
                <a:latin typeface="+mn-lt"/>
                <a:ea typeface="Lato Light" panose="020F0502020204030203" pitchFamily="34" charset="0"/>
                <a:cs typeface="Poppins Light" pitchFamily="2" charset="77"/>
              </a:rPr>
              <a:t>ollow</a:t>
            </a:r>
            <a:r>
              <a:rPr kumimoji="0" lang="en-GB" b="0" i="0" u="none" strike="noStrike" kern="1200" cap="none" spc="0" normalizeH="0" baseline="0" noProof="0">
                <a:ln>
                  <a:noFill/>
                </a:ln>
                <a:solidFill>
                  <a:schemeClr val="bg1"/>
                </a:solidFill>
                <a:effectLst/>
                <a:uLnTx/>
                <a:uFillTx/>
                <a:latin typeface="+mn-lt"/>
                <a:ea typeface="Lato Light" panose="020F0502020204030203" pitchFamily="34" charset="0"/>
                <a:cs typeface="Poppins Light" pitchFamily="2" charset="77"/>
              </a:rPr>
              <a:t> the guiding principles of the </a:t>
            </a:r>
            <a:r>
              <a:rPr kumimoji="0" lang="en-GB" b="0" i="0" u="none" strike="noStrike" kern="1200" cap="none" spc="0" normalizeH="0" baseline="0" noProof="0">
                <a:ln>
                  <a:noFill/>
                </a:ln>
                <a:solidFill>
                  <a:schemeClr val="accent3"/>
                </a:solidFill>
                <a:effectLst/>
                <a:uLnTx/>
                <a:uFillTx/>
                <a:latin typeface="+mn-lt"/>
                <a:ea typeface="Lato Light" panose="020F0502020204030203" pitchFamily="34" charset="0"/>
                <a:cs typeface="Poppins Light" pitchFamily="2" charset="77"/>
                <a:hlinkClick r:id="rId2">
                  <a:extLst>
                    <a:ext uri="{A12FA001-AC4F-418D-AE19-62706E023703}">
                      <ahyp:hlinkClr xmlns:ahyp="http://schemas.microsoft.com/office/drawing/2018/hyperlinkcolor" val="tx"/>
                    </a:ext>
                  </a:extLst>
                </a:hlinkClick>
              </a:rPr>
              <a:t>MRC outcomes and quality control standards</a:t>
            </a:r>
            <a:r>
              <a:rPr kumimoji="0" lang="en-GB" b="0" i="0" u="none" strike="noStrike" kern="1200" cap="none" spc="0" normalizeH="0" baseline="0" noProof="0">
                <a:ln>
                  <a:noFill/>
                </a:ln>
                <a:solidFill>
                  <a:schemeClr val="accent3"/>
                </a:solidFill>
                <a:effectLst/>
                <a:uLnTx/>
                <a:uFillTx/>
                <a:latin typeface="+mn-lt"/>
                <a:ea typeface="Lato Light" panose="020F0502020204030203" pitchFamily="34" charset="0"/>
                <a:cs typeface="Poppins Light" pitchFamily="2" charset="77"/>
              </a:rPr>
              <a:t> </a:t>
            </a:r>
            <a:r>
              <a:rPr kumimoji="0" lang="en-GB" b="0" i="0" u="none" strike="noStrike" kern="1200" cap="none" spc="0" normalizeH="0" baseline="0" noProof="0">
                <a:ln>
                  <a:noFill/>
                </a:ln>
                <a:solidFill>
                  <a:schemeClr val="bg1"/>
                </a:solidFill>
                <a:effectLst/>
                <a:uLnTx/>
                <a:uFillTx/>
                <a:latin typeface="+mn-lt"/>
                <a:ea typeface="Lato Light" panose="020F0502020204030203" pitchFamily="34" charset="0"/>
                <a:cs typeface="Poppins Light" pitchFamily="2" charset="77"/>
              </a:rPr>
              <a:t>which looks to drive consistency across all digital media channels. </a:t>
            </a:r>
          </a:p>
          <a:p>
            <a:pPr algn="ctr">
              <a:lnSpc>
                <a:spcPct val="120000"/>
              </a:lnSpc>
              <a:defRPr/>
            </a:pPr>
            <a:endParaRPr lang="en-GB" b="1" i="1">
              <a:solidFill>
                <a:schemeClr val="bg1"/>
              </a:solidFill>
              <a:latin typeface="+mn-lt"/>
            </a:endParaRPr>
          </a:p>
          <a:p>
            <a:pPr algn="ctr">
              <a:lnSpc>
                <a:spcPct val="120000"/>
              </a:lnSpc>
              <a:defRPr/>
            </a:pPr>
            <a:endParaRPr kumimoji="0" lang="en-GB" b="0" i="0" u="none" strike="noStrike" kern="1200" cap="none" spc="0" normalizeH="0" baseline="0" noProof="0">
              <a:ln>
                <a:noFill/>
              </a:ln>
              <a:solidFill>
                <a:schemeClr val="bg1"/>
              </a:solidFill>
              <a:effectLst/>
              <a:uLnTx/>
              <a:uFillTx/>
              <a:latin typeface="+mn-lt"/>
              <a:ea typeface="Lato Light" panose="020F0502020204030203" pitchFamily="34" charset="0"/>
              <a:cs typeface="Poppins Light" pitchFamily="2" charset="77"/>
            </a:endParaRPr>
          </a:p>
        </p:txBody>
      </p:sp>
      <p:sp>
        <p:nvSpPr>
          <p:cNvPr id="19" name="Rounded Rectangle 18">
            <a:extLst>
              <a:ext uri="{FF2B5EF4-FFF2-40B4-BE49-F238E27FC236}">
                <a16:creationId xmlns:a16="http://schemas.microsoft.com/office/drawing/2014/main" id="{341238F6-211D-6709-E837-CB9BB3F3CEB3}"/>
              </a:ext>
            </a:extLst>
          </p:cNvPr>
          <p:cNvSpPr/>
          <p:nvPr/>
        </p:nvSpPr>
        <p:spPr>
          <a:xfrm>
            <a:off x="862999" y="2216394"/>
            <a:ext cx="3038676" cy="668320"/>
          </a:xfrm>
          <a:prstGeom prst="roundRect">
            <a:avLst>
              <a:gd name="adj" fmla="val 50000"/>
            </a:avLst>
          </a:prstGeom>
          <a:solidFill>
            <a:schemeClr val="accent3"/>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Expansion of Basic &amp; Advanced Media Metrics </a:t>
            </a:r>
          </a:p>
        </p:txBody>
      </p:sp>
      <p:sp>
        <p:nvSpPr>
          <p:cNvPr id="21" name="TextBox 20">
            <a:extLst>
              <a:ext uri="{FF2B5EF4-FFF2-40B4-BE49-F238E27FC236}">
                <a16:creationId xmlns:a16="http://schemas.microsoft.com/office/drawing/2014/main" id="{1B32E627-5D00-367A-7640-2DD9268EE2D5}"/>
              </a:ext>
            </a:extLst>
          </p:cNvPr>
          <p:cNvSpPr txBox="1"/>
          <p:nvPr/>
        </p:nvSpPr>
        <p:spPr>
          <a:xfrm>
            <a:off x="2147337" y="1805691"/>
            <a:ext cx="470000"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a:solidFill>
                  <a:schemeClr val="accent3"/>
                </a:solidFill>
              </a:rPr>
              <a:t>01</a:t>
            </a:r>
          </a:p>
        </p:txBody>
      </p:sp>
      <p:sp>
        <p:nvSpPr>
          <p:cNvPr id="22" name="Rounded Rectangle 21">
            <a:extLst>
              <a:ext uri="{FF2B5EF4-FFF2-40B4-BE49-F238E27FC236}">
                <a16:creationId xmlns:a16="http://schemas.microsoft.com/office/drawing/2014/main" id="{B4D888EB-FAFC-7CBC-25A1-5695DF3489B0}"/>
              </a:ext>
            </a:extLst>
          </p:cNvPr>
          <p:cNvSpPr/>
          <p:nvPr/>
        </p:nvSpPr>
        <p:spPr>
          <a:xfrm>
            <a:off x="4551079" y="2216394"/>
            <a:ext cx="3038676" cy="668320"/>
          </a:xfrm>
          <a:prstGeom prst="roundRect">
            <a:avLst>
              <a:gd name="adj" fmla="val 50000"/>
            </a:avLst>
          </a:prstGeom>
          <a:solidFill>
            <a:schemeClr val="accent3"/>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Expansion of </a:t>
            </a:r>
          </a:p>
          <a:p>
            <a:pPr algn="ctr"/>
            <a:r>
              <a:rPr lang="en-US" sz="1600" b="1">
                <a:solidFill>
                  <a:schemeClr val="tx1"/>
                </a:solidFill>
              </a:rPr>
              <a:t>Retail Data Points </a:t>
            </a:r>
          </a:p>
        </p:txBody>
      </p:sp>
      <p:sp>
        <p:nvSpPr>
          <p:cNvPr id="23" name="TextBox 22">
            <a:extLst>
              <a:ext uri="{FF2B5EF4-FFF2-40B4-BE49-F238E27FC236}">
                <a16:creationId xmlns:a16="http://schemas.microsoft.com/office/drawing/2014/main" id="{06883ADA-3DF4-BB87-4BEF-7787E8254D01}"/>
              </a:ext>
            </a:extLst>
          </p:cNvPr>
          <p:cNvSpPr txBox="1"/>
          <p:nvPr/>
        </p:nvSpPr>
        <p:spPr>
          <a:xfrm>
            <a:off x="5835417" y="1805691"/>
            <a:ext cx="470000"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a:solidFill>
                  <a:schemeClr val="accent3"/>
                </a:solidFill>
              </a:rPr>
              <a:t>02</a:t>
            </a:r>
          </a:p>
        </p:txBody>
      </p:sp>
      <p:sp>
        <p:nvSpPr>
          <p:cNvPr id="24" name="TextBox 23">
            <a:extLst>
              <a:ext uri="{FF2B5EF4-FFF2-40B4-BE49-F238E27FC236}">
                <a16:creationId xmlns:a16="http://schemas.microsoft.com/office/drawing/2014/main" id="{54E52DCA-520F-1833-E975-F3609D3F7FA8}"/>
              </a:ext>
            </a:extLst>
          </p:cNvPr>
          <p:cNvSpPr txBox="1"/>
          <p:nvPr/>
        </p:nvSpPr>
        <p:spPr>
          <a:xfrm>
            <a:off x="4525187" y="3212925"/>
            <a:ext cx="3090460" cy="2548198"/>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algn="ctr">
              <a:lnSpc>
                <a:spcPct val="120000"/>
              </a:lnSpc>
              <a:defRPr/>
            </a:pPr>
            <a:r>
              <a:rPr lang="en-GB" sz="1200" b="1">
                <a:solidFill>
                  <a:schemeClr val="accent3"/>
                </a:solidFill>
                <a:latin typeface="+mn-lt"/>
              </a:rPr>
              <a:t>Goal: </a:t>
            </a:r>
          </a:p>
          <a:p>
            <a:pPr algn="ctr">
              <a:lnSpc>
                <a:spcPct val="120000"/>
              </a:lnSpc>
              <a:defRPr/>
            </a:pPr>
            <a:r>
              <a:rPr lang="en-GB">
                <a:solidFill>
                  <a:schemeClr val="bg1"/>
                </a:solidFill>
                <a:latin typeface="+mn-lt"/>
              </a:rPr>
              <a:t>Increase delivery of retail data points which allow brands to see incrementality driven and profitability of investment.</a:t>
            </a:r>
          </a:p>
          <a:p>
            <a:pPr algn="ctr">
              <a:lnSpc>
                <a:spcPct val="120000"/>
              </a:lnSpc>
              <a:defRPr/>
            </a:pPr>
            <a:endParaRPr lang="en-GB" b="1">
              <a:solidFill>
                <a:schemeClr val="bg1"/>
              </a:solidFill>
              <a:latin typeface="+mn-lt"/>
            </a:endParaRPr>
          </a:p>
          <a:p>
            <a:pPr algn="ctr">
              <a:lnSpc>
                <a:spcPct val="120000"/>
              </a:lnSpc>
              <a:defRPr/>
            </a:pPr>
            <a:r>
              <a:rPr kumimoji="0" lang="en-GB" sz="1200" b="1" i="0" u="none" strike="noStrike" kern="1200" cap="none" spc="0" normalizeH="0" baseline="0" noProof="0">
                <a:ln>
                  <a:noFill/>
                </a:ln>
                <a:solidFill>
                  <a:schemeClr val="accent3"/>
                </a:solidFill>
                <a:effectLst/>
                <a:uLnTx/>
                <a:uFillTx/>
                <a:latin typeface="+mn-lt"/>
                <a:ea typeface="Lato Light" panose="020F0502020204030203" pitchFamily="34" charset="0"/>
                <a:cs typeface="Poppins Light" pitchFamily="2" charset="77"/>
              </a:rPr>
              <a:t>Retail metrics: </a:t>
            </a:r>
          </a:p>
          <a:p>
            <a:pPr algn="ctr">
              <a:lnSpc>
                <a:spcPct val="120000"/>
              </a:lnSpc>
              <a:defRPr/>
            </a:pPr>
            <a:r>
              <a:rPr lang="en-GB">
                <a:solidFill>
                  <a:schemeClr val="bg1"/>
                </a:solidFill>
                <a:latin typeface="+mn-lt"/>
              </a:rPr>
              <a:t>Accompanying retail insights should aim to provide brands with transparency to the profitability and incremental uplift driven from their investment, prioritising a deeper view of customer data and advancing attribution methodologies. </a:t>
            </a:r>
          </a:p>
        </p:txBody>
      </p:sp>
      <p:sp>
        <p:nvSpPr>
          <p:cNvPr id="25" name="Rounded Rectangle 24">
            <a:extLst>
              <a:ext uri="{FF2B5EF4-FFF2-40B4-BE49-F238E27FC236}">
                <a16:creationId xmlns:a16="http://schemas.microsoft.com/office/drawing/2014/main" id="{92F5342F-471D-8C26-0361-91EE36FD4A41}"/>
              </a:ext>
            </a:extLst>
          </p:cNvPr>
          <p:cNvSpPr/>
          <p:nvPr/>
        </p:nvSpPr>
        <p:spPr>
          <a:xfrm>
            <a:off x="8249810" y="2216394"/>
            <a:ext cx="3038676" cy="668320"/>
          </a:xfrm>
          <a:prstGeom prst="roundRect">
            <a:avLst>
              <a:gd name="adj" fmla="val 50000"/>
            </a:avLst>
          </a:prstGeom>
          <a:solidFill>
            <a:schemeClr val="accent3"/>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Accessibility of </a:t>
            </a:r>
          </a:p>
          <a:p>
            <a:pPr algn="ctr"/>
            <a:r>
              <a:rPr lang="en-US" sz="1600" b="1">
                <a:solidFill>
                  <a:schemeClr val="tx1"/>
                </a:solidFill>
              </a:rPr>
              <a:t>Data &amp; Insights </a:t>
            </a:r>
          </a:p>
        </p:txBody>
      </p:sp>
      <p:sp>
        <p:nvSpPr>
          <p:cNvPr id="26" name="TextBox 25">
            <a:extLst>
              <a:ext uri="{FF2B5EF4-FFF2-40B4-BE49-F238E27FC236}">
                <a16:creationId xmlns:a16="http://schemas.microsoft.com/office/drawing/2014/main" id="{4EC4302F-25E5-F83C-546A-BB43A38B7158}"/>
              </a:ext>
            </a:extLst>
          </p:cNvPr>
          <p:cNvSpPr txBox="1"/>
          <p:nvPr/>
        </p:nvSpPr>
        <p:spPr>
          <a:xfrm>
            <a:off x="9534148" y="1805691"/>
            <a:ext cx="470000"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a:solidFill>
                  <a:schemeClr val="accent3"/>
                </a:solidFill>
              </a:rPr>
              <a:t>03</a:t>
            </a:r>
          </a:p>
        </p:txBody>
      </p:sp>
      <p:sp>
        <p:nvSpPr>
          <p:cNvPr id="27" name="TextBox 26">
            <a:extLst>
              <a:ext uri="{FF2B5EF4-FFF2-40B4-BE49-F238E27FC236}">
                <a16:creationId xmlns:a16="http://schemas.microsoft.com/office/drawing/2014/main" id="{E88D4B6B-D4A8-E1F0-9713-17740A58E92A}"/>
              </a:ext>
            </a:extLst>
          </p:cNvPr>
          <p:cNvSpPr txBox="1"/>
          <p:nvPr/>
        </p:nvSpPr>
        <p:spPr>
          <a:xfrm>
            <a:off x="8118331" y="3212925"/>
            <a:ext cx="3301634" cy="3176062"/>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algn="ctr">
              <a:lnSpc>
                <a:spcPct val="120000"/>
              </a:lnSpc>
              <a:defRPr/>
            </a:pPr>
            <a:r>
              <a:rPr lang="en-GB" sz="1200" b="1">
                <a:solidFill>
                  <a:schemeClr val="accent3"/>
                </a:solidFill>
                <a:latin typeface="+mn-lt"/>
              </a:rPr>
              <a:t>Goal: </a:t>
            </a:r>
          </a:p>
          <a:p>
            <a:pPr algn="ctr">
              <a:lnSpc>
                <a:spcPct val="120000"/>
              </a:lnSpc>
              <a:defRPr/>
            </a:pPr>
            <a:r>
              <a:rPr lang="en-GB">
                <a:solidFill>
                  <a:schemeClr val="bg1"/>
                </a:solidFill>
                <a:latin typeface="+mn-lt"/>
              </a:rPr>
              <a:t>Extractable and consistent formats of reporting that allow for better analysis to identify trends.</a:t>
            </a:r>
          </a:p>
          <a:p>
            <a:pPr algn="ctr">
              <a:lnSpc>
                <a:spcPct val="120000"/>
              </a:lnSpc>
              <a:defRPr/>
            </a:pPr>
            <a:endParaRPr lang="en-GB" b="1">
              <a:solidFill>
                <a:schemeClr val="bg1"/>
              </a:solidFill>
              <a:latin typeface="+mn-lt"/>
            </a:endParaRPr>
          </a:p>
          <a:p>
            <a:pPr algn="ctr">
              <a:lnSpc>
                <a:spcPct val="120000"/>
              </a:lnSpc>
              <a:defRPr/>
            </a:pPr>
            <a:r>
              <a:rPr kumimoji="0" lang="en-GB" sz="1200" b="1" i="0" u="none" strike="noStrike" kern="1200" cap="none" spc="0" normalizeH="0" baseline="0" noProof="0">
                <a:ln>
                  <a:noFill/>
                </a:ln>
                <a:solidFill>
                  <a:schemeClr val="accent3"/>
                </a:solidFill>
                <a:effectLst/>
                <a:uLnTx/>
                <a:uFillTx/>
                <a:latin typeface="+mn-lt"/>
                <a:ea typeface="Lato Light" panose="020F0502020204030203" pitchFamily="34" charset="0"/>
                <a:cs typeface="Poppins Light" pitchFamily="2" charset="77"/>
              </a:rPr>
              <a:t>Extractable: </a:t>
            </a:r>
          </a:p>
          <a:p>
            <a:pPr algn="ctr">
              <a:lnSpc>
                <a:spcPct val="120000"/>
              </a:lnSpc>
              <a:defRPr/>
            </a:pPr>
            <a:r>
              <a:rPr lang="en-GB">
                <a:solidFill>
                  <a:schemeClr val="bg1"/>
                </a:solidFill>
                <a:latin typeface="+mn-lt"/>
              </a:rPr>
              <a:t>Data provided in consistent, templated formats across all reports. This should look to evolve from excels in the long term to API and cloud-based software solutions.</a:t>
            </a:r>
          </a:p>
          <a:p>
            <a:pPr algn="ctr">
              <a:lnSpc>
                <a:spcPct val="120000"/>
              </a:lnSpc>
              <a:defRPr/>
            </a:pPr>
            <a:endParaRPr lang="en-GB">
              <a:solidFill>
                <a:schemeClr val="bg1"/>
              </a:solidFill>
              <a:latin typeface="+mn-lt"/>
            </a:endParaRPr>
          </a:p>
          <a:p>
            <a:pPr algn="ctr">
              <a:lnSpc>
                <a:spcPct val="120000"/>
              </a:lnSpc>
              <a:defRPr/>
            </a:pPr>
            <a:r>
              <a:rPr kumimoji="0" lang="en-GB" sz="1200" b="1" i="0" u="none" strike="noStrike" kern="1200" cap="none" spc="0" normalizeH="0" baseline="0" noProof="0">
                <a:ln>
                  <a:noFill/>
                </a:ln>
                <a:solidFill>
                  <a:schemeClr val="accent3"/>
                </a:solidFill>
                <a:effectLst/>
                <a:uLnTx/>
                <a:uFillTx/>
                <a:latin typeface="+mn-lt"/>
                <a:ea typeface="Lato Light" panose="020F0502020204030203" pitchFamily="34" charset="0"/>
                <a:cs typeface="Poppins Light" pitchFamily="2" charset="77"/>
              </a:rPr>
              <a:t>Consistency: </a:t>
            </a:r>
          </a:p>
          <a:p>
            <a:pPr algn="ctr">
              <a:lnSpc>
                <a:spcPct val="120000"/>
              </a:lnSpc>
              <a:defRPr/>
            </a:pPr>
            <a:r>
              <a:rPr lang="en-GB">
                <a:solidFill>
                  <a:schemeClr val="bg1"/>
                </a:solidFill>
                <a:latin typeface="+mn-lt"/>
              </a:rPr>
              <a:t>Short-term focus should aim to deliver a consistent view of a brands data across reports and be transparent in the data points available and definitions used.</a:t>
            </a:r>
          </a:p>
        </p:txBody>
      </p:sp>
    </p:spTree>
    <p:extLst>
      <p:ext uri="{BB962C8B-B14F-4D97-AF65-F5344CB8AC3E}">
        <p14:creationId xmlns:p14="http://schemas.microsoft.com/office/powerpoint/2010/main" val="1403299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Arrow Connector 63">
            <a:extLst>
              <a:ext uri="{FF2B5EF4-FFF2-40B4-BE49-F238E27FC236}">
                <a16:creationId xmlns:a16="http://schemas.microsoft.com/office/drawing/2014/main" id="{F163B3C5-EBEB-0793-E478-BB07DD5FF935}"/>
              </a:ext>
            </a:extLst>
          </p:cNvPr>
          <p:cNvCxnSpPr>
            <a:cxnSpLocks/>
          </p:cNvCxnSpPr>
          <p:nvPr/>
        </p:nvCxnSpPr>
        <p:spPr>
          <a:xfrm>
            <a:off x="548640" y="1492925"/>
            <a:ext cx="11094720"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6E97174-3E1A-3551-A804-68D3B1AD5926}"/>
              </a:ext>
            </a:extLst>
          </p:cNvPr>
          <p:cNvSpPr/>
          <p:nvPr/>
        </p:nvSpPr>
        <p:spPr>
          <a:xfrm>
            <a:off x="8468719" y="1876961"/>
            <a:ext cx="3147438" cy="1156581"/>
          </a:xfrm>
          <a:prstGeom prst="rect">
            <a:avLst/>
          </a:prstGeom>
          <a:solidFill>
            <a:schemeClr val="accent3">
              <a:alpha val="29915"/>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62" name="Rectangle 61">
            <a:extLst>
              <a:ext uri="{FF2B5EF4-FFF2-40B4-BE49-F238E27FC236}">
                <a16:creationId xmlns:a16="http://schemas.microsoft.com/office/drawing/2014/main" id="{3A6606A5-1B67-794B-A63B-025DB10C3DFB}"/>
              </a:ext>
            </a:extLst>
          </p:cNvPr>
          <p:cNvSpPr/>
          <p:nvPr/>
        </p:nvSpPr>
        <p:spPr>
          <a:xfrm>
            <a:off x="5134261" y="1876961"/>
            <a:ext cx="3147438" cy="1156581"/>
          </a:xfrm>
          <a:prstGeom prst="rect">
            <a:avLst/>
          </a:prstGeom>
          <a:solidFill>
            <a:schemeClr val="accent3">
              <a:alpha val="29915"/>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63" name="Rectangle 62">
            <a:extLst>
              <a:ext uri="{FF2B5EF4-FFF2-40B4-BE49-F238E27FC236}">
                <a16:creationId xmlns:a16="http://schemas.microsoft.com/office/drawing/2014/main" id="{E255691E-C2DE-8CC4-CDDB-07FE996AFA45}"/>
              </a:ext>
            </a:extLst>
          </p:cNvPr>
          <p:cNvSpPr/>
          <p:nvPr/>
        </p:nvSpPr>
        <p:spPr>
          <a:xfrm>
            <a:off x="1788160" y="1876961"/>
            <a:ext cx="3147438" cy="1156581"/>
          </a:xfrm>
          <a:prstGeom prst="rect">
            <a:avLst/>
          </a:prstGeom>
          <a:solidFill>
            <a:schemeClr val="accent3">
              <a:alpha val="29915"/>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8" name="Rectangle 17">
            <a:extLst>
              <a:ext uri="{FF2B5EF4-FFF2-40B4-BE49-F238E27FC236}">
                <a16:creationId xmlns:a16="http://schemas.microsoft.com/office/drawing/2014/main" id="{F9999CDD-FDE7-06BA-5477-72172230E384}"/>
              </a:ext>
            </a:extLst>
          </p:cNvPr>
          <p:cNvSpPr/>
          <p:nvPr/>
        </p:nvSpPr>
        <p:spPr>
          <a:xfrm>
            <a:off x="5134648" y="1876962"/>
            <a:ext cx="3149600" cy="4470500"/>
          </a:xfrm>
          <a:prstGeom prst="rect">
            <a:avLst/>
          </a:prstGeom>
          <a:noFill/>
          <a:ln>
            <a:solidFill>
              <a:schemeClr val="accent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9" name="Rectangle 18">
            <a:extLst>
              <a:ext uri="{FF2B5EF4-FFF2-40B4-BE49-F238E27FC236}">
                <a16:creationId xmlns:a16="http://schemas.microsoft.com/office/drawing/2014/main" id="{10B53EC7-A51F-CF2A-27BB-C6E02D3C84D4}"/>
              </a:ext>
            </a:extLst>
          </p:cNvPr>
          <p:cNvSpPr/>
          <p:nvPr/>
        </p:nvSpPr>
        <p:spPr>
          <a:xfrm>
            <a:off x="8478768" y="1876962"/>
            <a:ext cx="3149600" cy="4470500"/>
          </a:xfrm>
          <a:prstGeom prst="rect">
            <a:avLst/>
          </a:prstGeom>
          <a:noFill/>
          <a:ln>
            <a:solidFill>
              <a:schemeClr val="accent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7" name="Rectangle 16">
            <a:extLst>
              <a:ext uri="{FF2B5EF4-FFF2-40B4-BE49-F238E27FC236}">
                <a16:creationId xmlns:a16="http://schemas.microsoft.com/office/drawing/2014/main" id="{7D124D9D-E978-EC10-56A1-47A9185A8840}"/>
              </a:ext>
            </a:extLst>
          </p:cNvPr>
          <p:cNvSpPr/>
          <p:nvPr/>
        </p:nvSpPr>
        <p:spPr>
          <a:xfrm>
            <a:off x="1788160" y="1876962"/>
            <a:ext cx="3149600" cy="4470500"/>
          </a:xfrm>
          <a:prstGeom prst="rect">
            <a:avLst/>
          </a:prstGeom>
          <a:noFill/>
          <a:ln>
            <a:solidFill>
              <a:schemeClr val="accent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 name="Title 1">
            <a:extLst>
              <a:ext uri="{FF2B5EF4-FFF2-40B4-BE49-F238E27FC236}">
                <a16:creationId xmlns:a16="http://schemas.microsoft.com/office/drawing/2014/main" id="{90D7F14A-D91D-5E2A-8ACE-D75015717BA4}"/>
              </a:ext>
            </a:extLst>
          </p:cNvPr>
          <p:cNvSpPr>
            <a:spLocks noGrp="1"/>
          </p:cNvSpPr>
          <p:nvPr>
            <p:ph type="title"/>
          </p:nvPr>
        </p:nvSpPr>
        <p:spPr/>
        <p:txBody>
          <a:bodyPr/>
          <a:lstStyle/>
          <a:p>
            <a:r>
              <a:rPr lang="en-GB"/>
              <a:t>Framework to drive consistency in </a:t>
            </a:r>
            <a:r>
              <a:rPr lang="en-GB">
                <a:solidFill>
                  <a:schemeClr val="accent3"/>
                </a:solidFill>
              </a:rPr>
              <a:t>data availability </a:t>
            </a:r>
          </a:p>
        </p:txBody>
      </p:sp>
      <p:sp>
        <p:nvSpPr>
          <p:cNvPr id="11" name="Oval 10">
            <a:extLst>
              <a:ext uri="{FF2B5EF4-FFF2-40B4-BE49-F238E27FC236}">
                <a16:creationId xmlns:a16="http://schemas.microsoft.com/office/drawing/2014/main" id="{709B4D4C-93ED-0113-5AB5-58429269F1D8}"/>
              </a:ext>
            </a:extLst>
          </p:cNvPr>
          <p:cNvSpPr/>
          <p:nvPr/>
        </p:nvSpPr>
        <p:spPr>
          <a:xfrm>
            <a:off x="3251200" y="1406565"/>
            <a:ext cx="172720" cy="172720"/>
          </a:xfrm>
          <a:prstGeom prst="ellipse">
            <a:avLst/>
          </a:prstGeom>
          <a:solidFill>
            <a:schemeClr val="tx1"/>
          </a:solidFill>
          <a:ln w="25400">
            <a:solidFill>
              <a:schemeClr val="accent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2" name="TextBox 11">
            <a:extLst>
              <a:ext uri="{FF2B5EF4-FFF2-40B4-BE49-F238E27FC236}">
                <a16:creationId xmlns:a16="http://schemas.microsoft.com/office/drawing/2014/main" id="{E1BD0B16-0708-149E-EEFA-ECBB579AC73C}"/>
              </a:ext>
            </a:extLst>
          </p:cNvPr>
          <p:cNvSpPr txBox="1"/>
          <p:nvPr/>
        </p:nvSpPr>
        <p:spPr>
          <a:xfrm>
            <a:off x="2846363" y="1660286"/>
            <a:ext cx="982394" cy="302955"/>
          </a:xfrm>
          <a:prstGeom prst="roundRect">
            <a:avLst>
              <a:gd name="adj" fmla="val 50000"/>
            </a:avLst>
          </a:prstGeom>
          <a:solidFill>
            <a:schemeClr val="accent3"/>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0" bIns="0" rtlCol="0" anchor="ctr">
            <a:spAutoFit/>
          </a:bodyPr>
          <a:lstStyle/>
          <a:p>
            <a:pPr algn="ctr"/>
            <a:r>
              <a:rPr lang="en-US" sz="1400" b="1">
                <a:solidFill>
                  <a:schemeClr val="tx1"/>
                </a:solidFill>
              </a:rPr>
              <a:t>Now</a:t>
            </a:r>
          </a:p>
        </p:txBody>
      </p:sp>
      <p:sp>
        <p:nvSpPr>
          <p:cNvPr id="13" name="TextBox 12">
            <a:extLst>
              <a:ext uri="{FF2B5EF4-FFF2-40B4-BE49-F238E27FC236}">
                <a16:creationId xmlns:a16="http://schemas.microsoft.com/office/drawing/2014/main" id="{693714C0-7079-39D5-72C9-6CAE25801725}"/>
              </a:ext>
            </a:extLst>
          </p:cNvPr>
          <p:cNvSpPr txBox="1"/>
          <p:nvPr/>
        </p:nvSpPr>
        <p:spPr>
          <a:xfrm>
            <a:off x="6219814" y="1660286"/>
            <a:ext cx="982394" cy="302955"/>
          </a:xfrm>
          <a:prstGeom prst="roundRect">
            <a:avLst>
              <a:gd name="adj" fmla="val 50000"/>
            </a:avLst>
          </a:prstGeom>
          <a:solidFill>
            <a:schemeClr val="accent3"/>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0" bIns="0" rtlCol="0" anchor="ctr">
            <a:spAutoFit/>
          </a:bodyPr>
          <a:lstStyle/>
          <a:p>
            <a:pPr algn="ctr"/>
            <a:r>
              <a:rPr lang="en-US" sz="1400" b="1">
                <a:solidFill>
                  <a:schemeClr val="tx1"/>
                </a:solidFill>
              </a:rPr>
              <a:t>Next</a:t>
            </a:r>
          </a:p>
        </p:txBody>
      </p:sp>
      <p:sp>
        <p:nvSpPr>
          <p:cNvPr id="14" name="Oval 13">
            <a:extLst>
              <a:ext uri="{FF2B5EF4-FFF2-40B4-BE49-F238E27FC236}">
                <a16:creationId xmlns:a16="http://schemas.microsoft.com/office/drawing/2014/main" id="{5DAE5396-967E-27C2-4617-BA378E68D7F5}"/>
              </a:ext>
            </a:extLst>
          </p:cNvPr>
          <p:cNvSpPr/>
          <p:nvPr/>
        </p:nvSpPr>
        <p:spPr>
          <a:xfrm>
            <a:off x="6623088" y="1406565"/>
            <a:ext cx="172720" cy="172720"/>
          </a:xfrm>
          <a:prstGeom prst="ellipse">
            <a:avLst/>
          </a:prstGeom>
          <a:solidFill>
            <a:schemeClr val="tx1"/>
          </a:solidFill>
          <a:ln w="25400">
            <a:solidFill>
              <a:schemeClr val="accent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5" name="TextBox 14">
            <a:extLst>
              <a:ext uri="{FF2B5EF4-FFF2-40B4-BE49-F238E27FC236}">
                <a16:creationId xmlns:a16="http://schemas.microsoft.com/office/drawing/2014/main" id="{97DE21D9-1DF4-AF04-32DB-EE8C8992787B}"/>
              </a:ext>
            </a:extLst>
          </p:cNvPr>
          <p:cNvSpPr txBox="1"/>
          <p:nvPr/>
        </p:nvSpPr>
        <p:spPr>
          <a:xfrm>
            <a:off x="9562371" y="1660286"/>
            <a:ext cx="982394" cy="302955"/>
          </a:xfrm>
          <a:prstGeom prst="roundRect">
            <a:avLst>
              <a:gd name="adj" fmla="val 50000"/>
            </a:avLst>
          </a:prstGeom>
          <a:solidFill>
            <a:schemeClr val="accent3"/>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0" bIns="0" rtlCol="0" anchor="ctr">
            <a:spAutoFit/>
          </a:bodyPr>
          <a:lstStyle/>
          <a:p>
            <a:pPr algn="ctr"/>
            <a:r>
              <a:rPr lang="en-US" sz="1400" b="1">
                <a:solidFill>
                  <a:schemeClr val="tx1"/>
                </a:solidFill>
              </a:rPr>
              <a:t>Future</a:t>
            </a:r>
          </a:p>
        </p:txBody>
      </p:sp>
      <p:sp>
        <p:nvSpPr>
          <p:cNvPr id="16" name="Oval 15">
            <a:extLst>
              <a:ext uri="{FF2B5EF4-FFF2-40B4-BE49-F238E27FC236}">
                <a16:creationId xmlns:a16="http://schemas.microsoft.com/office/drawing/2014/main" id="{99C26EA0-8F39-8CCD-5701-2538FDC4EE7E}"/>
              </a:ext>
            </a:extLst>
          </p:cNvPr>
          <p:cNvSpPr/>
          <p:nvPr/>
        </p:nvSpPr>
        <p:spPr>
          <a:xfrm>
            <a:off x="9965645" y="1406565"/>
            <a:ext cx="172720" cy="172720"/>
          </a:xfrm>
          <a:prstGeom prst="ellipse">
            <a:avLst/>
          </a:prstGeom>
          <a:solidFill>
            <a:schemeClr val="tx1"/>
          </a:solidFill>
          <a:ln w="25400">
            <a:solidFill>
              <a:schemeClr val="accent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3" name="TextBox 22">
            <a:extLst>
              <a:ext uri="{FF2B5EF4-FFF2-40B4-BE49-F238E27FC236}">
                <a16:creationId xmlns:a16="http://schemas.microsoft.com/office/drawing/2014/main" id="{C5DCECE7-7D0B-B393-F0D9-B5F4E75EA147}"/>
              </a:ext>
            </a:extLst>
          </p:cNvPr>
          <p:cNvSpPr txBox="1"/>
          <p:nvPr/>
        </p:nvSpPr>
        <p:spPr>
          <a:xfrm>
            <a:off x="1788160" y="2108528"/>
            <a:ext cx="3147438" cy="553998"/>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bg1"/>
                </a:solidFill>
                <a:latin typeface="+mj-lt"/>
              </a:rPr>
              <a:t>Allow brands to have a consistent view of data and be able to cross compare between campaigns through extractable formats. </a:t>
            </a:r>
            <a:endParaRPr lang="en-GB" sz="1000" b="1" kern="1200">
              <a:solidFill>
                <a:schemeClr val="bg1"/>
              </a:solidFill>
              <a:latin typeface="+mj-lt"/>
              <a:ea typeface="+mn-ea"/>
              <a:cs typeface="+mn-cs"/>
            </a:endParaRPr>
          </a:p>
        </p:txBody>
      </p:sp>
      <p:sp>
        <p:nvSpPr>
          <p:cNvPr id="24" name="TextBox 23">
            <a:extLst>
              <a:ext uri="{FF2B5EF4-FFF2-40B4-BE49-F238E27FC236}">
                <a16:creationId xmlns:a16="http://schemas.microsoft.com/office/drawing/2014/main" id="{3815C989-05DE-5983-FCB5-A01489B4A1E5}"/>
              </a:ext>
            </a:extLst>
          </p:cNvPr>
          <p:cNvSpPr txBox="1"/>
          <p:nvPr/>
        </p:nvSpPr>
        <p:spPr>
          <a:xfrm>
            <a:off x="1788160" y="3096233"/>
            <a:ext cx="3147438" cy="78483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900">
                <a:solidFill>
                  <a:schemeClr val="bg1"/>
                </a:solidFill>
                <a:latin typeface="+mj-lt"/>
              </a:rPr>
              <a:t>Data in an extractable pre-templated format, such as excel / CSV and available across all campaigns.</a:t>
            </a:r>
          </a:p>
          <a:p>
            <a:pPr marL="171450" indent="-171450">
              <a:buFont typeface="Arial" panose="020B0604020202020204" pitchFamily="34" charset="0"/>
              <a:buChar char="•"/>
            </a:pPr>
            <a:endParaRPr lang="en-GB" sz="900">
              <a:solidFill>
                <a:schemeClr val="bg1"/>
              </a:solidFill>
              <a:latin typeface="+mj-lt"/>
            </a:endParaRPr>
          </a:p>
          <a:p>
            <a:pPr marL="171450" indent="-171450">
              <a:buFont typeface="Arial" panose="020B0604020202020204" pitchFamily="34" charset="0"/>
              <a:buChar char="•"/>
            </a:pPr>
            <a:r>
              <a:rPr lang="en-GB" sz="900">
                <a:solidFill>
                  <a:schemeClr val="bg1"/>
                </a:solidFill>
                <a:latin typeface="+mj-lt"/>
              </a:rPr>
              <a:t>Data shared post-campaign within a reasonable period after the attribution window closes.</a:t>
            </a:r>
          </a:p>
        </p:txBody>
      </p:sp>
      <p:cxnSp>
        <p:nvCxnSpPr>
          <p:cNvPr id="26" name="Straight Connector 25">
            <a:extLst>
              <a:ext uri="{FF2B5EF4-FFF2-40B4-BE49-F238E27FC236}">
                <a16:creationId xmlns:a16="http://schemas.microsoft.com/office/drawing/2014/main" id="{E38AECC5-76BF-00E6-F7A6-7F77C44A990B}"/>
              </a:ext>
            </a:extLst>
          </p:cNvPr>
          <p:cNvCxnSpPr>
            <a:cxnSpLocks/>
          </p:cNvCxnSpPr>
          <p:nvPr/>
        </p:nvCxnSpPr>
        <p:spPr>
          <a:xfrm>
            <a:off x="548640" y="3037747"/>
            <a:ext cx="43869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E01F4F1-A52F-9CFB-561D-7C9C0FB56116}"/>
              </a:ext>
            </a:extLst>
          </p:cNvPr>
          <p:cNvCxnSpPr>
            <a:cxnSpLocks/>
          </p:cNvCxnSpPr>
          <p:nvPr/>
        </p:nvCxnSpPr>
        <p:spPr>
          <a:xfrm>
            <a:off x="548640" y="4745967"/>
            <a:ext cx="43869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1E0312F-76F0-C500-1455-C322736B1A51}"/>
              </a:ext>
            </a:extLst>
          </p:cNvPr>
          <p:cNvSpPr txBox="1"/>
          <p:nvPr/>
        </p:nvSpPr>
        <p:spPr>
          <a:xfrm>
            <a:off x="1788160" y="5625483"/>
            <a:ext cx="3147438" cy="646331"/>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900">
                <a:solidFill>
                  <a:schemeClr val="bg1"/>
                </a:solidFill>
                <a:latin typeface="+mj-lt"/>
              </a:rPr>
              <a:t>Provide a glossary of metrics available across all report types.</a:t>
            </a:r>
          </a:p>
          <a:p>
            <a:pPr marL="171450" indent="-171450">
              <a:buFont typeface="Arial" panose="020B0604020202020204" pitchFamily="34" charset="0"/>
              <a:buChar char="•"/>
            </a:pPr>
            <a:endParaRPr lang="en-GB" sz="900">
              <a:solidFill>
                <a:schemeClr val="bg1"/>
              </a:solidFill>
              <a:latin typeface="+mj-lt"/>
            </a:endParaRPr>
          </a:p>
          <a:p>
            <a:pPr marL="171450" indent="-171450">
              <a:buFont typeface="Arial" panose="020B0604020202020204" pitchFamily="34" charset="0"/>
              <a:buChar char="•"/>
            </a:pPr>
            <a:r>
              <a:rPr lang="en-GB" sz="900">
                <a:solidFill>
                  <a:schemeClr val="bg1"/>
                </a:solidFill>
                <a:latin typeface="+mj-lt"/>
              </a:rPr>
              <a:t>Provide definitions alongside all metrics.</a:t>
            </a:r>
          </a:p>
        </p:txBody>
      </p:sp>
      <p:cxnSp>
        <p:nvCxnSpPr>
          <p:cNvPr id="29" name="Straight Connector 28">
            <a:extLst>
              <a:ext uri="{FF2B5EF4-FFF2-40B4-BE49-F238E27FC236}">
                <a16:creationId xmlns:a16="http://schemas.microsoft.com/office/drawing/2014/main" id="{9A7EF3A8-E5DC-0C2E-7FEB-719A3FA99E95}"/>
              </a:ext>
            </a:extLst>
          </p:cNvPr>
          <p:cNvCxnSpPr>
            <a:cxnSpLocks/>
          </p:cNvCxnSpPr>
          <p:nvPr/>
        </p:nvCxnSpPr>
        <p:spPr>
          <a:xfrm>
            <a:off x="548640" y="3922004"/>
            <a:ext cx="43869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DAEA89-8B32-7A4B-ACD2-FD69FEAA7EEA}"/>
              </a:ext>
            </a:extLst>
          </p:cNvPr>
          <p:cNvCxnSpPr>
            <a:cxnSpLocks/>
          </p:cNvCxnSpPr>
          <p:nvPr/>
        </p:nvCxnSpPr>
        <p:spPr>
          <a:xfrm>
            <a:off x="548640" y="5549834"/>
            <a:ext cx="43869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8A4ED6B-B9A9-0792-BAF9-8277EBE38556}"/>
              </a:ext>
            </a:extLst>
          </p:cNvPr>
          <p:cNvSpPr txBox="1"/>
          <p:nvPr/>
        </p:nvSpPr>
        <p:spPr>
          <a:xfrm>
            <a:off x="5144306" y="2103251"/>
            <a:ext cx="3137389" cy="861774"/>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bg1"/>
                </a:solidFill>
                <a:latin typeface="+mj-lt"/>
              </a:rPr>
              <a:t>To allow brands to better understand incremental value of spend through advanced analytical data – prioritising metrics such as ‘new customers’ and sales uplift methodologies.</a:t>
            </a:r>
          </a:p>
        </p:txBody>
      </p:sp>
      <p:sp>
        <p:nvSpPr>
          <p:cNvPr id="32" name="TextBox 31">
            <a:extLst>
              <a:ext uri="{FF2B5EF4-FFF2-40B4-BE49-F238E27FC236}">
                <a16:creationId xmlns:a16="http://schemas.microsoft.com/office/drawing/2014/main" id="{D7EF2F05-6B31-5A6A-1F27-A536DE599983}"/>
              </a:ext>
            </a:extLst>
          </p:cNvPr>
          <p:cNvSpPr txBox="1"/>
          <p:nvPr/>
        </p:nvSpPr>
        <p:spPr>
          <a:xfrm>
            <a:off x="5144306" y="3096233"/>
            <a:ext cx="3147438" cy="507831"/>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900">
                <a:solidFill>
                  <a:schemeClr val="bg1"/>
                </a:solidFill>
                <a:latin typeface="+mj-lt"/>
              </a:rPr>
              <a:t>Basic data available in-flight and in a templated extractable format, such as dashboards or through API solutions. </a:t>
            </a:r>
          </a:p>
        </p:txBody>
      </p:sp>
      <p:sp>
        <p:nvSpPr>
          <p:cNvPr id="33" name="TextBox 32">
            <a:extLst>
              <a:ext uri="{FF2B5EF4-FFF2-40B4-BE49-F238E27FC236}">
                <a16:creationId xmlns:a16="http://schemas.microsoft.com/office/drawing/2014/main" id="{C7E415D2-932A-12CC-6637-52843276B47F}"/>
              </a:ext>
            </a:extLst>
          </p:cNvPr>
          <p:cNvSpPr txBox="1"/>
          <p:nvPr/>
        </p:nvSpPr>
        <p:spPr>
          <a:xfrm>
            <a:off x="5144306" y="3994223"/>
            <a:ext cx="3147438" cy="646331"/>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900">
                <a:solidFill>
                  <a:schemeClr val="bg1"/>
                </a:solidFill>
                <a:latin typeface="+mj-lt"/>
              </a:rPr>
              <a:t>Advanced data available in-flight and in a templated extractable format, such as dashboards or through API solutions. May be made available through 3P technology suppliers.</a:t>
            </a:r>
          </a:p>
        </p:txBody>
      </p:sp>
      <p:sp>
        <p:nvSpPr>
          <p:cNvPr id="35" name="TextBox 34">
            <a:extLst>
              <a:ext uri="{FF2B5EF4-FFF2-40B4-BE49-F238E27FC236}">
                <a16:creationId xmlns:a16="http://schemas.microsoft.com/office/drawing/2014/main" id="{3D2D1CC2-D91B-744E-5E4F-1B854AED49FC}"/>
              </a:ext>
            </a:extLst>
          </p:cNvPr>
          <p:cNvSpPr txBox="1"/>
          <p:nvPr/>
        </p:nvSpPr>
        <p:spPr>
          <a:xfrm>
            <a:off x="5144306" y="4806791"/>
            <a:ext cx="3147438" cy="646331"/>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900">
                <a:solidFill>
                  <a:schemeClr val="bg1"/>
                </a:solidFill>
                <a:latin typeface="+mj-lt"/>
              </a:rPr>
              <a:t>Advanced data and insights should aim to be provided or supported in consistent extractable formats such as excel or CSV within a reasonable period post-campaign.</a:t>
            </a:r>
          </a:p>
        </p:txBody>
      </p:sp>
      <p:sp>
        <p:nvSpPr>
          <p:cNvPr id="36" name="TextBox 35">
            <a:extLst>
              <a:ext uri="{FF2B5EF4-FFF2-40B4-BE49-F238E27FC236}">
                <a16:creationId xmlns:a16="http://schemas.microsoft.com/office/drawing/2014/main" id="{1BA44FDB-B192-1D38-DF97-099EDE1C74A0}"/>
              </a:ext>
            </a:extLst>
          </p:cNvPr>
          <p:cNvSpPr txBox="1"/>
          <p:nvPr/>
        </p:nvSpPr>
        <p:spPr>
          <a:xfrm>
            <a:off x="8495922" y="2103251"/>
            <a:ext cx="3147438" cy="707886"/>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bg1"/>
                </a:solidFill>
                <a:latin typeface="+mj-lt"/>
              </a:rPr>
              <a:t>Brands can manipulate the data in their own way to see customer journeys across media touchpoints with supporting retail data and insights.</a:t>
            </a:r>
          </a:p>
        </p:txBody>
      </p:sp>
      <p:sp>
        <p:nvSpPr>
          <p:cNvPr id="37" name="TextBox 36">
            <a:extLst>
              <a:ext uri="{FF2B5EF4-FFF2-40B4-BE49-F238E27FC236}">
                <a16:creationId xmlns:a16="http://schemas.microsoft.com/office/drawing/2014/main" id="{E2B288E3-CC23-DEB6-594D-3943A7BDC834}"/>
              </a:ext>
            </a:extLst>
          </p:cNvPr>
          <p:cNvSpPr txBox="1"/>
          <p:nvPr/>
        </p:nvSpPr>
        <p:spPr>
          <a:xfrm>
            <a:off x="8495922" y="3096233"/>
            <a:ext cx="3147438" cy="369332"/>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900">
                <a:solidFill>
                  <a:schemeClr val="bg1"/>
                </a:solidFill>
                <a:latin typeface="+mj-lt"/>
              </a:rPr>
              <a:t>All data points are available in open API or through cloud-based software solutions.</a:t>
            </a:r>
          </a:p>
        </p:txBody>
      </p:sp>
      <p:cxnSp>
        <p:nvCxnSpPr>
          <p:cNvPr id="44" name="Straight Connector 43">
            <a:extLst>
              <a:ext uri="{FF2B5EF4-FFF2-40B4-BE49-F238E27FC236}">
                <a16:creationId xmlns:a16="http://schemas.microsoft.com/office/drawing/2014/main" id="{CF58BFEE-2234-D6AF-27E3-8671EC62DCDC}"/>
              </a:ext>
            </a:extLst>
          </p:cNvPr>
          <p:cNvCxnSpPr>
            <a:cxnSpLocks/>
          </p:cNvCxnSpPr>
          <p:nvPr/>
        </p:nvCxnSpPr>
        <p:spPr>
          <a:xfrm>
            <a:off x="5134648" y="3037747"/>
            <a:ext cx="314704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3ACDAD5-C968-DF27-14B0-DEF6798E2230}"/>
              </a:ext>
            </a:extLst>
          </p:cNvPr>
          <p:cNvCxnSpPr>
            <a:cxnSpLocks/>
          </p:cNvCxnSpPr>
          <p:nvPr/>
        </p:nvCxnSpPr>
        <p:spPr>
          <a:xfrm>
            <a:off x="8476215" y="3037747"/>
            <a:ext cx="314704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2734DE1-02FE-71C2-7872-9D3061E04CE0}"/>
              </a:ext>
            </a:extLst>
          </p:cNvPr>
          <p:cNvCxnSpPr>
            <a:cxnSpLocks/>
          </p:cNvCxnSpPr>
          <p:nvPr/>
        </p:nvCxnSpPr>
        <p:spPr>
          <a:xfrm>
            <a:off x="5134648" y="3922004"/>
            <a:ext cx="314704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D1C23D5-BEEA-BF08-6313-4C39E25E4ABD}"/>
              </a:ext>
            </a:extLst>
          </p:cNvPr>
          <p:cNvCxnSpPr>
            <a:cxnSpLocks/>
          </p:cNvCxnSpPr>
          <p:nvPr/>
        </p:nvCxnSpPr>
        <p:spPr>
          <a:xfrm>
            <a:off x="5134648" y="4745967"/>
            <a:ext cx="314704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A918544-5E99-E8E8-6215-8F83705AA7D0}"/>
              </a:ext>
            </a:extLst>
          </p:cNvPr>
          <p:cNvCxnSpPr>
            <a:cxnSpLocks/>
          </p:cNvCxnSpPr>
          <p:nvPr/>
        </p:nvCxnSpPr>
        <p:spPr>
          <a:xfrm>
            <a:off x="5134648" y="5559885"/>
            <a:ext cx="314704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C85862FA-D371-83C2-FDDC-5741166F665F}"/>
              </a:ext>
            </a:extLst>
          </p:cNvPr>
          <p:cNvSpPr txBox="1"/>
          <p:nvPr/>
        </p:nvSpPr>
        <p:spPr>
          <a:xfrm>
            <a:off x="371340" y="2108528"/>
            <a:ext cx="1487156" cy="246221"/>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accent3"/>
                </a:solidFill>
                <a:latin typeface="+mj-lt"/>
              </a:rPr>
              <a:t>Ambition</a:t>
            </a:r>
          </a:p>
        </p:txBody>
      </p:sp>
      <p:sp>
        <p:nvSpPr>
          <p:cNvPr id="57" name="TextBox 56">
            <a:extLst>
              <a:ext uri="{FF2B5EF4-FFF2-40B4-BE49-F238E27FC236}">
                <a16:creationId xmlns:a16="http://schemas.microsoft.com/office/drawing/2014/main" id="{A4A5A957-D2E9-B51E-D419-26DC37FC1A66}"/>
              </a:ext>
            </a:extLst>
          </p:cNvPr>
          <p:cNvSpPr txBox="1"/>
          <p:nvPr/>
        </p:nvSpPr>
        <p:spPr>
          <a:xfrm>
            <a:off x="371340" y="3080824"/>
            <a:ext cx="1487156" cy="553998"/>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accent3"/>
                </a:solidFill>
                <a:latin typeface="+mj-lt"/>
              </a:rPr>
              <a:t>Component 1: </a:t>
            </a:r>
          </a:p>
          <a:p>
            <a:r>
              <a:rPr lang="en-GB" sz="1000">
                <a:solidFill>
                  <a:schemeClr val="bg1"/>
                </a:solidFill>
                <a:latin typeface="+mj-lt"/>
              </a:rPr>
              <a:t>Basic Media Data Expansion</a:t>
            </a:r>
          </a:p>
        </p:txBody>
      </p:sp>
      <p:sp>
        <p:nvSpPr>
          <p:cNvPr id="58" name="TextBox 57">
            <a:extLst>
              <a:ext uri="{FF2B5EF4-FFF2-40B4-BE49-F238E27FC236}">
                <a16:creationId xmlns:a16="http://schemas.microsoft.com/office/drawing/2014/main" id="{45071C1C-16B1-2644-8A53-E1063FC20198}"/>
              </a:ext>
            </a:extLst>
          </p:cNvPr>
          <p:cNvSpPr txBox="1"/>
          <p:nvPr/>
        </p:nvSpPr>
        <p:spPr>
          <a:xfrm>
            <a:off x="371340" y="3966997"/>
            <a:ext cx="1487156" cy="553998"/>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accent3"/>
                </a:solidFill>
                <a:latin typeface="+mj-lt"/>
              </a:rPr>
              <a:t>Component 2: </a:t>
            </a:r>
          </a:p>
          <a:p>
            <a:r>
              <a:rPr lang="en-GB" sz="1000">
                <a:solidFill>
                  <a:schemeClr val="bg1"/>
                </a:solidFill>
                <a:latin typeface="+mj-lt"/>
              </a:rPr>
              <a:t>Advanced Media Data Accessibility </a:t>
            </a:r>
          </a:p>
        </p:txBody>
      </p:sp>
      <p:sp>
        <p:nvSpPr>
          <p:cNvPr id="59" name="TextBox 58">
            <a:extLst>
              <a:ext uri="{FF2B5EF4-FFF2-40B4-BE49-F238E27FC236}">
                <a16:creationId xmlns:a16="http://schemas.microsoft.com/office/drawing/2014/main" id="{FDC2028A-AB32-AC89-3EBE-501D455D6639}"/>
              </a:ext>
            </a:extLst>
          </p:cNvPr>
          <p:cNvSpPr txBox="1"/>
          <p:nvPr/>
        </p:nvSpPr>
        <p:spPr>
          <a:xfrm>
            <a:off x="371340" y="4779258"/>
            <a:ext cx="1487156" cy="707886"/>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accent3"/>
                </a:solidFill>
                <a:latin typeface="+mj-lt"/>
              </a:rPr>
              <a:t>Component 3: </a:t>
            </a:r>
          </a:p>
          <a:p>
            <a:r>
              <a:rPr lang="en-GB" sz="1000">
                <a:solidFill>
                  <a:schemeClr val="bg1"/>
                </a:solidFill>
                <a:latin typeface="+mj-lt"/>
              </a:rPr>
              <a:t>Retail Data &amp; Insights Accessibility  </a:t>
            </a:r>
          </a:p>
        </p:txBody>
      </p:sp>
      <p:sp>
        <p:nvSpPr>
          <p:cNvPr id="60" name="TextBox 59">
            <a:extLst>
              <a:ext uri="{FF2B5EF4-FFF2-40B4-BE49-F238E27FC236}">
                <a16:creationId xmlns:a16="http://schemas.microsoft.com/office/drawing/2014/main" id="{FECCF4C2-B404-438A-AEBE-2B15EF410CC0}"/>
              </a:ext>
            </a:extLst>
          </p:cNvPr>
          <p:cNvSpPr txBox="1"/>
          <p:nvPr/>
        </p:nvSpPr>
        <p:spPr>
          <a:xfrm>
            <a:off x="371340" y="5585258"/>
            <a:ext cx="1487156"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accent3"/>
                </a:solidFill>
                <a:latin typeface="+mj-lt"/>
              </a:rPr>
              <a:t>Component 4: </a:t>
            </a:r>
          </a:p>
          <a:p>
            <a:r>
              <a:rPr lang="en-GB" sz="1000">
                <a:solidFill>
                  <a:schemeClr val="bg1"/>
                </a:solidFill>
                <a:latin typeface="+mj-lt"/>
              </a:rPr>
              <a:t>Transparency</a:t>
            </a:r>
          </a:p>
        </p:txBody>
      </p:sp>
    </p:spTree>
    <p:extLst>
      <p:ext uri="{BB962C8B-B14F-4D97-AF65-F5344CB8AC3E}">
        <p14:creationId xmlns:p14="http://schemas.microsoft.com/office/powerpoint/2010/main" val="73193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CC9E96E-A11A-FD89-90D7-AC7E16B52533}"/>
              </a:ext>
            </a:extLst>
          </p:cNvPr>
          <p:cNvSpPr/>
          <p:nvPr/>
        </p:nvSpPr>
        <p:spPr>
          <a:xfrm>
            <a:off x="365760" y="1903782"/>
            <a:ext cx="11551399" cy="4485201"/>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 name="Title 1">
            <a:extLst>
              <a:ext uri="{FF2B5EF4-FFF2-40B4-BE49-F238E27FC236}">
                <a16:creationId xmlns:a16="http://schemas.microsoft.com/office/drawing/2014/main" id="{399FDC0A-C0F0-203A-4E99-BB16DB73D5F0}"/>
              </a:ext>
            </a:extLst>
          </p:cNvPr>
          <p:cNvSpPr>
            <a:spLocks noGrp="1"/>
          </p:cNvSpPr>
          <p:nvPr>
            <p:ph type="title"/>
          </p:nvPr>
        </p:nvSpPr>
        <p:spPr/>
        <p:txBody>
          <a:bodyPr anchor="t">
            <a:normAutofit/>
          </a:bodyPr>
          <a:lstStyle/>
          <a:p>
            <a:r>
              <a:rPr lang="en-US"/>
              <a:t>Aligning media data points with brand priorities</a:t>
            </a:r>
            <a:endParaRPr lang="en-GB"/>
          </a:p>
        </p:txBody>
      </p:sp>
      <p:sp>
        <p:nvSpPr>
          <p:cNvPr id="3" name="Rectangle 2">
            <a:extLst>
              <a:ext uri="{FF2B5EF4-FFF2-40B4-BE49-F238E27FC236}">
                <a16:creationId xmlns:a16="http://schemas.microsoft.com/office/drawing/2014/main" id="{927E2527-96D9-6194-FF94-20726990D57D}"/>
              </a:ext>
            </a:extLst>
          </p:cNvPr>
          <p:cNvSpPr/>
          <p:nvPr/>
        </p:nvSpPr>
        <p:spPr>
          <a:xfrm>
            <a:off x="5263984" y="2004881"/>
            <a:ext cx="2160000" cy="360000"/>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4572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3"/>
                </a:solidFill>
                <a:effectLst/>
                <a:uLnTx/>
                <a:uFillTx/>
                <a:ea typeface="Roboto Light" panose="02000000000000000000" pitchFamily="2" charset="0"/>
                <a:cs typeface="+mn-cs"/>
              </a:rPr>
              <a:t>Basic Media Data</a:t>
            </a:r>
          </a:p>
        </p:txBody>
      </p:sp>
      <p:sp>
        <p:nvSpPr>
          <p:cNvPr id="7" name="TextBox 6">
            <a:extLst>
              <a:ext uri="{FF2B5EF4-FFF2-40B4-BE49-F238E27FC236}">
                <a16:creationId xmlns:a16="http://schemas.microsoft.com/office/drawing/2014/main" id="{8CB880DF-E85C-D156-18DF-F3E87AD8E418}"/>
              </a:ext>
            </a:extLst>
          </p:cNvPr>
          <p:cNvSpPr txBox="1"/>
          <p:nvPr/>
        </p:nvSpPr>
        <p:spPr>
          <a:xfrm>
            <a:off x="8014853" y="2809247"/>
            <a:ext cx="3446558" cy="152349"/>
          </a:xfrm>
          <a:prstGeom prst="rect">
            <a:avLst/>
          </a:prstGeom>
          <a:noFill/>
        </p:spPr>
        <p:txBody>
          <a:bodyPr wrap="square" lIns="274320" tIns="0" rIns="274320" bIns="0" rtlCol="0" anchor="t">
            <a:spAutoFit/>
          </a:bodyPr>
          <a:lstStyle>
            <a:defPPr>
              <a:defRPr lang="en-US"/>
            </a:defPPr>
            <a:lvl1pPr>
              <a:lnSpc>
                <a:spcPct val="90000"/>
              </a:lnSpc>
              <a:spcBef>
                <a:spcPts val="600"/>
              </a:spcBef>
              <a:defRPr sz="1200">
                <a:solidFill>
                  <a:schemeClr val="tx2"/>
                </a:solidFill>
              </a:defRPr>
            </a:lvl1p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mn-ea"/>
                <a:cs typeface="+mn-cs"/>
              </a:rPr>
              <a:t>Unique Impressions | Viewable Impressions </a:t>
            </a:r>
          </a:p>
        </p:txBody>
      </p:sp>
      <p:sp>
        <p:nvSpPr>
          <p:cNvPr id="8" name="TextBox 7">
            <a:extLst>
              <a:ext uri="{FF2B5EF4-FFF2-40B4-BE49-F238E27FC236}">
                <a16:creationId xmlns:a16="http://schemas.microsoft.com/office/drawing/2014/main" id="{24CCA38A-FB00-F40E-C1B3-462ED399E923}"/>
              </a:ext>
            </a:extLst>
          </p:cNvPr>
          <p:cNvSpPr txBox="1"/>
          <p:nvPr/>
        </p:nvSpPr>
        <p:spPr>
          <a:xfrm>
            <a:off x="8389597" y="3690649"/>
            <a:ext cx="2697070" cy="610936"/>
          </a:xfrm>
          <a:prstGeom prst="rect">
            <a:avLst/>
          </a:prstGeom>
          <a:noFill/>
        </p:spPr>
        <p:txBody>
          <a:bodyPr wrap="square" lIns="274320" tIns="0" rIns="274320" bIns="0" rtlCol="0" anchor="t">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mn-ea"/>
                <a:cs typeface="+mn-cs"/>
              </a:rPr>
              <a:t>DPVR (PDP)</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mn-ea"/>
                <a:cs typeface="+mn-cs"/>
              </a:rPr>
              <a:t>Unique </a:t>
            </a:r>
            <a:r>
              <a:rPr lang="en-US" sz="1100">
                <a:solidFill>
                  <a:schemeClr val="bg1"/>
                </a:solidFill>
              </a:rPr>
              <a:t>clicks</a:t>
            </a:r>
            <a:r>
              <a:rPr kumimoji="0" lang="en-US" sz="1100" b="0" i="0" u="none" strike="noStrike" kern="1200" cap="none" spc="0" normalizeH="0" baseline="0" noProof="0">
                <a:ln>
                  <a:noFill/>
                </a:ln>
                <a:solidFill>
                  <a:schemeClr val="bg1"/>
                </a:solidFill>
                <a:effectLst/>
                <a:uLnTx/>
                <a:uFillTx/>
                <a:ea typeface="+mn-ea"/>
                <a:cs typeface="+mn-cs"/>
              </a:rPr>
              <a:t> </a:t>
            </a:r>
            <a:r>
              <a:rPr lang="en-US" sz="1100">
                <a:solidFill>
                  <a:schemeClr val="bg1"/>
                </a:solidFill>
              </a:rPr>
              <a:t>data</a:t>
            </a:r>
            <a:endParaRPr lang="en-US" sz="1100">
              <a:solidFill>
                <a:schemeClr val="bg1"/>
              </a:solidFill>
              <a:cs typeface="Arial"/>
            </a:endParaRPr>
          </a:p>
          <a:p>
            <a:pPr algn="ctr">
              <a:lnSpc>
                <a:spcPct val="90000"/>
              </a:lnSpc>
              <a:spcBef>
                <a:spcPts val="600"/>
              </a:spcBef>
              <a:defRPr/>
            </a:pPr>
            <a:r>
              <a:rPr kumimoji="0" lang="en-US" sz="1100" b="0" i="0" u="none" strike="noStrike" kern="1200" cap="none" spc="0" normalizeH="0" baseline="0" noProof="0">
                <a:ln>
                  <a:noFill/>
                </a:ln>
                <a:solidFill>
                  <a:schemeClr val="bg1"/>
                </a:solidFill>
                <a:effectLst/>
                <a:uLnTx/>
                <a:uFillTx/>
                <a:ea typeface="+mn-ea"/>
                <a:cs typeface="+mn-cs"/>
              </a:rPr>
              <a:t>Ad frequency data</a:t>
            </a:r>
            <a:r>
              <a:rPr lang="en-US" sz="1100">
                <a:solidFill>
                  <a:schemeClr val="bg1"/>
                </a:solidFill>
              </a:rPr>
              <a:t> </a:t>
            </a:r>
            <a:endParaRPr lang="en-US" sz="1100" b="0" i="0" u="none" strike="noStrike" kern="1200" cap="none" spc="0" normalizeH="0" baseline="0" noProof="0">
              <a:ln>
                <a:noFill/>
              </a:ln>
              <a:solidFill>
                <a:schemeClr val="bg1"/>
              </a:solidFill>
              <a:effectLst/>
              <a:uLnTx/>
              <a:uFillTx/>
              <a:cs typeface="Arial"/>
            </a:endParaRPr>
          </a:p>
        </p:txBody>
      </p:sp>
      <p:sp>
        <p:nvSpPr>
          <p:cNvPr id="9" name="TextBox 8">
            <a:extLst>
              <a:ext uri="{FF2B5EF4-FFF2-40B4-BE49-F238E27FC236}">
                <a16:creationId xmlns:a16="http://schemas.microsoft.com/office/drawing/2014/main" id="{D6F80653-E2FD-AC0C-9FDA-DC274DD9A2CF}"/>
              </a:ext>
            </a:extLst>
          </p:cNvPr>
          <p:cNvSpPr txBox="1"/>
          <p:nvPr/>
        </p:nvSpPr>
        <p:spPr>
          <a:xfrm>
            <a:off x="8248610" y="4831714"/>
            <a:ext cx="2979044" cy="381643"/>
          </a:xfrm>
          <a:prstGeom prst="rect">
            <a:avLst/>
          </a:prstGeom>
          <a:noFill/>
        </p:spPr>
        <p:txBody>
          <a:bodyPr wrap="square" lIns="274320" tIns="0" rIns="274320" bIns="0" rtlCol="0" anchor="t">
            <a:spAutoFit/>
          </a:bodyPr>
          <a:lstStyle/>
          <a:p>
            <a:pPr algn="ctr" fontAlgn="base">
              <a:lnSpc>
                <a:spcPct val="90000"/>
              </a:lnSpc>
              <a:spcBef>
                <a:spcPts val="600"/>
              </a:spcBef>
              <a:defRPr/>
            </a:pPr>
            <a:r>
              <a:rPr kumimoji="0" lang="en-US" sz="1100" b="0" i="0" u="none" strike="noStrike" kern="1200" cap="none" spc="0" normalizeH="0" baseline="0" noProof="0">
                <a:ln>
                  <a:noFill/>
                </a:ln>
                <a:solidFill>
                  <a:schemeClr val="bg1"/>
                </a:solidFill>
                <a:effectLst/>
                <a:uLnTx/>
                <a:uFillTx/>
                <a:ea typeface="+mn-ea"/>
                <a:cs typeface="+mn-cs"/>
              </a:rPr>
              <a:t>Share of search | Impression </a:t>
            </a:r>
            <a:r>
              <a:rPr lang="en-US" sz="1100">
                <a:solidFill>
                  <a:schemeClr val="bg1"/>
                </a:solidFill>
              </a:rPr>
              <a:t>share </a:t>
            </a:r>
            <a:endParaRPr kumimoji="0" lang="en-US" sz="1100" b="0" i="0" u="none" strike="noStrike" kern="1200" cap="none" spc="0" normalizeH="0" baseline="0" noProof="0">
              <a:ln>
                <a:noFill/>
              </a:ln>
              <a:solidFill>
                <a:schemeClr val="bg1"/>
              </a:solidFill>
              <a:effectLst/>
              <a:uLnTx/>
              <a:uFillTx/>
              <a:ea typeface="+mn-ea"/>
              <a:cs typeface="+mn-cs"/>
            </a:endParaRPr>
          </a:p>
          <a:p>
            <a:pPr algn="ctr" fontAlgn="base">
              <a:lnSpc>
                <a:spcPct val="90000"/>
              </a:lnSpc>
              <a:spcBef>
                <a:spcPts val="600"/>
              </a:spcBef>
              <a:defRPr/>
            </a:pPr>
            <a:r>
              <a:rPr lang="en-US" sz="1100">
                <a:solidFill>
                  <a:schemeClr val="bg1"/>
                </a:solidFill>
              </a:rPr>
              <a:t>Budget cap out reports </a:t>
            </a:r>
            <a:endParaRPr lang="en-US" sz="1100" b="0" i="0" u="none" strike="noStrike" kern="1200" cap="none" spc="0" normalizeH="0" baseline="0" noProof="0">
              <a:ln>
                <a:noFill/>
              </a:ln>
              <a:solidFill>
                <a:schemeClr val="bg1"/>
              </a:solidFill>
              <a:effectLst/>
              <a:uLnTx/>
              <a:uFillTx/>
              <a:cs typeface="Arial"/>
            </a:endParaRPr>
          </a:p>
        </p:txBody>
      </p:sp>
      <p:grpSp>
        <p:nvGrpSpPr>
          <p:cNvPr id="17" name="Group 16">
            <a:extLst>
              <a:ext uri="{FF2B5EF4-FFF2-40B4-BE49-F238E27FC236}">
                <a16:creationId xmlns:a16="http://schemas.microsoft.com/office/drawing/2014/main" id="{EA382C3D-9B68-4F93-0D10-9DF8918F1AA2}"/>
              </a:ext>
            </a:extLst>
          </p:cNvPr>
          <p:cNvGrpSpPr/>
          <p:nvPr/>
        </p:nvGrpSpPr>
        <p:grpSpPr>
          <a:xfrm>
            <a:off x="918274" y="2453901"/>
            <a:ext cx="3049118" cy="3822797"/>
            <a:chOff x="7892684" y="2001953"/>
            <a:chExt cx="1936433" cy="3588102"/>
          </a:xfrm>
          <a:solidFill>
            <a:schemeClr val="bg1"/>
          </a:solidFill>
        </p:grpSpPr>
        <p:sp>
          <p:nvSpPr>
            <p:cNvPr id="18" name="Trapezoid 17">
              <a:extLst>
                <a:ext uri="{FF2B5EF4-FFF2-40B4-BE49-F238E27FC236}">
                  <a16:creationId xmlns:a16="http://schemas.microsoft.com/office/drawing/2014/main" id="{5923B6FC-8C60-2846-4D31-36B56DA84A5E}"/>
                </a:ext>
              </a:extLst>
            </p:cNvPr>
            <p:cNvSpPr/>
            <p:nvPr/>
          </p:nvSpPr>
          <p:spPr>
            <a:xfrm flipV="1">
              <a:off x="7892684" y="2001953"/>
              <a:ext cx="1936433" cy="938322"/>
            </a:xfrm>
            <a:prstGeom prst="trapezoid">
              <a:avLst>
                <a:gd name="adj" fmla="val 23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32637"/>
                </a:solidFill>
                <a:effectLst/>
                <a:uLnTx/>
                <a:uFillTx/>
                <a:latin typeface="Arial" panose="020B0604020202020204"/>
                <a:ea typeface="+mn-ea"/>
                <a:cs typeface="+mn-cs"/>
              </a:endParaRPr>
            </a:p>
          </p:txBody>
        </p:sp>
        <p:sp>
          <p:nvSpPr>
            <p:cNvPr id="19" name="Trapezoid 18">
              <a:extLst>
                <a:ext uri="{FF2B5EF4-FFF2-40B4-BE49-F238E27FC236}">
                  <a16:creationId xmlns:a16="http://schemas.microsoft.com/office/drawing/2014/main" id="{D4450D22-4BD2-1F67-B394-0C3AE1155DFF}"/>
                </a:ext>
              </a:extLst>
            </p:cNvPr>
            <p:cNvSpPr/>
            <p:nvPr/>
          </p:nvSpPr>
          <p:spPr>
            <a:xfrm flipV="1">
              <a:off x="8050166" y="2958987"/>
              <a:ext cx="1621469" cy="956798"/>
            </a:xfrm>
            <a:prstGeom prst="trapezoid">
              <a:avLst>
                <a:gd name="adj" fmla="val 229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32637"/>
                </a:solidFill>
                <a:effectLst/>
                <a:uLnTx/>
                <a:uFillTx/>
                <a:latin typeface="Arial" panose="020B0604020202020204"/>
                <a:ea typeface="+mn-ea"/>
                <a:cs typeface="+mn-cs"/>
              </a:endParaRPr>
            </a:p>
          </p:txBody>
        </p:sp>
        <p:sp>
          <p:nvSpPr>
            <p:cNvPr id="20" name="Trapezoid 19">
              <a:extLst>
                <a:ext uri="{FF2B5EF4-FFF2-40B4-BE49-F238E27FC236}">
                  <a16:creationId xmlns:a16="http://schemas.microsoft.com/office/drawing/2014/main" id="{2C023789-BB7F-B196-7FBA-31D0AD428FD1}"/>
                </a:ext>
              </a:extLst>
            </p:cNvPr>
            <p:cNvSpPr/>
            <p:nvPr/>
          </p:nvSpPr>
          <p:spPr>
            <a:xfrm flipV="1">
              <a:off x="8202728" y="3934495"/>
              <a:ext cx="1316343" cy="956794"/>
            </a:xfrm>
            <a:prstGeom prst="trapezoid">
              <a:avLst>
                <a:gd name="adj" fmla="val 237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32637"/>
                </a:solidFill>
                <a:effectLst/>
                <a:uLnTx/>
                <a:uFillTx/>
                <a:latin typeface="Arial" panose="020B0604020202020204"/>
                <a:ea typeface="+mn-ea"/>
                <a:cs typeface="+mn-cs"/>
              </a:endParaRPr>
            </a:p>
          </p:txBody>
        </p:sp>
        <p:sp>
          <p:nvSpPr>
            <p:cNvPr id="21" name="Trapezoid 20">
              <a:extLst>
                <a:ext uri="{FF2B5EF4-FFF2-40B4-BE49-F238E27FC236}">
                  <a16:creationId xmlns:a16="http://schemas.microsoft.com/office/drawing/2014/main" id="{009D08F7-298A-9E19-C8BE-CB73C2635682}"/>
                </a:ext>
              </a:extLst>
            </p:cNvPr>
            <p:cNvSpPr/>
            <p:nvPr/>
          </p:nvSpPr>
          <p:spPr>
            <a:xfrm flipV="1">
              <a:off x="8360961" y="4910003"/>
              <a:ext cx="999879" cy="68005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32637"/>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6A692040-28A6-C4AF-210D-2EE18DD332C9}"/>
                </a:ext>
              </a:extLst>
            </p:cNvPr>
            <p:cNvSpPr txBox="1"/>
            <p:nvPr/>
          </p:nvSpPr>
          <p:spPr>
            <a:xfrm>
              <a:off x="8139319" y="2343871"/>
              <a:ext cx="1452025" cy="350215"/>
            </a:xfrm>
            <a:prstGeom prst="rect">
              <a:avLst/>
            </a:prstGeom>
            <a:grp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effectLst/>
                  <a:uLnTx/>
                  <a:uFillTx/>
                  <a:ea typeface="Roboto Light" panose="02000000000000000000" pitchFamily="2" charset="0"/>
                  <a:cs typeface="+mn-cs"/>
                </a:rPr>
                <a:t>Awareness / Penetration</a:t>
              </a:r>
            </a:p>
          </p:txBody>
        </p:sp>
        <p:sp>
          <p:nvSpPr>
            <p:cNvPr id="23" name="TextBox 22">
              <a:extLst>
                <a:ext uri="{FF2B5EF4-FFF2-40B4-BE49-F238E27FC236}">
                  <a16:creationId xmlns:a16="http://schemas.microsoft.com/office/drawing/2014/main" id="{67BC0AFF-8B43-20C9-24E9-167E9BED3510}"/>
                </a:ext>
              </a:extLst>
            </p:cNvPr>
            <p:cNvSpPr txBox="1"/>
            <p:nvPr/>
          </p:nvSpPr>
          <p:spPr>
            <a:xfrm>
              <a:off x="8359291" y="3305310"/>
              <a:ext cx="1012083" cy="187773"/>
            </a:xfrm>
            <a:prstGeom prst="rect">
              <a:avLst/>
            </a:prstGeom>
            <a:grp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effectLst/>
                  <a:uLnTx/>
                  <a:uFillTx/>
                  <a:ea typeface="Roboto Light" panose="02000000000000000000" pitchFamily="2" charset="0"/>
                  <a:cs typeface="+mn-cs"/>
                </a:rPr>
                <a:t>Consideration</a:t>
              </a:r>
            </a:p>
          </p:txBody>
        </p:sp>
        <p:sp>
          <p:nvSpPr>
            <p:cNvPr id="24" name="TextBox 23">
              <a:extLst>
                <a:ext uri="{FF2B5EF4-FFF2-40B4-BE49-F238E27FC236}">
                  <a16:creationId xmlns:a16="http://schemas.microsoft.com/office/drawing/2014/main" id="{2B2AE9A0-B91C-F3F0-F38D-77CC3FA61262}"/>
                </a:ext>
              </a:extLst>
            </p:cNvPr>
            <p:cNvSpPr txBox="1"/>
            <p:nvPr/>
          </p:nvSpPr>
          <p:spPr>
            <a:xfrm>
              <a:off x="8498493" y="4302670"/>
              <a:ext cx="733677" cy="187773"/>
            </a:xfrm>
            <a:prstGeom prst="rect">
              <a:avLst/>
            </a:prstGeom>
            <a:grp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effectLst/>
                  <a:uLnTx/>
                  <a:uFillTx/>
                  <a:ea typeface="Roboto Light" panose="02000000000000000000" pitchFamily="2" charset="0"/>
                  <a:cs typeface="+mn-cs"/>
                </a:rPr>
                <a:t>Conversion</a:t>
              </a:r>
            </a:p>
          </p:txBody>
        </p:sp>
        <p:sp>
          <p:nvSpPr>
            <p:cNvPr id="25" name="TextBox 24">
              <a:extLst>
                <a:ext uri="{FF2B5EF4-FFF2-40B4-BE49-F238E27FC236}">
                  <a16:creationId xmlns:a16="http://schemas.microsoft.com/office/drawing/2014/main" id="{8F2E00A0-6985-91CE-4D17-1F4B91528C5C}"/>
                </a:ext>
              </a:extLst>
            </p:cNvPr>
            <p:cNvSpPr txBox="1"/>
            <p:nvPr/>
          </p:nvSpPr>
          <p:spPr>
            <a:xfrm>
              <a:off x="8507079" y="5116872"/>
              <a:ext cx="716505" cy="175107"/>
            </a:xfrm>
            <a:prstGeom prst="rect">
              <a:avLst/>
            </a:prstGeom>
            <a:grp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effectLst/>
                  <a:uLnTx/>
                  <a:uFillTx/>
                  <a:ea typeface="Roboto Light" panose="02000000000000000000" pitchFamily="2" charset="0"/>
                  <a:cs typeface="+mn-cs"/>
                </a:rPr>
                <a:t>Loyalty</a:t>
              </a:r>
            </a:p>
          </p:txBody>
        </p:sp>
      </p:grpSp>
      <p:sp>
        <p:nvSpPr>
          <p:cNvPr id="27" name="Rectangle 26">
            <a:extLst>
              <a:ext uri="{FF2B5EF4-FFF2-40B4-BE49-F238E27FC236}">
                <a16:creationId xmlns:a16="http://schemas.microsoft.com/office/drawing/2014/main" id="{D20A8DA6-9395-ECAF-76CE-45DCB8760FB5}"/>
              </a:ext>
            </a:extLst>
          </p:cNvPr>
          <p:cNvSpPr/>
          <p:nvPr/>
        </p:nvSpPr>
        <p:spPr>
          <a:xfrm>
            <a:off x="1362831" y="2004881"/>
            <a:ext cx="2160000" cy="360000"/>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4572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3"/>
                </a:solidFill>
                <a:effectLst/>
                <a:uLnTx/>
                <a:uFillTx/>
                <a:ea typeface="Roboto Light" panose="02000000000000000000" pitchFamily="2" charset="0"/>
                <a:cs typeface="+mn-cs"/>
              </a:rPr>
              <a:t>Brand Priorities</a:t>
            </a:r>
          </a:p>
        </p:txBody>
      </p:sp>
      <p:grpSp>
        <p:nvGrpSpPr>
          <p:cNvPr id="12" name="Group 11">
            <a:extLst>
              <a:ext uri="{FF2B5EF4-FFF2-40B4-BE49-F238E27FC236}">
                <a16:creationId xmlns:a16="http://schemas.microsoft.com/office/drawing/2014/main" id="{03C4278D-6D5B-BF7C-C512-19ADAA2EA8D7}"/>
              </a:ext>
            </a:extLst>
          </p:cNvPr>
          <p:cNvGrpSpPr/>
          <p:nvPr/>
        </p:nvGrpSpPr>
        <p:grpSpPr>
          <a:xfrm>
            <a:off x="3230041" y="3459312"/>
            <a:ext cx="8231370" cy="2077050"/>
            <a:chOff x="2214132" y="3459312"/>
            <a:chExt cx="9527257" cy="2077050"/>
          </a:xfrm>
        </p:grpSpPr>
        <p:cxnSp>
          <p:nvCxnSpPr>
            <p:cNvPr id="28" name="Straight Connector 27">
              <a:extLst>
                <a:ext uri="{FF2B5EF4-FFF2-40B4-BE49-F238E27FC236}">
                  <a16:creationId xmlns:a16="http://schemas.microsoft.com/office/drawing/2014/main" id="{AC099C1A-2181-0498-9379-F583966F9555}"/>
                </a:ext>
              </a:extLst>
            </p:cNvPr>
            <p:cNvCxnSpPr>
              <a:cxnSpLocks/>
            </p:cNvCxnSpPr>
            <p:nvPr/>
          </p:nvCxnSpPr>
          <p:spPr>
            <a:xfrm>
              <a:off x="2214132" y="5536362"/>
              <a:ext cx="952725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9F8686C-2C05-F2A1-D976-DA272E249705}"/>
                </a:ext>
              </a:extLst>
            </p:cNvPr>
            <p:cNvCxnSpPr>
              <a:cxnSpLocks/>
            </p:cNvCxnSpPr>
            <p:nvPr/>
          </p:nvCxnSpPr>
          <p:spPr>
            <a:xfrm>
              <a:off x="2491241" y="4492919"/>
              <a:ext cx="920247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E86D406-8492-E675-6008-EC6275A6DBA0}"/>
                </a:ext>
              </a:extLst>
            </p:cNvPr>
            <p:cNvCxnSpPr>
              <a:cxnSpLocks/>
            </p:cNvCxnSpPr>
            <p:nvPr/>
          </p:nvCxnSpPr>
          <p:spPr>
            <a:xfrm>
              <a:off x="2780555" y="3459312"/>
              <a:ext cx="891316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153E9923-D713-9A2A-6EE1-9E6B21A1A34D}"/>
              </a:ext>
            </a:extLst>
          </p:cNvPr>
          <p:cNvSpPr txBox="1"/>
          <p:nvPr/>
        </p:nvSpPr>
        <p:spPr>
          <a:xfrm>
            <a:off x="5443984" y="2809749"/>
            <a:ext cx="1800000" cy="381643"/>
          </a:xfrm>
          <a:prstGeom prst="rect">
            <a:avLst/>
          </a:prstGeom>
          <a:noFill/>
        </p:spPr>
        <p:txBody>
          <a:bodyPr wrap="square" lIns="274320" tIns="0" rIns="274320" bIns="0" rtlCol="0" anchor="t">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Roboto Light"/>
                <a:cs typeface="+mn-cs"/>
              </a:rPr>
              <a:t>Impressions</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Roboto Light"/>
                <a:cs typeface="+mn-cs"/>
              </a:rPr>
              <a:t> </a:t>
            </a:r>
          </a:p>
        </p:txBody>
      </p:sp>
      <p:sp>
        <p:nvSpPr>
          <p:cNvPr id="37" name="TextBox 36">
            <a:extLst>
              <a:ext uri="{FF2B5EF4-FFF2-40B4-BE49-F238E27FC236}">
                <a16:creationId xmlns:a16="http://schemas.microsoft.com/office/drawing/2014/main" id="{67C66D5C-5F30-EF95-7501-39ED019A3D5C}"/>
              </a:ext>
            </a:extLst>
          </p:cNvPr>
          <p:cNvSpPr txBox="1"/>
          <p:nvPr/>
        </p:nvSpPr>
        <p:spPr>
          <a:xfrm>
            <a:off x="5443984" y="3803691"/>
            <a:ext cx="1800000" cy="381643"/>
          </a:xfrm>
          <a:prstGeom prst="rect">
            <a:avLst/>
          </a:prstGeom>
          <a:noFill/>
        </p:spPr>
        <p:txBody>
          <a:bodyPr wrap="square" lIns="274320" tIns="0" rIns="274320" bIns="0" rtlCol="0" anchor="t">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mn-ea"/>
                <a:cs typeface="+mn-cs"/>
              </a:rPr>
              <a:t>Click data | CTR </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mn-ea"/>
                <a:cs typeface="+mn-cs"/>
              </a:rPr>
              <a:t>VTR </a:t>
            </a:r>
            <a:r>
              <a:rPr lang="en-US" sz="1100">
                <a:solidFill>
                  <a:schemeClr val="bg1"/>
                </a:solidFill>
              </a:rPr>
              <a:t>| VCR</a:t>
            </a:r>
            <a:endParaRPr kumimoji="0" lang="en-US" sz="1100" b="0" i="0" u="none" strike="noStrike" kern="1200" cap="none" spc="0" normalizeH="0" baseline="0" noProof="0">
              <a:ln>
                <a:noFill/>
              </a:ln>
              <a:solidFill>
                <a:schemeClr val="bg1"/>
              </a:solidFill>
              <a:effectLst/>
              <a:uLnTx/>
              <a:uFillTx/>
              <a:ea typeface="+mn-ea"/>
              <a:cs typeface="+mn-cs"/>
            </a:endParaRPr>
          </a:p>
        </p:txBody>
      </p:sp>
      <p:sp>
        <p:nvSpPr>
          <p:cNvPr id="38" name="TextBox 37">
            <a:extLst>
              <a:ext uri="{FF2B5EF4-FFF2-40B4-BE49-F238E27FC236}">
                <a16:creationId xmlns:a16="http://schemas.microsoft.com/office/drawing/2014/main" id="{19D0DA52-2BFC-3CF6-2EFF-2D113D935C66}"/>
              </a:ext>
            </a:extLst>
          </p:cNvPr>
          <p:cNvSpPr txBox="1"/>
          <p:nvPr/>
        </p:nvSpPr>
        <p:spPr>
          <a:xfrm>
            <a:off x="5443984" y="4640893"/>
            <a:ext cx="1800000" cy="763286"/>
          </a:xfrm>
          <a:prstGeom prst="rect">
            <a:avLst/>
          </a:prstGeom>
          <a:noFill/>
        </p:spPr>
        <p:txBody>
          <a:bodyPr wrap="square" lIns="274320" tIns="0" rIns="274320" bIns="0" rtlCol="0" anchor="t">
            <a:sp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mn-ea"/>
                <a:cs typeface="+mn-cs"/>
              </a:rPr>
              <a:t>Sales | Spend</a:t>
            </a:r>
          </a:p>
          <a:p>
            <a:pPr marL="0" marR="0" lvl="0" indent="0" algn="ctr" defTabSz="914400" rtl="0" eaLnBrk="1" fontAlgn="base"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mn-ea"/>
                <a:cs typeface="+mn-cs"/>
              </a:rPr>
              <a:t>Buying Mechanic CPC / CPM etc.</a:t>
            </a:r>
          </a:p>
          <a:p>
            <a:pPr marL="0" marR="0" lvl="0" indent="0" algn="ctr" defTabSz="914400" rtl="0" eaLnBrk="1" fontAlgn="base"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mn-ea"/>
                <a:cs typeface="+mn-cs"/>
              </a:rPr>
              <a:t>CPA | ROAS</a:t>
            </a:r>
          </a:p>
        </p:txBody>
      </p:sp>
      <p:sp>
        <p:nvSpPr>
          <p:cNvPr id="40" name="Rectangle 39">
            <a:extLst>
              <a:ext uri="{FF2B5EF4-FFF2-40B4-BE49-F238E27FC236}">
                <a16:creationId xmlns:a16="http://schemas.microsoft.com/office/drawing/2014/main" id="{7C37CD21-C8CE-C1CE-617D-1A390FC30E1A}"/>
              </a:ext>
            </a:extLst>
          </p:cNvPr>
          <p:cNvSpPr/>
          <p:nvPr/>
        </p:nvSpPr>
        <p:spPr>
          <a:xfrm>
            <a:off x="8119890" y="2004881"/>
            <a:ext cx="3236484" cy="360000"/>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4572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3"/>
                </a:solidFill>
                <a:effectLst/>
                <a:uLnTx/>
                <a:uFillTx/>
                <a:ea typeface="Roboto Light" panose="02000000000000000000" pitchFamily="2" charset="0"/>
                <a:cs typeface="+mn-cs"/>
              </a:rPr>
              <a:t>Advanced Media Data </a:t>
            </a:r>
          </a:p>
        </p:txBody>
      </p:sp>
      <p:cxnSp>
        <p:nvCxnSpPr>
          <p:cNvPr id="16" name="Straight Arrow Connector 15">
            <a:extLst>
              <a:ext uri="{FF2B5EF4-FFF2-40B4-BE49-F238E27FC236}">
                <a16:creationId xmlns:a16="http://schemas.microsoft.com/office/drawing/2014/main" id="{863330C1-13F3-0AC2-F6D1-CCDA6BCEA7CC}"/>
              </a:ext>
            </a:extLst>
          </p:cNvPr>
          <p:cNvCxnSpPr/>
          <p:nvPr/>
        </p:nvCxnSpPr>
        <p:spPr>
          <a:xfrm>
            <a:off x="4363283" y="2158050"/>
            <a:ext cx="574771"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A769CAE-8F7A-1589-C4DD-7CC829C23FE9}"/>
              </a:ext>
            </a:extLst>
          </p:cNvPr>
          <p:cNvCxnSpPr/>
          <p:nvPr/>
        </p:nvCxnSpPr>
        <p:spPr>
          <a:xfrm>
            <a:off x="7735956" y="2158050"/>
            <a:ext cx="574771"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6793295-E53F-35A2-DA7C-255454C530B9}"/>
              </a:ext>
            </a:extLst>
          </p:cNvPr>
          <p:cNvCxnSpPr>
            <a:cxnSpLocks/>
          </p:cNvCxnSpPr>
          <p:nvPr/>
        </p:nvCxnSpPr>
        <p:spPr>
          <a:xfrm>
            <a:off x="918274" y="2341712"/>
            <a:ext cx="1049356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510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CC9E96E-A11A-FD89-90D7-AC7E16B52533}"/>
              </a:ext>
            </a:extLst>
          </p:cNvPr>
          <p:cNvSpPr/>
          <p:nvPr/>
        </p:nvSpPr>
        <p:spPr>
          <a:xfrm>
            <a:off x="365760" y="1903782"/>
            <a:ext cx="11551399" cy="4485201"/>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 name="Title 1">
            <a:extLst>
              <a:ext uri="{FF2B5EF4-FFF2-40B4-BE49-F238E27FC236}">
                <a16:creationId xmlns:a16="http://schemas.microsoft.com/office/drawing/2014/main" id="{399FDC0A-C0F0-203A-4E99-BB16DB73D5F0}"/>
              </a:ext>
            </a:extLst>
          </p:cNvPr>
          <p:cNvSpPr>
            <a:spLocks noGrp="1"/>
          </p:cNvSpPr>
          <p:nvPr>
            <p:ph type="title"/>
          </p:nvPr>
        </p:nvSpPr>
        <p:spPr/>
        <p:txBody>
          <a:bodyPr anchor="t">
            <a:normAutofit/>
          </a:bodyPr>
          <a:lstStyle/>
          <a:p>
            <a:r>
              <a:rPr lang="en-US"/>
              <a:t>Aligning retail data points with brand priorities</a:t>
            </a:r>
            <a:endParaRPr lang="en-GB"/>
          </a:p>
        </p:txBody>
      </p:sp>
      <p:sp>
        <p:nvSpPr>
          <p:cNvPr id="3" name="Rectangle 2">
            <a:extLst>
              <a:ext uri="{FF2B5EF4-FFF2-40B4-BE49-F238E27FC236}">
                <a16:creationId xmlns:a16="http://schemas.microsoft.com/office/drawing/2014/main" id="{927E2527-96D9-6194-FF94-20726990D57D}"/>
              </a:ext>
            </a:extLst>
          </p:cNvPr>
          <p:cNvSpPr/>
          <p:nvPr/>
        </p:nvSpPr>
        <p:spPr>
          <a:xfrm>
            <a:off x="5263984" y="2004881"/>
            <a:ext cx="2160000" cy="360000"/>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4572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3"/>
                </a:solidFill>
                <a:effectLst/>
                <a:uLnTx/>
                <a:uFillTx/>
                <a:ea typeface="Roboto Light" panose="02000000000000000000" pitchFamily="2" charset="0"/>
                <a:cs typeface="+mn-cs"/>
              </a:rPr>
              <a:t>Retail Data Points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chemeClr val="accent3"/>
              </a:solidFill>
              <a:effectLst/>
              <a:uLnTx/>
              <a:uFillTx/>
              <a:ea typeface="Roboto Light" panose="02000000000000000000" pitchFamily="2" charset="0"/>
              <a:cs typeface="+mn-cs"/>
            </a:endParaRPr>
          </a:p>
        </p:txBody>
      </p:sp>
      <p:sp>
        <p:nvSpPr>
          <p:cNvPr id="7" name="TextBox 6">
            <a:extLst>
              <a:ext uri="{FF2B5EF4-FFF2-40B4-BE49-F238E27FC236}">
                <a16:creationId xmlns:a16="http://schemas.microsoft.com/office/drawing/2014/main" id="{8CB880DF-E85C-D156-18DF-F3E87AD8E418}"/>
              </a:ext>
            </a:extLst>
          </p:cNvPr>
          <p:cNvSpPr txBox="1"/>
          <p:nvPr/>
        </p:nvSpPr>
        <p:spPr>
          <a:xfrm>
            <a:off x="8014853" y="2809247"/>
            <a:ext cx="3446558" cy="304699"/>
          </a:xfrm>
          <a:prstGeom prst="rect">
            <a:avLst/>
          </a:prstGeom>
          <a:noFill/>
        </p:spPr>
        <p:txBody>
          <a:bodyPr wrap="square" lIns="274320" tIns="0" rIns="274320" bIns="0" rtlCol="0" anchor="t">
            <a:spAutoFit/>
          </a:bodyPr>
          <a:lstStyle>
            <a:defPPr>
              <a:defRPr lang="en-US"/>
            </a:defPPr>
            <a:lvl1pPr>
              <a:lnSpc>
                <a:spcPct val="90000"/>
              </a:lnSpc>
              <a:spcBef>
                <a:spcPts val="600"/>
              </a:spcBef>
              <a:defRPr sz="1200">
                <a:solidFill>
                  <a:schemeClr val="tx2"/>
                </a:solidFill>
              </a:defRPr>
            </a:lvl1p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mn-ea"/>
                <a:cs typeface="+mn-cs"/>
              </a:rPr>
              <a:t>Category Benchmarks | </a:t>
            </a:r>
            <a:br>
              <a:rPr kumimoji="0" lang="en-US" sz="1100" b="0" i="0" u="none" strike="noStrike" kern="1200" cap="none" spc="0" normalizeH="0" baseline="0" noProof="0">
                <a:ln>
                  <a:noFill/>
                </a:ln>
                <a:solidFill>
                  <a:schemeClr val="bg1"/>
                </a:solidFill>
                <a:effectLst/>
                <a:uLnTx/>
                <a:uFillTx/>
                <a:ea typeface="+mn-ea"/>
                <a:cs typeface="+mn-cs"/>
              </a:rPr>
            </a:br>
            <a:r>
              <a:rPr kumimoji="0" lang="en-US" sz="1100" b="0" i="0" u="none" strike="noStrike" kern="1200" cap="none" spc="0" normalizeH="0" baseline="0" noProof="0">
                <a:ln>
                  <a:noFill/>
                </a:ln>
                <a:solidFill>
                  <a:schemeClr val="bg1"/>
                </a:solidFill>
                <a:effectLst/>
                <a:uLnTx/>
                <a:uFillTx/>
                <a:ea typeface="+mn-ea"/>
                <a:cs typeface="+mn-cs"/>
              </a:rPr>
              <a:t>Peer brand benchmarks </a:t>
            </a:r>
          </a:p>
        </p:txBody>
      </p:sp>
      <p:sp>
        <p:nvSpPr>
          <p:cNvPr id="8" name="TextBox 7">
            <a:extLst>
              <a:ext uri="{FF2B5EF4-FFF2-40B4-BE49-F238E27FC236}">
                <a16:creationId xmlns:a16="http://schemas.microsoft.com/office/drawing/2014/main" id="{24CCA38A-FB00-F40E-C1B3-462ED399E923}"/>
              </a:ext>
            </a:extLst>
          </p:cNvPr>
          <p:cNvSpPr txBox="1"/>
          <p:nvPr/>
        </p:nvSpPr>
        <p:spPr>
          <a:xfrm>
            <a:off x="8175397" y="3906224"/>
            <a:ext cx="3125470" cy="152349"/>
          </a:xfrm>
          <a:prstGeom prst="rect">
            <a:avLst/>
          </a:prstGeom>
          <a:noFill/>
        </p:spPr>
        <p:txBody>
          <a:bodyPr wrap="square" lIns="274320" tIns="0" rIns="274320" bIns="0" rtlCol="0" anchor="t">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mn-ea"/>
                <a:cs typeface="+mn-cs"/>
              </a:rPr>
              <a:t>Brand search uplift pre / post campaign</a:t>
            </a:r>
          </a:p>
        </p:txBody>
      </p:sp>
      <p:sp>
        <p:nvSpPr>
          <p:cNvPr id="9" name="TextBox 8">
            <a:extLst>
              <a:ext uri="{FF2B5EF4-FFF2-40B4-BE49-F238E27FC236}">
                <a16:creationId xmlns:a16="http://schemas.microsoft.com/office/drawing/2014/main" id="{D6F80653-E2FD-AC0C-9FDA-DC274DD9A2CF}"/>
              </a:ext>
            </a:extLst>
          </p:cNvPr>
          <p:cNvSpPr txBox="1"/>
          <p:nvPr/>
        </p:nvSpPr>
        <p:spPr>
          <a:xfrm>
            <a:off x="7800201" y="4831714"/>
            <a:ext cx="3875862" cy="304699"/>
          </a:xfrm>
          <a:prstGeom prst="rect">
            <a:avLst/>
          </a:prstGeom>
          <a:noFill/>
        </p:spPr>
        <p:txBody>
          <a:bodyPr wrap="square" lIns="274320" tIns="0" rIns="274320" bIns="0" rtlCol="0" anchor="t">
            <a:sp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mn-ea"/>
                <a:cs typeface="+mn-cs"/>
              </a:rPr>
              <a:t>Sales Uplift: Contribution to overall sales | </a:t>
            </a:r>
            <a:br>
              <a:rPr kumimoji="0" lang="en-US" sz="1100" b="0" i="0" u="none" strike="noStrike" kern="1200" cap="none" spc="0" normalizeH="0" baseline="0" noProof="0">
                <a:ln>
                  <a:noFill/>
                </a:ln>
                <a:solidFill>
                  <a:schemeClr val="bg1"/>
                </a:solidFill>
                <a:effectLst/>
                <a:uLnTx/>
                <a:uFillTx/>
                <a:ea typeface="+mn-ea"/>
                <a:cs typeface="+mn-cs"/>
              </a:rPr>
            </a:br>
            <a:r>
              <a:rPr kumimoji="0" lang="en-US" sz="1100" b="0" i="0" u="none" strike="noStrike" kern="1200" cap="none" spc="0" normalizeH="0" baseline="0" noProof="0">
                <a:ln>
                  <a:noFill/>
                </a:ln>
                <a:solidFill>
                  <a:schemeClr val="bg1"/>
                </a:solidFill>
                <a:effectLst/>
                <a:uLnTx/>
                <a:uFillTx/>
                <a:ea typeface="+mn-ea"/>
                <a:cs typeface="+mn-cs"/>
              </a:rPr>
              <a:t>Cat / Market share | Brand Uplift Reports</a:t>
            </a:r>
          </a:p>
        </p:txBody>
      </p:sp>
      <p:grpSp>
        <p:nvGrpSpPr>
          <p:cNvPr id="17" name="Group 16">
            <a:extLst>
              <a:ext uri="{FF2B5EF4-FFF2-40B4-BE49-F238E27FC236}">
                <a16:creationId xmlns:a16="http://schemas.microsoft.com/office/drawing/2014/main" id="{EA382C3D-9B68-4F93-0D10-9DF8918F1AA2}"/>
              </a:ext>
            </a:extLst>
          </p:cNvPr>
          <p:cNvGrpSpPr/>
          <p:nvPr/>
        </p:nvGrpSpPr>
        <p:grpSpPr>
          <a:xfrm>
            <a:off x="918274" y="2453900"/>
            <a:ext cx="3049118" cy="3822796"/>
            <a:chOff x="7892684" y="2001953"/>
            <a:chExt cx="1936433" cy="3588102"/>
          </a:xfrm>
          <a:solidFill>
            <a:schemeClr val="bg1"/>
          </a:solidFill>
        </p:grpSpPr>
        <p:sp>
          <p:nvSpPr>
            <p:cNvPr id="18" name="Trapezoid 17">
              <a:extLst>
                <a:ext uri="{FF2B5EF4-FFF2-40B4-BE49-F238E27FC236}">
                  <a16:creationId xmlns:a16="http://schemas.microsoft.com/office/drawing/2014/main" id="{5923B6FC-8C60-2846-4D31-36B56DA84A5E}"/>
                </a:ext>
              </a:extLst>
            </p:cNvPr>
            <p:cNvSpPr/>
            <p:nvPr/>
          </p:nvSpPr>
          <p:spPr>
            <a:xfrm flipV="1">
              <a:off x="7892684" y="2001953"/>
              <a:ext cx="1936433" cy="938322"/>
            </a:xfrm>
            <a:prstGeom prst="trapezoid">
              <a:avLst>
                <a:gd name="adj" fmla="val 23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32637"/>
                </a:solidFill>
                <a:effectLst/>
                <a:uLnTx/>
                <a:uFillTx/>
                <a:latin typeface="Arial" panose="020B0604020202020204"/>
                <a:ea typeface="+mn-ea"/>
                <a:cs typeface="+mn-cs"/>
              </a:endParaRPr>
            </a:p>
          </p:txBody>
        </p:sp>
        <p:sp>
          <p:nvSpPr>
            <p:cNvPr id="19" name="Trapezoid 18">
              <a:extLst>
                <a:ext uri="{FF2B5EF4-FFF2-40B4-BE49-F238E27FC236}">
                  <a16:creationId xmlns:a16="http://schemas.microsoft.com/office/drawing/2014/main" id="{D4450D22-4BD2-1F67-B394-0C3AE1155DFF}"/>
                </a:ext>
              </a:extLst>
            </p:cNvPr>
            <p:cNvSpPr/>
            <p:nvPr/>
          </p:nvSpPr>
          <p:spPr>
            <a:xfrm flipV="1">
              <a:off x="8050166" y="2958987"/>
              <a:ext cx="1621469" cy="956798"/>
            </a:xfrm>
            <a:prstGeom prst="trapezoid">
              <a:avLst>
                <a:gd name="adj" fmla="val 229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32637"/>
                </a:solidFill>
                <a:effectLst/>
                <a:uLnTx/>
                <a:uFillTx/>
                <a:latin typeface="Arial" panose="020B0604020202020204"/>
                <a:ea typeface="+mn-ea"/>
                <a:cs typeface="+mn-cs"/>
              </a:endParaRPr>
            </a:p>
          </p:txBody>
        </p:sp>
        <p:sp>
          <p:nvSpPr>
            <p:cNvPr id="20" name="Trapezoid 19">
              <a:extLst>
                <a:ext uri="{FF2B5EF4-FFF2-40B4-BE49-F238E27FC236}">
                  <a16:creationId xmlns:a16="http://schemas.microsoft.com/office/drawing/2014/main" id="{2C023789-BB7F-B196-7FBA-31D0AD428FD1}"/>
                </a:ext>
              </a:extLst>
            </p:cNvPr>
            <p:cNvSpPr/>
            <p:nvPr/>
          </p:nvSpPr>
          <p:spPr>
            <a:xfrm flipV="1">
              <a:off x="8202728" y="3934495"/>
              <a:ext cx="1316343" cy="956794"/>
            </a:xfrm>
            <a:prstGeom prst="trapezoid">
              <a:avLst>
                <a:gd name="adj" fmla="val 237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32637"/>
                </a:solidFill>
                <a:effectLst/>
                <a:uLnTx/>
                <a:uFillTx/>
                <a:latin typeface="Arial" panose="020B0604020202020204"/>
                <a:ea typeface="+mn-ea"/>
                <a:cs typeface="+mn-cs"/>
              </a:endParaRPr>
            </a:p>
          </p:txBody>
        </p:sp>
        <p:sp>
          <p:nvSpPr>
            <p:cNvPr id="21" name="Trapezoid 20">
              <a:extLst>
                <a:ext uri="{FF2B5EF4-FFF2-40B4-BE49-F238E27FC236}">
                  <a16:creationId xmlns:a16="http://schemas.microsoft.com/office/drawing/2014/main" id="{009D08F7-298A-9E19-C8BE-CB73C2635682}"/>
                </a:ext>
              </a:extLst>
            </p:cNvPr>
            <p:cNvSpPr/>
            <p:nvPr/>
          </p:nvSpPr>
          <p:spPr>
            <a:xfrm flipV="1">
              <a:off x="8360961" y="4910003"/>
              <a:ext cx="999879" cy="68005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32637"/>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6A692040-28A6-C4AF-210D-2EE18DD332C9}"/>
                </a:ext>
              </a:extLst>
            </p:cNvPr>
            <p:cNvSpPr txBox="1"/>
            <p:nvPr/>
          </p:nvSpPr>
          <p:spPr>
            <a:xfrm>
              <a:off x="8139319" y="2343871"/>
              <a:ext cx="1452025" cy="350215"/>
            </a:xfrm>
            <a:prstGeom prst="rect">
              <a:avLst/>
            </a:prstGeom>
            <a:grp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effectLst/>
                  <a:uLnTx/>
                  <a:uFillTx/>
                  <a:ea typeface="Roboto Light" panose="02000000000000000000" pitchFamily="2" charset="0"/>
                  <a:cs typeface="+mn-cs"/>
                </a:rPr>
                <a:t>Awareness / Penetration</a:t>
              </a:r>
            </a:p>
          </p:txBody>
        </p:sp>
        <p:sp>
          <p:nvSpPr>
            <p:cNvPr id="23" name="TextBox 22">
              <a:extLst>
                <a:ext uri="{FF2B5EF4-FFF2-40B4-BE49-F238E27FC236}">
                  <a16:creationId xmlns:a16="http://schemas.microsoft.com/office/drawing/2014/main" id="{67BC0AFF-8B43-20C9-24E9-167E9BED3510}"/>
                </a:ext>
              </a:extLst>
            </p:cNvPr>
            <p:cNvSpPr txBox="1"/>
            <p:nvPr/>
          </p:nvSpPr>
          <p:spPr>
            <a:xfrm>
              <a:off x="8359291" y="3305310"/>
              <a:ext cx="1012083" cy="187773"/>
            </a:xfrm>
            <a:prstGeom prst="rect">
              <a:avLst/>
            </a:prstGeom>
            <a:grp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effectLst/>
                  <a:uLnTx/>
                  <a:uFillTx/>
                  <a:ea typeface="Roboto Light" panose="02000000000000000000" pitchFamily="2" charset="0"/>
                  <a:cs typeface="+mn-cs"/>
                </a:rPr>
                <a:t>Consideration</a:t>
              </a:r>
            </a:p>
          </p:txBody>
        </p:sp>
        <p:sp>
          <p:nvSpPr>
            <p:cNvPr id="24" name="TextBox 23">
              <a:extLst>
                <a:ext uri="{FF2B5EF4-FFF2-40B4-BE49-F238E27FC236}">
                  <a16:creationId xmlns:a16="http://schemas.microsoft.com/office/drawing/2014/main" id="{2B2AE9A0-B91C-F3F0-F38D-77CC3FA61262}"/>
                </a:ext>
              </a:extLst>
            </p:cNvPr>
            <p:cNvSpPr txBox="1"/>
            <p:nvPr/>
          </p:nvSpPr>
          <p:spPr>
            <a:xfrm>
              <a:off x="8498493" y="4302670"/>
              <a:ext cx="733677" cy="187773"/>
            </a:xfrm>
            <a:prstGeom prst="rect">
              <a:avLst/>
            </a:prstGeom>
            <a:grp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effectLst/>
                  <a:uLnTx/>
                  <a:uFillTx/>
                  <a:ea typeface="Roboto Light" panose="02000000000000000000" pitchFamily="2" charset="0"/>
                  <a:cs typeface="+mn-cs"/>
                </a:rPr>
                <a:t>Conversion</a:t>
              </a:r>
            </a:p>
          </p:txBody>
        </p:sp>
        <p:sp>
          <p:nvSpPr>
            <p:cNvPr id="25" name="TextBox 24">
              <a:extLst>
                <a:ext uri="{FF2B5EF4-FFF2-40B4-BE49-F238E27FC236}">
                  <a16:creationId xmlns:a16="http://schemas.microsoft.com/office/drawing/2014/main" id="{8F2E00A0-6985-91CE-4D17-1F4B91528C5C}"/>
                </a:ext>
              </a:extLst>
            </p:cNvPr>
            <p:cNvSpPr txBox="1"/>
            <p:nvPr/>
          </p:nvSpPr>
          <p:spPr>
            <a:xfrm>
              <a:off x="8507079" y="5116872"/>
              <a:ext cx="716505" cy="175107"/>
            </a:xfrm>
            <a:prstGeom prst="rect">
              <a:avLst/>
            </a:prstGeom>
            <a:grp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300" b="1" i="0" u="none" strike="noStrike" kern="1200" cap="none" spc="0" normalizeH="0" baseline="0" noProof="0">
                  <a:ln>
                    <a:noFill/>
                  </a:ln>
                  <a:effectLst/>
                  <a:uLnTx/>
                  <a:uFillTx/>
                  <a:ea typeface="Roboto Light" panose="02000000000000000000" pitchFamily="2" charset="0"/>
                  <a:cs typeface="+mn-cs"/>
                </a:rPr>
                <a:t>Loyalty</a:t>
              </a:r>
            </a:p>
          </p:txBody>
        </p:sp>
      </p:grpSp>
      <p:sp>
        <p:nvSpPr>
          <p:cNvPr id="27" name="Rectangle 26">
            <a:extLst>
              <a:ext uri="{FF2B5EF4-FFF2-40B4-BE49-F238E27FC236}">
                <a16:creationId xmlns:a16="http://schemas.microsoft.com/office/drawing/2014/main" id="{D20A8DA6-9395-ECAF-76CE-45DCB8760FB5}"/>
              </a:ext>
            </a:extLst>
          </p:cNvPr>
          <p:cNvSpPr/>
          <p:nvPr/>
        </p:nvSpPr>
        <p:spPr>
          <a:xfrm>
            <a:off x="1362831" y="2004881"/>
            <a:ext cx="2160000" cy="360000"/>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4572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3"/>
                </a:solidFill>
                <a:effectLst/>
                <a:uLnTx/>
                <a:uFillTx/>
                <a:ea typeface="Roboto Light" panose="02000000000000000000" pitchFamily="2" charset="0"/>
                <a:cs typeface="+mn-cs"/>
              </a:rPr>
              <a:t>Brand Priorities</a:t>
            </a:r>
          </a:p>
        </p:txBody>
      </p:sp>
      <p:grpSp>
        <p:nvGrpSpPr>
          <p:cNvPr id="12" name="Group 11">
            <a:extLst>
              <a:ext uri="{FF2B5EF4-FFF2-40B4-BE49-F238E27FC236}">
                <a16:creationId xmlns:a16="http://schemas.microsoft.com/office/drawing/2014/main" id="{03C4278D-6D5B-BF7C-C512-19ADAA2EA8D7}"/>
              </a:ext>
            </a:extLst>
          </p:cNvPr>
          <p:cNvGrpSpPr/>
          <p:nvPr/>
        </p:nvGrpSpPr>
        <p:grpSpPr>
          <a:xfrm>
            <a:off x="3230041" y="3459312"/>
            <a:ext cx="8231370" cy="2077050"/>
            <a:chOff x="2214132" y="3459312"/>
            <a:chExt cx="9527257" cy="2077050"/>
          </a:xfrm>
        </p:grpSpPr>
        <p:cxnSp>
          <p:nvCxnSpPr>
            <p:cNvPr id="28" name="Straight Connector 27">
              <a:extLst>
                <a:ext uri="{FF2B5EF4-FFF2-40B4-BE49-F238E27FC236}">
                  <a16:creationId xmlns:a16="http://schemas.microsoft.com/office/drawing/2014/main" id="{AC099C1A-2181-0498-9379-F583966F9555}"/>
                </a:ext>
              </a:extLst>
            </p:cNvPr>
            <p:cNvCxnSpPr>
              <a:cxnSpLocks/>
            </p:cNvCxnSpPr>
            <p:nvPr/>
          </p:nvCxnSpPr>
          <p:spPr>
            <a:xfrm>
              <a:off x="2214132" y="5536362"/>
              <a:ext cx="952725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9F8686C-2C05-F2A1-D976-DA272E249705}"/>
                </a:ext>
              </a:extLst>
            </p:cNvPr>
            <p:cNvCxnSpPr>
              <a:cxnSpLocks/>
            </p:cNvCxnSpPr>
            <p:nvPr/>
          </p:nvCxnSpPr>
          <p:spPr>
            <a:xfrm>
              <a:off x="2491241" y="4492919"/>
              <a:ext cx="920247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E86D406-8492-E675-6008-EC6275A6DBA0}"/>
                </a:ext>
              </a:extLst>
            </p:cNvPr>
            <p:cNvCxnSpPr>
              <a:cxnSpLocks/>
            </p:cNvCxnSpPr>
            <p:nvPr/>
          </p:nvCxnSpPr>
          <p:spPr>
            <a:xfrm>
              <a:off x="2780555" y="3459312"/>
              <a:ext cx="891316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153E9923-D713-9A2A-6EE1-9E6B21A1A34D}"/>
              </a:ext>
            </a:extLst>
          </p:cNvPr>
          <p:cNvSpPr txBox="1"/>
          <p:nvPr/>
        </p:nvSpPr>
        <p:spPr>
          <a:xfrm>
            <a:off x="4673115" y="2809749"/>
            <a:ext cx="3341738" cy="152349"/>
          </a:xfrm>
          <a:prstGeom prst="rect">
            <a:avLst/>
          </a:prstGeom>
          <a:noFill/>
        </p:spPr>
        <p:txBody>
          <a:bodyPr wrap="square" lIns="274320" tIns="0" rIns="274320" bIns="0" rtlCol="0" anchor="t">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Roboto Light"/>
                <a:cs typeface="+mn-cs"/>
              </a:rPr>
              <a:t>New to brand | New to category data </a:t>
            </a:r>
          </a:p>
        </p:txBody>
      </p:sp>
      <p:sp>
        <p:nvSpPr>
          <p:cNvPr id="37" name="TextBox 36">
            <a:extLst>
              <a:ext uri="{FF2B5EF4-FFF2-40B4-BE49-F238E27FC236}">
                <a16:creationId xmlns:a16="http://schemas.microsoft.com/office/drawing/2014/main" id="{67C66D5C-5F30-EF95-7501-39ED019A3D5C}"/>
              </a:ext>
            </a:extLst>
          </p:cNvPr>
          <p:cNvSpPr txBox="1"/>
          <p:nvPr/>
        </p:nvSpPr>
        <p:spPr>
          <a:xfrm>
            <a:off x="4594650" y="3803691"/>
            <a:ext cx="3498668" cy="381643"/>
          </a:xfrm>
          <a:prstGeom prst="rect">
            <a:avLst/>
          </a:prstGeom>
          <a:noFill/>
        </p:spPr>
        <p:txBody>
          <a:bodyPr wrap="square" lIns="274320" tIns="0" rIns="274320" bIns="0" rtlCol="0" anchor="t">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mn-ea"/>
                <a:cs typeface="+mn-cs"/>
              </a:rPr>
              <a:t>Add to Basket | Basket abandonment</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mn-ea"/>
                <a:cs typeface="+mn-cs"/>
              </a:rPr>
              <a:t>Clicked </a:t>
            </a:r>
            <a:r>
              <a:rPr lang="en-US" sz="1100">
                <a:solidFill>
                  <a:schemeClr val="bg1"/>
                </a:solidFill>
              </a:rPr>
              <a:t>item</a:t>
            </a:r>
            <a:r>
              <a:rPr kumimoji="0" lang="en-US" sz="1100" b="0" i="0" u="none" strike="noStrike" kern="1200" cap="none" spc="0" normalizeH="0" baseline="0" noProof="0">
                <a:ln>
                  <a:noFill/>
                </a:ln>
                <a:solidFill>
                  <a:schemeClr val="bg1"/>
                </a:solidFill>
                <a:effectLst/>
                <a:uLnTx/>
                <a:uFillTx/>
                <a:ea typeface="+mn-ea"/>
                <a:cs typeface="+mn-cs"/>
              </a:rPr>
              <a:t> vs. bought item</a:t>
            </a:r>
            <a:endParaRPr lang="en-US" sz="1100" b="0" i="0" u="none" strike="noStrike" kern="1200" cap="none" spc="0" normalizeH="0" baseline="0" noProof="0">
              <a:ln>
                <a:noFill/>
              </a:ln>
              <a:solidFill>
                <a:schemeClr val="bg1"/>
              </a:solidFill>
              <a:effectLst/>
              <a:uLnTx/>
              <a:uFillTx/>
              <a:cs typeface="Arial"/>
            </a:endParaRPr>
          </a:p>
        </p:txBody>
      </p:sp>
      <p:sp>
        <p:nvSpPr>
          <p:cNvPr id="38" name="TextBox 37">
            <a:extLst>
              <a:ext uri="{FF2B5EF4-FFF2-40B4-BE49-F238E27FC236}">
                <a16:creationId xmlns:a16="http://schemas.microsoft.com/office/drawing/2014/main" id="{19D0DA52-2BFC-3CF6-2EFF-2D113D935C66}"/>
              </a:ext>
            </a:extLst>
          </p:cNvPr>
          <p:cNvSpPr txBox="1"/>
          <p:nvPr/>
        </p:nvSpPr>
        <p:spPr>
          <a:xfrm>
            <a:off x="4512571" y="4743275"/>
            <a:ext cx="3662826" cy="533992"/>
          </a:xfrm>
          <a:prstGeom prst="rect">
            <a:avLst/>
          </a:prstGeom>
          <a:noFill/>
        </p:spPr>
        <p:txBody>
          <a:bodyPr wrap="square" lIns="274320" tIns="0" rIns="274320" bIns="0" rtlCol="0" anchor="t">
            <a:sp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mn-ea"/>
                <a:cs typeface="+mn-cs"/>
              </a:rPr>
              <a:t>Conversion: Brand Halo</a:t>
            </a:r>
          </a:p>
          <a:p>
            <a:pPr marL="0" marR="0" lvl="0" indent="0" algn="ctr" defTabSz="914400" rtl="0" eaLnBrk="1" fontAlgn="base"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mn-ea"/>
                <a:cs typeface="+mn-cs"/>
              </a:rPr>
              <a:t>Advanced Attribution: Multi Touch | Time Decay | Contribution across formats </a:t>
            </a:r>
          </a:p>
        </p:txBody>
      </p:sp>
      <p:sp>
        <p:nvSpPr>
          <p:cNvPr id="40" name="Rectangle 39">
            <a:extLst>
              <a:ext uri="{FF2B5EF4-FFF2-40B4-BE49-F238E27FC236}">
                <a16:creationId xmlns:a16="http://schemas.microsoft.com/office/drawing/2014/main" id="{7C37CD21-C8CE-C1CE-617D-1A390FC30E1A}"/>
              </a:ext>
            </a:extLst>
          </p:cNvPr>
          <p:cNvSpPr/>
          <p:nvPr/>
        </p:nvSpPr>
        <p:spPr>
          <a:xfrm>
            <a:off x="8119890" y="2004881"/>
            <a:ext cx="3236484" cy="360000"/>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4572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3"/>
                </a:solidFill>
                <a:effectLst/>
                <a:uLnTx/>
                <a:uFillTx/>
                <a:ea typeface="Roboto Light" panose="02000000000000000000" pitchFamily="2" charset="0"/>
                <a:cs typeface="+mn-cs"/>
              </a:rPr>
              <a:t>Retail Insights</a:t>
            </a:r>
          </a:p>
        </p:txBody>
      </p:sp>
      <p:cxnSp>
        <p:nvCxnSpPr>
          <p:cNvPr id="16" name="Straight Arrow Connector 15">
            <a:extLst>
              <a:ext uri="{FF2B5EF4-FFF2-40B4-BE49-F238E27FC236}">
                <a16:creationId xmlns:a16="http://schemas.microsoft.com/office/drawing/2014/main" id="{863330C1-13F3-0AC2-F6D1-CCDA6BCEA7CC}"/>
              </a:ext>
            </a:extLst>
          </p:cNvPr>
          <p:cNvCxnSpPr/>
          <p:nvPr/>
        </p:nvCxnSpPr>
        <p:spPr>
          <a:xfrm>
            <a:off x="4363283" y="2158050"/>
            <a:ext cx="574771"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A769CAE-8F7A-1589-C4DD-7CC829C23FE9}"/>
              </a:ext>
            </a:extLst>
          </p:cNvPr>
          <p:cNvCxnSpPr/>
          <p:nvPr/>
        </p:nvCxnSpPr>
        <p:spPr>
          <a:xfrm>
            <a:off x="7735956" y="2158050"/>
            <a:ext cx="574771"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6793295-E53F-35A2-DA7C-255454C530B9}"/>
              </a:ext>
            </a:extLst>
          </p:cNvPr>
          <p:cNvCxnSpPr>
            <a:cxnSpLocks/>
          </p:cNvCxnSpPr>
          <p:nvPr/>
        </p:nvCxnSpPr>
        <p:spPr>
          <a:xfrm>
            <a:off x="918274" y="2341712"/>
            <a:ext cx="1049356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AF275CF-0D28-2A5A-E277-CD4738580EF9}"/>
              </a:ext>
            </a:extLst>
          </p:cNvPr>
          <p:cNvSpPr txBox="1"/>
          <p:nvPr/>
        </p:nvSpPr>
        <p:spPr>
          <a:xfrm>
            <a:off x="4512571" y="5749693"/>
            <a:ext cx="3662826" cy="381643"/>
          </a:xfrm>
          <a:prstGeom prst="rect">
            <a:avLst/>
          </a:prstGeom>
          <a:noFill/>
        </p:spPr>
        <p:txBody>
          <a:bodyPr wrap="square" lIns="274320" tIns="0" rIns="274320" bIns="0" rtlCol="0" anchor="t">
            <a:sp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mn-ea"/>
                <a:cs typeface="+mn-cs"/>
              </a:rPr>
              <a:t>LTV | measured over time</a:t>
            </a:r>
          </a:p>
          <a:p>
            <a:pPr marL="0" marR="0" lvl="0" indent="0" algn="ctr" defTabSz="914400" rtl="0" eaLnBrk="1" fontAlgn="base"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ea typeface="+mn-ea"/>
                <a:cs typeface="+mn-cs"/>
              </a:rPr>
              <a:t>Frequency of purchase measured over time</a:t>
            </a:r>
          </a:p>
        </p:txBody>
      </p:sp>
    </p:spTree>
    <p:extLst>
      <p:ext uri="{BB962C8B-B14F-4D97-AF65-F5344CB8AC3E}">
        <p14:creationId xmlns:p14="http://schemas.microsoft.com/office/powerpoint/2010/main" val="262897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9B00D8-4BD4-B1B7-4964-642C0B5FAEA1}"/>
              </a:ext>
            </a:extLst>
          </p:cNvPr>
          <p:cNvSpPr>
            <a:spLocks noGrp="1"/>
          </p:cNvSpPr>
          <p:nvPr>
            <p:ph type="title"/>
          </p:nvPr>
        </p:nvSpPr>
        <p:spPr/>
        <p:txBody>
          <a:bodyPr/>
          <a:lstStyle/>
          <a:p>
            <a:r>
              <a:rPr lang="en-US"/>
              <a:t>Defining</a:t>
            </a:r>
            <a:br>
              <a:rPr lang="en-US"/>
            </a:br>
            <a:r>
              <a:rPr lang="en-US">
                <a:solidFill>
                  <a:schemeClr val="accent2"/>
                </a:solidFill>
              </a:rPr>
              <a:t>Impressions</a:t>
            </a:r>
          </a:p>
        </p:txBody>
      </p:sp>
      <p:grpSp>
        <p:nvGrpSpPr>
          <p:cNvPr id="21" name="Group 20">
            <a:extLst>
              <a:ext uri="{FF2B5EF4-FFF2-40B4-BE49-F238E27FC236}">
                <a16:creationId xmlns:a16="http://schemas.microsoft.com/office/drawing/2014/main" id="{DAB27B3F-EEE1-2D94-0C0D-C70230F3CC00}"/>
              </a:ext>
            </a:extLst>
          </p:cNvPr>
          <p:cNvGrpSpPr/>
          <p:nvPr/>
        </p:nvGrpSpPr>
        <p:grpSpPr>
          <a:xfrm>
            <a:off x="528505" y="621505"/>
            <a:ext cx="1251857" cy="1251857"/>
            <a:chOff x="4032680" y="2545308"/>
            <a:chExt cx="1251857" cy="1251857"/>
          </a:xfrm>
        </p:grpSpPr>
        <p:sp>
          <p:nvSpPr>
            <p:cNvPr id="22" name="Oval 21">
              <a:extLst>
                <a:ext uri="{FF2B5EF4-FFF2-40B4-BE49-F238E27FC236}">
                  <a16:creationId xmlns:a16="http://schemas.microsoft.com/office/drawing/2014/main" id="{8337DBEC-4530-AE7A-9ECB-567F2C7E5FC2}"/>
                </a:ext>
              </a:extLst>
            </p:cNvPr>
            <p:cNvSpPr/>
            <p:nvPr/>
          </p:nvSpPr>
          <p:spPr>
            <a:xfrm>
              <a:off x="4032680" y="2545308"/>
              <a:ext cx="1251857" cy="1251857"/>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23" name="Graphic 60" descr="Document outline">
              <a:extLst>
                <a:ext uri="{FF2B5EF4-FFF2-40B4-BE49-F238E27FC236}">
                  <a16:creationId xmlns:a16="http://schemas.microsoft.com/office/drawing/2014/main" id="{17E7F89C-91B5-A8B6-93A8-383590446C70}"/>
                </a:ext>
              </a:extLst>
            </p:cNvPr>
            <p:cNvGrpSpPr/>
            <p:nvPr/>
          </p:nvGrpSpPr>
          <p:grpSpPr>
            <a:xfrm>
              <a:off x="4370846" y="2790236"/>
              <a:ext cx="571500" cy="762000"/>
              <a:chOff x="4370846" y="2422071"/>
              <a:chExt cx="571500" cy="762000"/>
            </a:xfrm>
            <a:solidFill>
              <a:schemeClr val="accent2"/>
            </a:solidFill>
          </p:grpSpPr>
          <p:sp>
            <p:nvSpPr>
              <p:cNvPr id="24" name="Freeform 23">
                <a:extLst>
                  <a:ext uri="{FF2B5EF4-FFF2-40B4-BE49-F238E27FC236}">
                    <a16:creationId xmlns:a16="http://schemas.microsoft.com/office/drawing/2014/main" id="{89AC86E8-4998-50B3-CC16-7D58163ACD83}"/>
                  </a:ext>
                </a:extLst>
              </p:cNvPr>
              <p:cNvSpPr/>
              <p:nvPr/>
            </p:nvSpPr>
            <p:spPr>
              <a:xfrm>
                <a:off x="4466096" y="274592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chemeClr val="tx1"/>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84FCA8-B1C3-91D3-7AFE-14119236C262}"/>
                  </a:ext>
                </a:extLst>
              </p:cNvPr>
              <p:cNvSpPr/>
              <p:nvPr/>
            </p:nvSpPr>
            <p:spPr>
              <a:xfrm>
                <a:off x="4466096" y="2669721"/>
                <a:ext cx="180975" cy="19050"/>
              </a:xfrm>
              <a:custGeom>
                <a:avLst/>
                <a:gdLst>
                  <a:gd name="connsiteX0" fmla="*/ 0 w 180975"/>
                  <a:gd name="connsiteY0" fmla="*/ 0 h 19050"/>
                  <a:gd name="connsiteX1" fmla="*/ 180975 w 180975"/>
                  <a:gd name="connsiteY1" fmla="*/ 0 h 19050"/>
                  <a:gd name="connsiteX2" fmla="*/ 180975 w 180975"/>
                  <a:gd name="connsiteY2" fmla="*/ 19050 h 19050"/>
                  <a:gd name="connsiteX3" fmla="*/ 0 w 1809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80975" h="19050">
                    <a:moveTo>
                      <a:pt x="0" y="0"/>
                    </a:moveTo>
                    <a:lnTo>
                      <a:pt x="180975" y="0"/>
                    </a:lnTo>
                    <a:lnTo>
                      <a:pt x="180975" y="19050"/>
                    </a:lnTo>
                    <a:lnTo>
                      <a:pt x="0" y="19050"/>
                    </a:lnTo>
                    <a:close/>
                  </a:path>
                </a:pathLst>
              </a:custGeom>
              <a:solidFill>
                <a:schemeClr val="tx1"/>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1B750AE-7B79-A0D9-D6A2-CA1AF105618B}"/>
                  </a:ext>
                </a:extLst>
              </p:cNvPr>
              <p:cNvSpPr/>
              <p:nvPr/>
            </p:nvSpPr>
            <p:spPr>
              <a:xfrm>
                <a:off x="4466096" y="282212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chemeClr val="tx1"/>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1E12609-721F-F21C-BDCB-AA6E666B2DD2}"/>
                  </a:ext>
                </a:extLst>
              </p:cNvPr>
              <p:cNvSpPr/>
              <p:nvPr/>
            </p:nvSpPr>
            <p:spPr>
              <a:xfrm>
                <a:off x="4466096" y="289832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chemeClr val="tx1"/>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C5F3A94-D7BB-1332-8B4B-907E82CD98B5}"/>
                  </a:ext>
                </a:extLst>
              </p:cNvPr>
              <p:cNvSpPr/>
              <p:nvPr/>
            </p:nvSpPr>
            <p:spPr>
              <a:xfrm>
                <a:off x="4466096" y="297452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chemeClr val="tx1"/>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ED50F23-9B65-8D59-E137-A6F75D4BA2E4}"/>
                  </a:ext>
                </a:extLst>
              </p:cNvPr>
              <p:cNvSpPr/>
              <p:nvPr/>
            </p:nvSpPr>
            <p:spPr>
              <a:xfrm>
                <a:off x="4466096" y="305072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chemeClr val="tx1"/>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1DB62B8-35C1-7A73-D8CD-E40D48D0E127}"/>
                  </a:ext>
                </a:extLst>
              </p:cNvPr>
              <p:cNvSpPr/>
              <p:nvPr/>
            </p:nvSpPr>
            <p:spPr>
              <a:xfrm>
                <a:off x="4370846" y="2422071"/>
                <a:ext cx="571500" cy="762000"/>
              </a:xfrm>
              <a:custGeom>
                <a:avLst/>
                <a:gdLst>
                  <a:gd name="connsiteX0" fmla="*/ 0 w 571500"/>
                  <a:gd name="connsiteY0" fmla="*/ 0 h 762000"/>
                  <a:gd name="connsiteX1" fmla="*/ 0 w 571500"/>
                  <a:gd name="connsiteY1" fmla="*/ 762000 h 762000"/>
                  <a:gd name="connsiteX2" fmla="*/ 571500 w 571500"/>
                  <a:gd name="connsiteY2" fmla="*/ 762000 h 762000"/>
                  <a:gd name="connsiteX3" fmla="*/ 571500 w 571500"/>
                  <a:gd name="connsiteY3" fmla="*/ 205607 h 762000"/>
                  <a:gd name="connsiteX4" fmla="*/ 365893 w 571500"/>
                  <a:gd name="connsiteY4" fmla="*/ 0 h 762000"/>
                  <a:gd name="connsiteX5" fmla="*/ 371637 w 571500"/>
                  <a:gd name="connsiteY5" fmla="*/ 32680 h 762000"/>
                  <a:gd name="connsiteX6" fmla="*/ 538820 w 571500"/>
                  <a:gd name="connsiteY6" fmla="*/ 199863 h 762000"/>
                  <a:gd name="connsiteX7" fmla="*/ 538819 w 571500"/>
                  <a:gd name="connsiteY7" fmla="*/ 199997 h 762000"/>
                  <a:gd name="connsiteX8" fmla="*/ 538753 w 571500"/>
                  <a:gd name="connsiteY8" fmla="*/ 200025 h 762000"/>
                  <a:gd name="connsiteX9" fmla="*/ 371475 w 571500"/>
                  <a:gd name="connsiteY9" fmla="*/ 200025 h 762000"/>
                  <a:gd name="connsiteX10" fmla="*/ 371475 w 571500"/>
                  <a:gd name="connsiteY10" fmla="*/ 32747 h 762000"/>
                  <a:gd name="connsiteX11" fmla="*/ 371571 w 571500"/>
                  <a:gd name="connsiteY11" fmla="*/ 32653 h 762000"/>
                  <a:gd name="connsiteX12" fmla="*/ 371637 w 571500"/>
                  <a:gd name="connsiteY12" fmla="*/ 32680 h 762000"/>
                  <a:gd name="connsiteX13" fmla="*/ 19050 w 571500"/>
                  <a:gd name="connsiteY13" fmla="*/ 742950 h 762000"/>
                  <a:gd name="connsiteX14" fmla="*/ 19050 w 571500"/>
                  <a:gd name="connsiteY14" fmla="*/ 19050 h 762000"/>
                  <a:gd name="connsiteX15" fmla="*/ 352425 w 571500"/>
                  <a:gd name="connsiteY15" fmla="*/ 19050 h 762000"/>
                  <a:gd name="connsiteX16" fmla="*/ 352425 w 571500"/>
                  <a:gd name="connsiteY16" fmla="*/ 219075 h 762000"/>
                  <a:gd name="connsiteX17" fmla="*/ 552450 w 571500"/>
                  <a:gd name="connsiteY17" fmla="*/ 219075 h 762000"/>
                  <a:gd name="connsiteX18" fmla="*/ 552450 w 571500"/>
                  <a:gd name="connsiteY18" fmla="*/ 7429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0" h="762000">
                    <a:moveTo>
                      <a:pt x="0" y="0"/>
                    </a:moveTo>
                    <a:lnTo>
                      <a:pt x="0" y="762000"/>
                    </a:lnTo>
                    <a:lnTo>
                      <a:pt x="571500" y="762000"/>
                    </a:lnTo>
                    <a:lnTo>
                      <a:pt x="571500" y="205607"/>
                    </a:lnTo>
                    <a:lnTo>
                      <a:pt x="365893" y="0"/>
                    </a:lnTo>
                    <a:close/>
                    <a:moveTo>
                      <a:pt x="371637" y="32680"/>
                    </a:moveTo>
                    <a:lnTo>
                      <a:pt x="538820" y="199863"/>
                    </a:lnTo>
                    <a:cubicBezTo>
                      <a:pt x="538857" y="199900"/>
                      <a:pt x="538856" y="199961"/>
                      <a:pt x="538819" y="199997"/>
                    </a:cubicBezTo>
                    <a:cubicBezTo>
                      <a:pt x="538801" y="200015"/>
                      <a:pt x="538778" y="200025"/>
                      <a:pt x="538753" y="200025"/>
                    </a:cubicBezTo>
                    <a:lnTo>
                      <a:pt x="371475" y="200025"/>
                    </a:lnTo>
                    <a:lnTo>
                      <a:pt x="371475" y="32747"/>
                    </a:lnTo>
                    <a:cubicBezTo>
                      <a:pt x="371476" y="32695"/>
                      <a:pt x="371519" y="32653"/>
                      <a:pt x="371571" y="32653"/>
                    </a:cubicBezTo>
                    <a:cubicBezTo>
                      <a:pt x="371596" y="32654"/>
                      <a:pt x="371620" y="32663"/>
                      <a:pt x="371637" y="32680"/>
                    </a:cubicBezTo>
                    <a:close/>
                    <a:moveTo>
                      <a:pt x="19050" y="742950"/>
                    </a:moveTo>
                    <a:lnTo>
                      <a:pt x="19050" y="19050"/>
                    </a:lnTo>
                    <a:lnTo>
                      <a:pt x="352425" y="19050"/>
                    </a:lnTo>
                    <a:lnTo>
                      <a:pt x="352425" y="219075"/>
                    </a:lnTo>
                    <a:lnTo>
                      <a:pt x="552450" y="219075"/>
                    </a:lnTo>
                    <a:lnTo>
                      <a:pt x="552450" y="742950"/>
                    </a:lnTo>
                    <a:close/>
                  </a:path>
                </a:pathLst>
              </a:custGeom>
              <a:solidFill>
                <a:schemeClr val="accent2"/>
              </a:solidFill>
              <a:ln w="9525" cap="flat">
                <a:noFill/>
                <a:prstDash val="solid"/>
                <a:miter/>
              </a:ln>
            </p:spPr>
            <p:txBody>
              <a:bodyPr rtlCol="0" anchor="ctr"/>
              <a:lstStyle/>
              <a:p>
                <a:endParaRPr lang="en-US"/>
              </a:p>
            </p:txBody>
          </p:sp>
        </p:grpSp>
      </p:grpSp>
      <p:grpSp>
        <p:nvGrpSpPr>
          <p:cNvPr id="4" name="!!Text">
            <a:extLst>
              <a:ext uri="{FF2B5EF4-FFF2-40B4-BE49-F238E27FC236}">
                <a16:creationId xmlns:a16="http://schemas.microsoft.com/office/drawing/2014/main" id="{1A84C08E-1259-1B69-CC84-AC2A32BB674C}"/>
              </a:ext>
            </a:extLst>
          </p:cNvPr>
          <p:cNvGrpSpPr/>
          <p:nvPr/>
        </p:nvGrpSpPr>
        <p:grpSpPr>
          <a:xfrm>
            <a:off x="12245586" y="0"/>
            <a:ext cx="6192920" cy="6858000"/>
            <a:chOff x="5999079" y="0"/>
            <a:chExt cx="6192920" cy="6858000"/>
          </a:xfrm>
        </p:grpSpPr>
        <p:sp>
          <p:nvSpPr>
            <p:cNvPr id="5" name="Rectangle 4">
              <a:extLst>
                <a:ext uri="{FF2B5EF4-FFF2-40B4-BE49-F238E27FC236}">
                  <a16:creationId xmlns:a16="http://schemas.microsoft.com/office/drawing/2014/main" id="{11843EAA-2416-CB0A-93A4-CCA85EE9688B}"/>
                </a:ext>
              </a:extLst>
            </p:cNvPr>
            <p:cNvSpPr/>
            <p:nvPr/>
          </p:nvSpPr>
          <p:spPr>
            <a:xfrm>
              <a:off x="5999079" y="0"/>
              <a:ext cx="6192920" cy="6858000"/>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6" name="TextBox 5">
              <a:extLst>
                <a:ext uri="{FF2B5EF4-FFF2-40B4-BE49-F238E27FC236}">
                  <a16:creationId xmlns:a16="http://schemas.microsoft.com/office/drawing/2014/main" id="{8F55E4FE-A27D-9202-36FC-7863F84C29FB}"/>
                </a:ext>
              </a:extLst>
            </p:cNvPr>
            <p:cNvSpPr txBox="1"/>
            <p:nvPr/>
          </p:nvSpPr>
          <p:spPr>
            <a:xfrm>
              <a:off x="6950244" y="2231697"/>
              <a:ext cx="4265054" cy="1572162"/>
            </a:xfrm>
            <a:prstGeom prst="rect">
              <a:avLst/>
            </a:prstGeom>
            <a:noFill/>
            <a:ln>
              <a:noFill/>
            </a:ln>
          </p:spPr>
          <p:txBody>
            <a:bodyPr wrap="square" rtlCol="0">
              <a:spAutoFit/>
            </a:bodyPr>
            <a:lstStyle>
              <a:defPPr>
                <a:defRPr lang="en-US"/>
              </a:defPPr>
              <a:lvl1pPr>
                <a:lnSpc>
                  <a:spcPct val="150000"/>
                </a:lnSpc>
                <a:spcAft>
                  <a:spcPts val="1200"/>
                </a:spcAft>
                <a:defRPr sz="1400">
                  <a:latin typeface="+mj-lt"/>
                  <a:ea typeface="Lato Light" panose="020F0502020204030203" pitchFamily="34" charset="0"/>
                  <a:cs typeface="Poppins Light" pitchFamily="2" charset="77"/>
                </a:defRPr>
              </a:lvl1pPr>
            </a:lstStyle>
            <a:p>
              <a:pPr>
                <a:lnSpc>
                  <a:spcPct val="130000"/>
                </a:lnSpc>
                <a:spcAft>
                  <a:spcPts val="600"/>
                </a:spcAft>
              </a:pPr>
              <a:r>
                <a:rPr lang="en-GB" sz="1800">
                  <a:latin typeface="+mn-lt"/>
                </a:rPr>
                <a:t>Align retail media practices with broader performance marketing benchmarks and adhere to IAB media guidelines.</a:t>
              </a:r>
            </a:p>
            <a:p>
              <a:pPr>
                <a:lnSpc>
                  <a:spcPct val="130000"/>
                </a:lnSpc>
                <a:spcAft>
                  <a:spcPts val="600"/>
                </a:spcAft>
              </a:pPr>
              <a:endParaRPr lang="en-GB" sz="1800">
                <a:latin typeface="+mn-lt"/>
              </a:endParaRPr>
            </a:p>
          </p:txBody>
        </p:sp>
      </p:grpSp>
    </p:spTree>
    <p:extLst>
      <p:ext uri="{BB962C8B-B14F-4D97-AF65-F5344CB8AC3E}">
        <p14:creationId xmlns:p14="http://schemas.microsoft.com/office/powerpoint/2010/main" val="1312021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7">
            <a:extLst>
              <a:ext uri="{FF2B5EF4-FFF2-40B4-BE49-F238E27FC236}">
                <a16:creationId xmlns:a16="http://schemas.microsoft.com/office/drawing/2014/main" id="{5B826F26-F053-6B85-1532-7FFE487955B8}"/>
              </a:ext>
            </a:extLst>
          </p:cNvPr>
          <p:cNvSpPr txBox="1">
            <a:spLocks/>
          </p:cNvSpPr>
          <p:nvPr/>
        </p:nvSpPr>
        <p:spPr>
          <a:xfrm>
            <a:off x="11411842" y="159612"/>
            <a:ext cx="637200" cy="223200"/>
          </a:xfrm>
          <a:prstGeom prst="rect">
            <a:avLst/>
          </a:pr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marL="285750" indent="-285750" algn="l" defTabSz="914400" rtl="0" eaLnBrk="1" latinLnBrk="0" hangingPunct="1">
              <a:lnSpc>
                <a:spcPct val="90000"/>
              </a:lnSpc>
              <a:spcBef>
                <a:spcPts val="1000"/>
              </a:spcBef>
              <a:buClr>
                <a:schemeClr val="accent2"/>
              </a:buClr>
              <a:buFont typeface="Arial" panose="020B0604020202020204" pitchFamily="34" charset="0"/>
              <a:buNone/>
              <a:defRPr sz="100" kern="1200" spc="0" baseline="0">
                <a:solidFill>
                  <a:schemeClr val="bg1"/>
                </a:solidFill>
                <a:latin typeface="+mn-lt"/>
                <a:ea typeface="Inter" panose="020B0502030000000004" pitchFamily="34" charset="0"/>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spc="0" baseline="0">
                <a:solidFill>
                  <a:schemeClr val="accent1"/>
                </a:solidFill>
                <a:latin typeface="+mn-lt"/>
                <a:ea typeface="Arial" panose="020B0604020202020204" charset="-127"/>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spc="0" baseline="0">
                <a:solidFill>
                  <a:schemeClr val="accent1"/>
                </a:solidFill>
                <a:latin typeface="+mn-lt"/>
                <a:ea typeface="Arial" panose="020B0604020202020204" charset="-127"/>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spc="0" baseline="0">
                <a:solidFill>
                  <a:schemeClr val="accent1"/>
                </a:solidFill>
                <a:latin typeface="+mn-lt"/>
                <a:ea typeface="Arial" panose="020B0604020202020204" charset="-127"/>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spc="0" baseline="0">
                <a:solidFill>
                  <a:schemeClr val="accent1"/>
                </a:solidFill>
                <a:latin typeface="+mn-lt"/>
                <a:ea typeface="Arial" panose="020B060402020202020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r>
              <a:rPr lang="en-US"/>
              <a:t> </a:t>
            </a:r>
          </a:p>
        </p:txBody>
      </p:sp>
      <p:sp>
        <p:nvSpPr>
          <p:cNvPr id="2" name="Text Placeholder 1">
            <a:extLst>
              <a:ext uri="{FF2B5EF4-FFF2-40B4-BE49-F238E27FC236}">
                <a16:creationId xmlns:a16="http://schemas.microsoft.com/office/drawing/2014/main" id="{B543C4E9-17B2-CCEC-7DEC-444410D02BBE}"/>
              </a:ext>
            </a:extLst>
          </p:cNvPr>
          <p:cNvSpPr>
            <a:spLocks noGrp="1"/>
          </p:cNvSpPr>
          <p:nvPr>
            <p:ph type="body" sz="quarter" idx="4294967295"/>
          </p:nvPr>
        </p:nvSpPr>
        <p:spPr>
          <a:xfrm>
            <a:off x="11411842" y="167362"/>
            <a:ext cx="637200" cy="223200"/>
          </a:xfrm>
        </p:spPr>
        <p:txBody>
          <a:bodyPr/>
          <a:lstStyle/>
          <a:p>
            <a:endParaRPr lang="en-US"/>
          </a:p>
        </p:txBody>
      </p:sp>
      <p:sp>
        <p:nvSpPr>
          <p:cNvPr id="3" name="Title 2">
            <a:extLst>
              <a:ext uri="{FF2B5EF4-FFF2-40B4-BE49-F238E27FC236}">
                <a16:creationId xmlns:a16="http://schemas.microsoft.com/office/drawing/2014/main" id="{859B00D8-4BD4-B1B7-4964-642C0B5FAEA1}"/>
              </a:ext>
            </a:extLst>
          </p:cNvPr>
          <p:cNvSpPr>
            <a:spLocks noGrp="1"/>
          </p:cNvSpPr>
          <p:nvPr>
            <p:ph type="title"/>
          </p:nvPr>
        </p:nvSpPr>
        <p:spPr/>
        <p:txBody>
          <a:bodyPr/>
          <a:lstStyle/>
          <a:p>
            <a:r>
              <a:rPr lang="en-US"/>
              <a:t>Defining </a:t>
            </a:r>
            <a:r>
              <a:rPr lang="en-US">
                <a:solidFill>
                  <a:schemeClr val="accent2"/>
                </a:solidFill>
              </a:rPr>
              <a:t>Impressions</a:t>
            </a:r>
          </a:p>
        </p:txBody>
      </p:sp>
      <p:pic>
        <p:nvPicPr>
          <p:cNvPr id="34" name="Picture 33" descr="ISBA">
            <a:extLst>
              <a:ext uri="{FF2B5EF4-FFF2-40B4-BE49-F238E27FC236}">
                <a16:creationId xmlns:a16="http://schemas.microsoft.com/office/drawing/2014/main" id="{6ED9088B-4CF4-3863-C908-A9CB80FC0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8098" y="159612"/>
            <a:ext cx="637200" cy="25096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DAB27B3F-EEE1-2D94-0C0D-C70230F3CC00}"/>
              </a:ext>
            </a:extLst>
          </p:cNvPr>
          <p:cNvGrpSpPr/>
          <p:nvPr/>
        </p:nvGrpSpPr>
        <p:grpSpPr>
          <a:xfrm>
            <a:off x="528505" y="621505"/>
            <a:ext cx="1251857" cy="1251857"/>
            <a:chOff x="4032680" y="2545308"/>
            <a:chExt cx="1251857" cy="1251857"/>
          </a:xfrm>
        </p:grpSpPr>
        <p:sp>
          <p:nvSpPr>
            <p:cNvPr id="22" name="Oval 21">
              <a:extLst>
                <a:ext uri="{FF2B5EF4-FFF2-40B4-BE49-F238E27FC236}">
                  <a16:creationId xmlns:a16="http://schemas.microsoft.com/office/drawing/2014/main" id="{8337DBEC-4530-AE7A-9ECB-567F2C7E5FC2}"/>
                </a:ext>
              </a:extLst>
            </p:cNvPr>
            <p:cNvSpPr/>
            <p:nvPr/>
          </p:nvSpPr>
          <p:spPr>
            <a:xfrm>
              <a:off x="4032680" y="2545308"/>
              <a:ext cx="1251857" cy="1251857"/>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23" name="Graphic 60" descr="Document outline">
              <a:extLst>
                <a:ext uri="{FF2B5EF4-FFF2-40B4-BE49-F238E27FC236}">
                  <a16:creationId xmlns:a16="http://schemas.microsoft.com/office/drawing/2014/main" id="{17E7F89C-91B5-A8B6-93A8-383590446C70}"/>
                </a:ext>
              </a:extLst>
            </p:cNvPr>
            <p:cNvGrpSpPr/>
            <p:nvPr/>
          </p:nvGrpSpPr>
          <p:grpSpPr>
            <a:xfrm>
              <a:off x="4370846" y="2790236"/>
              <a:ext cx="571500" cy="762000"/>
              <a:chOff x="4370846" y="2422071"/>
              <a:chExt cx="571500" cy="762000"/>
            </a:xfrm>
            <a:solidFill>
              <a:schemeClr val="accent2"/>
            </a:solidFill>
          </p:grpSpPr>
          <p:sp>
            <p:nvSpPr>
              <p:cNvPr id="24" name="Freeform 23">
                <a:extLst>
                  <a:ext uri="{FF2B5EF4-FFF2-40B4-BE49-F238E27FC236}">
                    <a16:creationId xmlns:a16="http://schemas.microsoft.com/office/drawing/2014/main" id="{89AC86E8-4998-50B3-CC16-7D58163ACD83}"/>
                  </a:ext>
                </a:extLst>
              </p:cNvPr>
              <p:cNvSpPr/>
              <p:nvPr/>
            </p:nvSpPr>
            <p:spPr>
              <a:xfrm>
                <a:off x="4466096" y="274592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chemeClr val="tx1"/>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84FCA8-B1C3-91D3-7AFE-14119236C262}"/>
                  </a:ext>
                </a:extLst>
              </p:cNvPr>
              <p:cNvSpPr/>
              <p:nvPr/>
            </p:nvSpPr>
            <p:spPr>
              <a:xfrm>
                <a:off x="4466096" y="2669721"/>
                <a:ext cx="180975" cy="19050"/>
              </a:xfrm>
              <a:custGeom>
                <a:avLst/>
                <a:gdLst>
                  <a:gd name="connsiteX0" fmla="*/ 0 w 180975"/>
                  <a:gd name="connsiteY0" fmla="*/ 0 h 19050"/>
                  <a:gd name="connsiteX1" fmla="*/ 180975 w 180975"/>
                  <a:gd name="connsiteY1" fmla="*/ 0 h 19050"/>
                  <a:gd name="connsiteX2" fmla="*/ 180975 w 180975"/>
                  <a:gd name="connsiteY2" fmla="*/ 19050 h 19050"/>
                  <a:gd name="connsiteX3" fmla="*/ 0 w 1809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80975" h="19050">
                    <a:moveTo>
                      <a:pt x="0" y="0"/>
                    </a:moveTo>
                    <a:lnTo>
                      <a:pt x="180975" y="0"/>
                    </a:lnTo>
                    <a:lnTo>
                      <a:pt x="180975" y="19050"/>
                    </a:lnTo>
                    <a:lnTo>
                      <a:pt x="0" y="19050"/>
                    </a:lnTo>
                    <a:close/>
                  </a:path>
                </a:pathLst>
              </a:custGeom>
              <a:solidFill>
                <a:schemeClr val="tx1"/>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1B750AE-7B79-A0D9-D6A2-CA1AF105618B}"/>
                  </a:ext>
                </a:extLst>
              </p:cNvPr>
              <p:cNvSpPr/>
              <p:nvPr/>
            </p:nvSpPr>
            <p:spPr>
              <a:xfrm>
                <a:off x="4466096" y="282212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chemeClr val="tx1"/>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1E12609-721F-F21C-BDCB-AA6E666B2DD2}"/>
                  </a:ext>
                </a:extLst>
              </p:cNvPr>
              <p:cNvSpPr/>
              <p:nvPr/>
            </p:nvSpPr>
            <p:spPr>
              <a:xfrm>
                <a:off x="4466096" y="289832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chemeClr val="tx1"/>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C5F3A94-D7BB-1332-8B4B-907E82CD98B5}"/>
                  </a:ext>
                </a:extLst>
              </p:cNvPr>
              <p:cNvSpPr/>
              <p:nvPr/>
            </p:nvSpPr>
            <p:spPr>
              <a:xfrm>
                <a:off x="4466096" y="297452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chemeClr val="tx1"/>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ED50F23-9B65-8D59-E137-A6F75D4BA2E4}"/>
                  </a:ext>
                </a:extLst>
              </p:cNvPr>
              <p:cNvSpPr/>
              <p:nvPr/>
            </p:nvSpPr>
            <p:spPr>
              <a:xfrm>
                <a:off x="4466096" y="305072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chemeClr val="tx1"/>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1DB62B8-35C1-7A73-D8CD-E40D48D0E127}"/>
                  </a:ext>
                </a:extLst>
              </p:cNvPr>
              <p:cNvSpPr/>
              <p:nvPr/>
            </p:nvSpPr>
            <p:spPr>
              <a:xfrm>
                <a:off x="4370846" y="2422071"/>
                <a:ext cx="571500" cy="762000"/>
              </a:xfrm>
              <a:custGeom>
                <a:avLst/>
                <a:gdLst>
                  <a:gd name="connsiteX0" fmla="*/ 0 w 571500"/>
                  <a:gd name="connsiteY0" fmla="*/ 0 h 762000"/>
                  <a:gd name="connsiteX1" fmla="*/ 0 w 571500"/>
                  <a:gd name="connsiteY1" fmla="*/ 762000 h 762000"/>
                  <a:gd name="connsiteX2" fmla="*/ 571500 w 571500"/>
                  <a:gd name="connsiteY2" fmla="*/ 762000 h 762000"/>
                  <a:gd name="connsiteX3" fmla="*/ 571500 w 571500"/>
                  <a:gd name="connsiteY3" fmla="*/ 205607 h 762000"/>
                  <a:gd name="connsiteX4" fmla="*/ 365893 w 571500"/>
                  <a:gd name="connsiteY4" fmla="*/ 0 h 762000"/>
                  <a:gd name="connsiteX5" fmla="*/ 371637 w 571500"/>
                  <a:gd name="connsiteY5" fmla="*/ 32680 h 762000"/>
                  <a:gd name="connsiteX6" fmla="*/ 538820 w 571500"/>
                  <a:gd name="connsiteY6" fmla="*/ 199863 h 762000"/>
                  <a:gd name="connsiteX7" fmla="*/ 538819 w 571500"/>
                  <a:gd name="connsiteY7" fmla="*/ 199997 h 762000"/>
                  <a:gd name="connsiteX8" fmla="*/ 538753 w 571500"/>
                  <a:gd name="connsiteY8" fmla="*/ 200025 h 762000"/>
                  <a:gd name="connsiteX9" fmla="*/ 371475 w 571500"/>
                  <a:gd name="connsiteY9" fmla="*/ 200025 h 762000"/>
                  <a:gd name="connsiteX10" fmla="*/ 371475 w 571500"/>
                  <a:gd name="connsiteY10" fmla="*/ 32747 h 762000"/>
                  <a:gd name="connsiteX11" fmla="*/ 371571 w 571500"/>
                  <a:gd name="connsiteY11" fmla="*/ 32653 h 762000"/>
                  <a:gd name="connsiteX12" fmla="*/ 371637 w 571500"/>
                  <a:gd name="connsiteY12" fmla="*/ 32680 h 762000"/>
                  <a:gd name="connsiteX13" fmla="*/ 19050 w 571500"/>
                  <a:gd name="connsiteY13" fmla="*/ 742950 h 762000"/>
                  <a:gd name="connsiteX14" fmla="*/ 19050 w 571500"/>
                  <a:gd name="connsiteY14" fmla="*/ 19050 h 762000"/>
                  <a:gd name="connsiteX15" fmla="*/ 352425 w 571500"/>
                  <a:gd name="connsiteY15" fmla="*/ 19050 h 762000"/>
                  <a:gd name="connsiteX16" fmla="*/ 352425 w 571500"/>
                  <a:gd name="connsiteY16" fmla="*/ 219075 h 762000"/>
                  <a:gd name="connsiteX17" fmla="*/ 552450 w 571500"/>
                  <a:gd name="connsiteY17" fmla="*/ 219075 h 762000"/>
                  <a:gd name="connsiteX18" fmla="*/ 552450 w 571500"/>
                  <a:gd name="connsiteY18" fmla="*/ 7429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0" h="762000">
                    <a:moveTo>
                      <a:pt x="0" y="0"/>
                    </a:moveTo>
                    <a:lnTo>
                      <a:pt x="0" y="762000"/>
                    </a:lnTo>
                    <a:lnTo>
                      <a:pt x="571500" y="762000"/>
                    </a:lnTo>
                    <a:lnTo>
                      <a:pt x="571500" y="205607"/>
                    </a:lnTo>
                    <a:lnTo>
                      <a:pt x="365893" y="0"/>
                    </a:lnTo>
                    <a:close/>
                    <a:moveTo>
                      <a:pt x="371637" y="32680"/>
                    </a:moveTo>
                    <a:lnTo>
                      <a:pt x="538820" y="199863"/>
                    </a:lnTo>
                    <a:cubicBezTo>
                      <a:pt x="538857" y="199900"/>
                      <a:pt x="538856" y="199961"/>
                      <a:pt x="538819" y="199997"/>
                    </a:cubicBezTo>
                    <a:cubicBezTo>
                      <a:pt x="538801" y="200015"/>
                      <a:pt x="538778" y="200025"/>
                      <a:pt x="538753" y="200025"/>
                    </a:cubicBezTo>
                    <a:lnTo>
                      <a:pt x="371475" y="200025"/>
                    </a:lnTo>
                    <a:lnTo>
                      <a:pt x="371475" y="32747"/>
                    </a:lnTo>
                    <a:cubicBezTo>
                      <a:pt x="371476" y="32695"/>
                      <a:pt x="371519" y="32653"/>
                      <a:pt x="371571" y="32653"/>
                    </a:cubicBezTo>
                    <a:cubicBezTo>
                      <a:pt x="371596" y="32654"/>
                      <a:pt x="371620" y="32663"/>
                      <a:pt x="371637" y="32680"/>
                    </a:cubicBezTo>
                    <a:close/>
                    <a:moveTo>
                      <a:pt x="19050" y="742950"/>
                    </a:moveTo>
                    <a:lnTo>
                      <a:pt x="19050" y="19050"/>
                    </a:lnTo>
                    <a:lnTo>
                      <a:pt x="352425" y="19050"/>
                    </a:lnTo>
                    <a:lnTo>
                      <a:pt x="352425" y="219075"/>
                    </a:lnTo>
                    <a:lnTo>
                      <a:pt x="552450" y="219075"/>
                    </a:lnTo>
                    <a:lnTo>
                      <a:pt x="552450" y="742950"/>
                    </a:lnTo>
                    <a:close/>
                  </a:path>
                </a:pathLst>
              </a:custGeom>
              <a:solidFill>
                <a:schemeClr val="accent2"/>
              </a:solidFill>
              <a:ln w="9525" cap="flat">
                <a:noFill/>
                <a:prstDash val="solid"/>
                <a:miter/>
              </a:ln>
            </p:spPr>
            <p:txBody>
              <a:bodyPr rtlCol="0" anchor="ctr"/>
              <a:lstStyle/>
              <a:p>
                <a:endParaRPr lang="en-US"/>
              </a:p>
            </p:txBody>
          </p:sp>
        </p:grpSp>
      </p:grpSp>
      <p:grpSp>
        <p:nvGrpSpPr>
          <p:cNvPr id="4" name="!!Text">
            <a:extLst>
              <a:ext uri="{FF2B5EF4-FFF2-40B4-BE49-F238E27FC236}">
                <a16:creationId xmlns:a16="http://schemas.microsoft.com/office/drawing/2014/main" id="{CBEBD85F-1F60-1EBF-FAA0-7DD3D939E5E3}"/>
              </a:ext>
            </a:extLst>
          </p:cNvPr>
          <p:cNvGrpSpPr/>
          <p:nvPr/>
        </p:nvGrpSpPr>
        <p:grpSpPr>
          <a:xfrm>
            <a:off x="5332020" y="0"/>
            <a:ext cx="6859979" cy="6858000"/>
            <a:chOff x="5332020" y="0"/>
            <a:chExt cx="6859979" cy="6858000"/>
          </a:xfrm>
        </p:grpSpPr>
        <p:sp>
          <p:nvSpPr>
            <p:cNvPr id="5" name="Rectangle 4">
              <a:extLst>
                <a:ext uri="{FF2B5EF4-FFF2-40B4-BE49-F238E27FC236}">
                  <a16:creationId xmlns:a16="http://schemas.microsoft.com/office/drawing/2014/main" id="{60662EE0-F2CE-022A-BE73-87E3E6D10C49}"/>
                </a:ext>
              </a:extLst>
            </p:cNvPr>
            <p:cNvSpPr/>
            <p:nvPr/>
          </p:nvSpPr>
          <p:spPr>
            <a:xfrm>
              <a:off x="5332020" y="0"/>
              <a:ext cx="6859979" cy="6858000"/>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6" name="TextBox 5">
              <a:extLst>
                <a:ext uri="{FF2B5EF4-FFF2-40B4-BE49-F238E27FC236}">
                  <a16:creationId xmlns:a16="http://schemas.microsoft.com/office/drawing/2014/main" id="{9BE9B276-F571-5C3C-0066-E9174E337B83}"/>
                </a:ext>
              </a:extLst>
            </p:cNvPr>
            <p:cNvSpPr txBox="1"/>
            <p:nvPr/>
          </p:nvSpPr>
          <p:spPr>
            <a:xfrm>
              <a:off x="6096000" y="2231697"/>
              <a:ext cx="5509845" cy="2940870"/>
            </a:xfrm>
            <a:prstGeom prst="rect">
              <a:avLst/>
            </a:prstGeom>
            <a:noFill/>
            <a:ln>
              <a:noFill/>
            </a:ln>
          </p:spPr>
          <p:txBody>
            <a:bodyPr wrap="square" rtlCol="0">
              <a:spAutoFit/>
            </a:bodyPr>
            <a:lstStyle>
              <a:defPPr>
                <a:defRPr lang="en-US"/>
              </a:defPPr>
              <a:lvl1pPr>
                <a:lnSpc>
                  <a:spcPct val="150000"/>
                </a:lnSpc>
                <a:spcAft>
                  <a:spcPts val="1200"/>
                </a:spcAft>
                <a:defRPr sz="1400">
                  <a:latin typeface="+mj-lt"/>
                  <a:ea typeface="Lato Light" panose="020F0502020204030203" pitchFamily="34" charset="0"/>
                  <a:cs typeface="Poppins Light" pitchFamily="2" charset="77"/>
                </a:defRPr>
              </a:lvl1pPr>
            </a:lstStyle>
            <a:p>
              <a:pPr>
                <a:lnSpc>
                  <a:spcPct val="130000"/>
                </a:lnSpc>
                <a:spcAft>
                  <a:spcPts val="600"/>
                </a:spcAft>
              </a:pPr>
              <a:r>
                <a:rPr lang="en-GB">
                  <a:latin typeface="+mn-lt"/>
                </a:rPr>
                <a:t>Retail media encompasses both Onsite and Offsite digital channels. Currently, the absence of industry-wide standards results in variations in impression definitions, leading to inconsistencies not only across the sector but even within individual retailer media portfolios.</a:t>
              </a:r>
            </a:p>
            <a:p>
              <a:pPr>
                <a:lnSpc>
                  <a:spcPct val="130000"/>
                </a:lnSpc>
                <a:spcAft>
                  <a:spcPts val="600"/>
                </a:spcAft>
              </a:pPr>
              <a:r>
                <a:rPr lang="en-GB">
                  <a:latin typeface="+mn-lt"/>
                </a:rPr>
                <a:t>In the short term, the framework aims to offer brands a clear understanding of what constitutes an impression in reporting across all media channels provided by retailers. In the long term, the objective is to align retail media practices with broader performance marketing benchmarks and adhere to IAB media guidelines.</a:t>
              </a:r>
            </a:p>
          </p:txBody>
        </p:sp>
        <p:sp>
          <p:nvSpPr>
            <p:cNvPr id="7" name="TextBox 6">
              <a:extLst>
                <a:ext uri="{FF2B5EF4-FFF2-40B4-BE49-F238E27FC236}">
                  <a16:creationId xmlns:a16="http://schemas.microsoft.com/office/drawing/2014/main" id="{E1C2873B-00D3-0F01-F1FE-EF34EDE7FFE6}"/>
                </a:ext>
              </a:extLst>
            </p:cNvPr>
            <p:cNvSpPr txBox="1"/>
            <p:nvPr/>
          </p:nvSpPr>
          <p:spPr>
            <a:xfrm>
              <a:off x="6096000" y="1495083"/>
              <a:ext cx="577199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accent2"/>
                  </a:solidFill>
                  <a:effectLst/>
                  <a:uLnTx/>
                  <a:uFillTx/>
                </a:rPr>
                <a:t>The Ambition</a:t>
              </a:r>
            </a:p>
          </p:txBody>
        </p:sp>
      </p:grpSp>
      <p:pic>
        <p:nvPicPr>
          <p:cNvPr id="9" name="Picture 8" descr="ISBA">
            <a:extLst>
              <a:ext uri="{FF2B5EF4-FFF2-40B4-BE49-F238E27FC236}">
                <a16:creationId xmlns:a16="http://schemas.microsoft.com/office/drawing/2014/main" id="{A636A22B-873D-5820-AB99-6F69E5E5A2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5585" y="159612"/>
            <a:ext cx="637200" cy="25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471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E6FE36-AF67-1501-AA01-D48F705FB1D8}"/>
              </a:ext>
            </a:extLst>
          </p:cNvPr>
          <p:cNvSpPr>
            <a:spLocks noGrp="1"/>
          </p:cNvSpPr>
          <p:nvPr>
            <p:ph type="title"/>
          </p:nvPr>
        </p:nvSpPr>
        <p:spPr>
          <a:xfrm>
            <a:off x="0" y="0"/>
            <a:ext cx="8855901" cy="1325563"/>
          </a:xfrm>
        </p:spPr>
        <p:txBody>
          <a:bodyPr vert="horz" lIns="540000" tIns="720000" rIns="91440" bIns="45720" rtlCol="0" anchor="t">
            <a:noAutofit/>
          </a:bodyPr>
          <a:lstStyle/>
          <a:p>
            <a:r>
              <a:rPr lang="en-GB">
                <a:solidFill>
                  <a:schemeClr val="accent2"/>
                </a:solidFill>
              </a:rPr>
              <a:t>Audit Findings: </a:t>
            </a:r>
            <a:r>
              <a:rPr lang="en-GB"/>
              <a:t>Definitions of impressions meet IAB standards in only 12% of formats</a:t>
            </a:r>
          </a:p>
        </p:txBody>
      </p:sp>
      <p:sp>
        <p:nvSpPr>
          <p:cNvPr id="4" name="Rectangle 3">
            <a:extLst>
              <a:ext uri="{FF2B5EF4-FFF2-40B4-BE49-F238E27FC236}">
                <a16:creationId xmlns:a16="http://schemas.microsoft.com/office/drawing/2014/main" id="{4C671BC1-64DC-43E3-3EA2-8B4482D67CC0}"/>
              </a:ext>
            </a:extLst>
          </p:cNvPr>
          <p:cNvSpPr/>
          <p:nvPr/>
        </p:nvSpPr>
        <p:spPr>
          <a:xfrm>
            <a:off x="7737704" y="1512175"/>
            <a:ext cx="2534653"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accent2"/>
                </a:solidFill>
              </a:rPr>
              <a:t>Summary of Findings</a:t>
            </a:r>
          </a:p>
        </p:txBody>
      </p:sp>
      <p:cxnSp>
        <p:nvCxnSpPr>
          <p:cNvPr id="8" name="Straight Connector 7">
            <a:extLst>
              <a:ext uri="{FF2B5EF4-FFF2-40B4-BE49-F238E27FC236}">
                <a16:creationId xmlns:a16="http://schemas.microsoft.com/office/drawing/2014/main" id="{5FFD84D6-AD5A-A8E2-9764-20FB44216E22}"/>
              </a:ext>
            </a:extLst>
          </p:cNvPr>
          <p:cNvCxnSpPr>
            <a:cxnSpLocks/>
          </p:cNvCxnSpPr>
          <p:nvPr/>
        </p:nvCxnSpPr>
        <p:spPr>
          <a:xfrm>
            <a:off x="7853204" y="1969375"/>
            <a:ext cx="2331638"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a16="http://schemas.microsoft.com/office/drawing/2014/main" id="{E2E2CEB8-EABB-96A1-ECC8-6BC8CBD30703}"/>
              </a:ext>
            </a:extLst>
          </p:cNvPr>
          <p:cNvSpPr txBox="1"/>
          <p:nvPr/>
        </p:nvSpPr>
        <p:spPr>
          <a:xfrm>
            <a:off x="7737704" y="2070741"/>
            <a:ext cx="3992977" cy="4452244"/>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b="1">
                <a:latin typeface="+mn-lt"/>
              </a:rPr>
              <a:t>IAB Standard Adherence Onsite Formats: </a:t>
            </a:r>
            <a:br>
              <a:rPr lang="en-GB" sz="1200">
                <a:latin typeface="+mn-lt"/>
              </a:rPr>
            </a:br>
            <a:r>
              <a:rPr lang="en-GB" sz="1200">
                <a:latin typeface="+mn-lt"/>
              </a:rPr>
              <a:t>For onsite formats retailers have defined an impression, in most instances, as ‘ad rendering on the page’ without any element of viewability. To meet wider digital standards, retailers will need to prepare for change with how data passes back to ad tech platforms, currently data signals are notified of “loading” of ads and not “viewing” which leads to discrepancy in methodology.</a:t>
            </a:r>
          </a:p>
          <a:p>
            <a:pPr marL="0" marR="0" lvl="0" indent="0" algn="l" defTabSz="914400" rtl="0" eaLnBrk="1" fontAlgn="auto" latinLnBrk="0" hangingPunct="1">
              <a:lnSpc>
                <a:spcPts val="1930"/>
              </a:lnSpc>
              <a:spcBef>
                <a:spcPts val="0"/>
              </a:spcBef>
              <a:spcAft>
                <a:spcPts val="0"/>
              </a:spcAft>
              <a:buClrTx/>
              <a:buSzTx/>
              <a:buFontTx/>
              <a:buNone/>
              <a:tabLst/>
              <a:defRPr/>
            </a:pPr>
            <a:endParaRPr lang="en-GB" sz="1200">
              <a:latin typeface="+mn-lt"/>
            </a:endParaRPr>
          </a:p>
          <a:p>
            <a:pPr marL="0" marR="0" lvl="0" indent="0" algn="l" defTabSz="914400" rtl="0" eaLnBrk="1" fontAlgn="auto" latinLnBrk="0" hangingPunct="1">
              <a:lnSpc>
                <a:spcPts val="1930"/>
              </a:lnSpc>
              <a:spcBef>
                <a:spcPts val="0"/>
              </a:spcBef>
              <a:spcAft>
                <a:spcPts val="0"/>
              </a:spcAft>
              <a:buClrTx/>
              <a:buSzTx/>
              <a:buFontTx/>
              <a:buNone/>
              <a:tabLst/>
              <a:defRPr/>
            </a:pPr>
            <a:r>
              <a:rPr lang="en-GB" sz="1200" b="1">
                <a:latin typeface="+mn-lt"/>
              </a:rPr>
              <a:t>IAB Standard Adherence Offsite Formats:</a:t>
            </a:r>
            <a:r>
              <a:rPr lang="en-GB" sz="1200">
                <a:latin typeface="+mn-lt"/>
              </a:rPr>
              <a:t> Adherence to IAB definitions is more widely available across offsite formats where 3P tagging is more commonly permitted. </a:t>
            </a:r>
          </a:p>
          <a:p>
            <a:pPr marL="0" marR="0" lvl="0" indent="0" algn="l" defTabSz="914400" rtl="0" eaLnBrk="1" fontAlgn="auto" latinLnBrk="0" hangingPunct="1">
              <a:lnSpc>
                <a:spcPts val="1930"/>
              </a:lnSpc>
              <a:spcBef>
                <a:spcPts val="0"/>
              </a:spcBef>
              <a:spcAft>
                <a:spcPts val="0"/>
              </a:spcAft>
              <a:buClrTx/>
              <a:buSzTx/>
              <a:buFontTx/>
              <a:buNone/>
              <a:tabLst/>
              <a:defRPr/>
            </a:pPr>
            <a:endParaRPr lang="en-GB" sz="1200">
              <a:latin typeface="+mn-lt"/>
            </a:endParaRPr>
          </a:p>
          <a:p>
            <a:pPr marL="0" marR="0" lvl="0" indent="0" algn="l" defTabSz="914400" rtl="0" eaLnBrk="1" fontAlgn="auto" latinLnBrk="0" hangingPunct="1">
              <a:lnSpc>
                <a:spcPts val="1930"/>
              </a:lnSpc>
              <a:spcBef>
                <a:spcPts val="0"/>
              </a:spcBef>
              <a:spcAft>
                <a:spcPts val="0"/>
              </a:spcAft>
              <a:buClrTx/>
              <a:buSzTx/>
              <a:buFontTx/>
              <a:buNone/>
              <a:tabLst/>
              <a:defRPr/>
            </a:pPr>
            <a:r>
              <a:rPr lang="en-GB" sz="1200" b="1">
                <a:latin typeface="+mn-lt"/>
              </a:rPr>
              <a:t>Transparency: </a:t>
            </a:r>
            <a:r>
              <a:rPr lang="en-GB" sz="1200">
                <a:latin typeface="+mn-lt"/>
              </a:rPr>
              <a:t>Definitions are made available but aren’t necessarily explicit in all reports, and brands have flagged they are unaware of all discrepancies in definitions. It’s recommended to provide definitions and glossaries in all reports to remove ambiguity.</a:t>
            </a:r>
          </a:p>
        </p:txBody>
      </p:sp>
      <p:sp>
        <p:nvSpPr>
          <p:cNvPr id="16" name="Rectangle 15">
            <a:extLst>
              <a:ext uri="{FF2B5EF4-FFF2-40B4-BE49-F238E27FC236}">
                <a16:creationId xmlns:a16="http://schemas.microsoft.com/office/drawing/2014/main" id="{A614A058-D2F4-3ECB-A1FA-1407A683C1E1}"/>
              </a:ext>
            </a:extLst>
          </p:cNvPr>
          <p:cNvSpPr/>
          <p:nvPr/>
        </p:nvSpPr>
        <p:spPr>
          <a:xfrm>
            <a:off x="551964" y="2070741"/>
            <a:ext cx="6755370" cy="969640"/>
          </a:xfrm>
          <a:prstGeom prst="rect">
            <a:avLst/>
          </a:prstGeom>
          <a:noFill/>
          <a:ln>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7" name="Rectangle 16">
            <a:extLst>
              <a:ext uri="{FF2B5EF4-FFF2-40B4-BE49-F238E27FC236}">
                <a16:creationId xmlns:a16="http://schemas.microsoft.com/office/drawing/2014/main" id="{8881A711-D206-F97D-2C2C-924E942E1066}"/>
              </a:ext>
            </a:extLst>
          </p:cNvPr>
          <p:cNvSpPr/>
          <p:nvPr/>
        </p:nvSpPr>
        <p:spPr>
          <a:xfrm>
            <a:off x="464449" y="1653583"/>
            <a:ext cx="5154444"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Meet wider digital advertising standards </a:t>
            </a:r>
          </a:p>
        </p:txBody>
      </p:sp>
      <p:sp>
        <p:nvSpPr>
          <p:cNvPr id="18" name="TextBox 17">
            <a:extLst>
              <a:ext uri="{FF2B5EF4-FFF2-40B4-BE49-F238E27FC236}">
                <a16:creationId xmlns:a16="http://schemas.microsoft.com/office/drawing/2014/main" id="{65A2D969-52F4-AAC0-046F-6ECD77782944}"/>
              </a:ext>
            </a:extLst>
          </p:cNvPr>
          <p:cNvSpPr txBox="1"/>
          <p:nvPr/>
        </p:nvSpPr>
        <p:spPr>
          <a:xfrm>
            <a:off x="1356600" y="2134482"/>
            <a:ext cx="2773194" cy="797398"/>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b="1">
                <a:latin typeface="+mn-lt"/>
              </a:rPr>
              <a:t>Onsite impressions </a:t>
            </a:r>
            <a:r>
              <a:rPr lang="en-GB" sz="1200">
                <a:latin typeface="+mn-lt"/>
              </a:rPr>
              <a:t>adhere to IAB standards and </a:t>
            </a:r>
            <a:r>
              <a:rPr lang="en-GB" sz="1200">
                <a:solidFill>
                  <a:schemeClr val="accent2"/>
                </a:solidFill>
                <a:latin typeface="+mn-lt"/>
              </a:rPr>
              <a:t>100% are counted when “an ad renders on the page”</a:t>
            </a:r>
          </a:p>
        </p:txBody>
      </p:sp>
      <p:sp>
        <p:nvSpPr>
          <p:cNvPr id="19" name="TextBox 18">
            <a:extLst>
              <a:ext uri="{FF2B5EF4-FFF2-40B4-BE49-F238E27FC236}">
                <a16:creationId xmlns:a16="http://schemas.microsoft.com/office/drawing/2014/main" id="{C0884169-B5FF-08C1-2000-7C224C011BCB}"/>
              </a:ext>
            </a:extLst>
          </p:cNvPr>
          <p:cNvSpPr txBox="1"/>
          <p:nvPr/>
        </p:nvSpPr>
        <p:spPr>
          <a:xfrm>
            <a:off x="609909" y="2195697"/>
            <a:ext cx="518091" cy="335989"/>
          </a:xfrm>
          <a:prstGeom prst="rect">
            <a:avLst/>
          </a:prstGeom>
          <a:noFill/>
          <a:ln>
            <a:noFill/>
          </a:ln>
        </p:spPr>
        <p:txBody>
          <a:bodyPr wrap="none" rtlCol="0">
            <a:spAutoFit/>
          </a:bodyPr>
          <a:lstStyle/>
          <a:p>
            <a:pPr marL="0" marR="0" indent="0" algn="l" defTabSz="914400" rtl="0" eaLnBrk="1" fontAlgn="auto" latinLnBrk="0" hangingPunct="1">
              <a:lnSpc>
                <a:spcPts val="1930"/>
              </a:lnSpc>
              <a:spcBef>
                <a:spcPts val="0"/>
              </a:spcBef>
              <a:spcAft>
                <a:spcPts val="0"/>
              </a:spcAft>
              <a:buClrTx/>
              <a:buSzTx/>
              <a:buFontTx/>
              <a:buNone/>
              <a:tabLst/>
            </a:pPr>
            <a:r>
              <a:rPr lang="en-US" b="1">
                <a:solidFill>
                  <a:schemeClr val="accent2"/>
                </a:solidFill>
                <a:latin typeface="+mn-lt"/>
              </a:rPr>
              <a:t>0%</a:t>
            </a:r>
          </a:p>
        </p:txBody>
      </p:sp>
      <p:sp>
        <p:nvSpPr>
          <p:cNvPr id="20" name="TextBox 19">
            <a:extLst>
              <a:ext uri="{FF2B5EF4-FFF2-40B4-BE49-F238E27FC236}">
                <a16:creationId xmlns:a16="http://schemas.microsoft.com/office/drawing/2014/main" id="{30609957-9C05-9764-FED2-1EA25420B2DA}"/>
              </a:ext>
            </a:extLst>
          </p:cNvPr>
          <p:cNvSpPr txBox="1"/>
          <p:nvPr/>
        </p:nvSpPr>
        <p:spPr>
          <a:xfrm>
            <a:off x="4568430" y="2134482"/>
            <a:ext cx="2563890" cy="553806"/>
          </a:xfrm>
          <a:prstGeom prst="rect">
            <a:avLst/>
          </a:prstGeom>
          <a:noFill/>
          <a:ln>
            <a:noFill/>
          </a:ln>
        </p:spPr>
        <p:txBody>
          <a:bodyPr wrap="square" lIns="91440" tIns="45720" rIns="91440" bIns="45720" rtlCol="0" anchor="t">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a:defRPr/>
            </a:pPr>
            <a:r>
              <a:rPr lang="en-GB" sz="1200" b="1">
                <a:latin typeface="+mn-lt"/>
                <a:ea typeface="Lato Light"/>
                <a:cs typeface="Poppins Light"/>
              </a:rPr>
              <a:t>Offsite impressions </a:t>
            </a:r>
            <a:r>
              <a:rPr lang="en-GB" sz="1200">
                <a:latin typeface="+mn-lt"/>
                <a:ea typeface="Lato Light"/>
                <a:cs typeface="Poppins Light"/>
              </a:rPr>
              <a:t>adhere to IAB standards for digital media</a:t>
            </a:r>
          </a:p>
        </p:txBody>
      </p:sp>
      <p:sp>
        <p:nvSpPr>
          <p:cNvPr id="21" name="TextBox 20">
            <a:extLst>
              <a:ext uri="{FF2B5EF4-FFF2-40B4-BE49-F238E27FC236}">
                <a16:creationId xmlns:a16="http://schemas.microsoft.com/office/drawing/2014/main" id="{ACF91E3C-48FE-AA77-2BA3-CCE543C08CF3}"/>
              </a:ext>
            </a:extLst>
          </p:cNvPr>
          <p:cNvSpPr txBox="1"/>
          <p:nvPr/>
        </p:nvSpPr>
        <p:spPr>
          <a:xfrm>
            <a:off x="4004619" y="2195697"/>
            <a:ext cx="646331" cy="335989"/>
          </a:xfrm>
          <a:prstGeom prst="rect">
            <a:avLst/>
          </a:prstGeom>
          <a:noFill/>
          <a:ln>
            <a:noFill/>
          </a:ln>
        </p:spPr>
        <p:txBody>
          <a:bodyPr wrap="none" rtlCol="0">
            <a:spAutoFit/>
          </a:bodyPr>
          <a:lstStyle/>
          <a:p>
            <a:pPr marL="0" marR="0" indent="0" algn="l" defTabSz="914400" rtl="0" eaLnBrk="1" fontAlgn="auto" latinLnBrk="0" hangingPunct="1">
              <a:lnSpc>
                <a:spcPts val="1930"/>
              </a:lnSpc>
              <a:spcBef>
                <a:spcPts val="0"/>
              </a:spcBef>
              <a:spcAft>
                <a:spcPts val="0"/>
              </a:spcAft>
              <a:buClrTx/>
              <a:buSzTx/>
              <a:buFontTx/>
              <a:buNone/>
              <a:tabLst/>
            </a:pPr>
            <a:r>
              <a:rPr lang="en-US" b="1">
                <a:solidFill>
                  <a:schemeClr val="accent2"/>
                </a:solidFill>
                <a:latin typeface="+mn-lt"/>
              </a:rPr>
              <a:t>12%</a:t>
            </a:r>
          </a:p>
        </p:txBody>
      </p:sp>
      <p:sp>
        <p:nvSpPr>
          <p:cNvPr id="22" name="Rectangle 21">
            <a:extLst>
              <a:ext uri="{FF2B5EF4-FFF2-40B4-BE49-F238E27FC236}">
                <a16:creationId xmlns:a16="http://schemas.microsoft.com/office/drawing/2014/main" id="{9E3981D6-8A86-D0D9-4419-DD5C9E9EBDD3}"/>
              </a:ext>
            </a:extLst>
          </p:cNvPr>
          <p:cNvSpPr/>
          <p:nvPr/>
        </p:nvSpPr>
        <p:spPr>
          <a:xfrm>
            <a:off x="551964" y="3647750"/>
            <a:ext cx="6755370" cy="1137653"/>
          </a:xfrm>
          <a:prstGeom prst="rect">
            <a:avLst/>
          </a:prstGeom>
          <a:noFill/>
          <a:ln>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3" name="Rectangle 22">
            <a:extLst>
              <a:ext uri="{FF2B5EF4-FFF2-40B4-BE49-F238E27FC236}">
                <a16:creationId xmlns:a16="http://schemas.microsoft.com/office/drawing/2014/main" id="{463B5E27-55B8-2470-262E-008806F6644C}"/>
              </a:ext>
            </a:extLst>
          </p:cNvPr>
          <p:cNvSpPr/>
          <p:nvPr/>
        </p:nvSpPr>
        <p:spPr>
          <a:xfrm>
            <a:off x="464449" y="3219493"/>
            <a:ext cx="5154444"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Transparency</a:t>
            </a:r>
          </a:p>
        </p:txBody>
      </p:sp>
      <p:sp>
        <p:nvSpPr>
          <p:cNvPr id="24" name="TextBox 23">
            <a:extLst>
              <a:ext uri="{FF2B5EF4-FFF2-40B4-BE49-F238E27FC236}">
                <a16:creationId xmlns:a16="http://schemas.microsoft.com/office/drawing/2014/main" id="{0668CC45-150C-2767-2371-5A3E3635F1C3}"/>
              </a:ext>
            </a:extLst>
          </p:cNvPr>
          <p:cNvSpPr txBox="1"/>
          <p:nvPr/>
        </p:nvSpPr>
        <p:spPr>
          <a:xfrm>
            <a:off x="1356600" y="3700392"/>
            <a:ext cx="2659449" cy="797398"/>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a:latin typeface="+mn-lt"/>
              </a:rPr>
              <a:t>Of retailers provide the ability to provide impression definitions either in reporting or as a glossary link </a:t>
            </a:r>
          </a:p>
        </p:txBody>
      </p:sp>
      <p:sp>
        <p:nvSpPr>
          <p:cNvPr id="25" name="TextBox 24">
            <a:extLst>
              <a:ext uri="{FF2B5EF4-FFF2-40B4-BE49-F238E27FC236}">
                <a16:creationId xmlns:a16="http://schemas.microsoft.com/office/drawing/2014/main" id="{89F7B0E7-B813-6788-B4CA-1ED3B81F5F9E}"/>
              </a:ext>
            </a:extLst>
          </p:cNvPr>
          <p:cNvSpPr txBox="1"/>
          <p:nvPr/>
        </p:nvSpPr>
        <p:spPr>
          <a:xfrm>
            <a:off x="609909" y="3761607"/>
            <a:ext cx="774571" cy="335989"/>
          </a:xfrm>
          <a:prstGeom prst="rect">
            <a:avLst/>
          </a:prstGeom>
          <a:noFill/>
          <a:ln>
            <a:noFill/>
          </a:ln>
        </p:spPr>
        <p:txBody>
          <a:bodyPr wrap="none" rtlCol="0">
            <a:spAutoFit/>
          </a:bodyPr>
          <a:lstStyle/>
          <a:p>
            <a:pPr marL="0" marR="0" indent="0" algn="l" defTabSz="914400" rtl="0" eaLnBrk="1" fontAlgn="auto" latinLnBrk="0" hangingPunct="1">
              <a:lnSpc>
                <a:spcPts val="1930"/>
              </a:lnSpc>
              <a:spcBef>
                <a:spcPts val="0"/>
              </a:spcBef>
              <a:spcAft>
                <a:spcPts val="0"/>
              </a:spcAft>
              <a:buClrTx/>
              <a:buSzTx/>
              <a:buFontTx/>
              <a:buNone/>
              <a:tabLst/>
            </a:pPr>
            <a:r>
              <a:rPr lang="en-US" b="1">
                <a:solidFill>
                  <a:schemeClr val="accent2"/>
                </a:solidFill>
                <a:latin typeface="+mn-lt"/>
              </a:rPr>
              <a:t>100%</a:t>
            </a:r>
          </a:p>
        </p:txBody>
      </p:sp>
      <p:sp>
        <p:nvSpPr>
          <p:cNvPr id="26" name="TextBox 25">
            <a:extLst>
              <a:ext uri="{FF2B5EF4-FFF2-40B4-BE49-F238E27FC236}">
                <a16:creationId xmlns:a16="http://schemas.microsoft.com/office/drawing/2014/main" id="{2C41BBAA-CF10-E461-897E-D46D7811A929}"/>
              </a:ext>
            </a:extLst>
          </p:cNvPr>
          <p:cNvSpPr txBox="1"/>
          <p:nvPr/>
        </p:nvSpPr>
        <p:spPr>
          <a:xfrm>
            <a:off x="4568430" y="3700392"/>
            <a:ext cx="2563890" cy="1041054"/>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a:latin typeface="+mn-lt"/>
              </a:rPr>
              <a:t>of impressions can be tracked using third party verification for </a:t>
            </a:r>
            <a:br>
              <a:rPr lang="en-GB" sz="1200">
                <a:latin typeface="+mn-lt"/>
              </a:rPr>
            </a:br>
            <a:r>
              <a:rPr lang="en-GB" sz="1200">
                <a:latin typeface="+mn-lt"/>
              </a:rPr>
              <a:t>Offsite formats, only when served through a DSP</a:t>
            </a:r>
          </a:p>
        </p:txBody>
      </p:sp>
      <p:sp>
        <p:nvSpPr>
          <p:cNvPr id="27" name="TextBox 26">
            <a:extLst>
              <a:ext uri="{FF2B5EF4-FFF2-40B4-BE49-F238E27FC236}">
                <a16:creationId xmlns:a16="http://schemas.microsoft.com/office/drawing/2014/main" id="{F0EB5FD2-0E3A-4180-6318-F33DFDBF6DC9}"/>
              </a:ext>
            </a:extLst>
          </p:cNvPr>
          <p:cNvSpPr txBox="1"/>
          <p:nvPr/>
        </p:nvSpPr>
        <p:spPr>
          <a:xfrm>
            <a:off x="4004619" y="3761607"/>
            <a:ext cx="646331" cy="335989"/>
          </a:xfrm>
          <a:prstGeom prst="rect">
            <a:avLst/>
          </a:prstGeom>
          <a:noFill/>
          <a:ln>
            <a:noFill/>
          </a:ln>
        </p:spPr>
        <p:txBody>
          <a:bodyPr wrap="none" rtlCol="0">
            <a:spAutoFit/>
          </a:bodyPr>
          <a:lstStyle/>
          <a:p>
            <a:pPr marL="0" marR="0" indent="0" algn="l" defTabSz="914400" rtl="0" eaLnBrk="1" fontAlgn="auto" latinLnBrk="0" hangingPunct="1">
              <a:lnSpc>
                <a:spcPts val="1930"/>
              </a:lnSpc>
              <a:spcBef>
                <a:spcPts val="0"/>
              </a:spcBef>
              <a:spcAft>
                <a:spcPts val="0"/>
              </a:spcAft>
              <a:buClrTx/>
              <a:buSzTx/>
              <a:buFontTx/>
              <a:buNone/>
              <a:tabLst/>
            </a:pPr>
            <a:r>
              <a:rPr lang="en-US" b="1">
                <a:solidFill>
                  <a:schemeClr val="accent2"/>
                </a:solidFill>
                <a:latin typeface="+mn-lt"/>
              </a:rPr>
              <a:t>55%</a:t>
            </a:r>
          </a:p>
        </p:txBody>
      </p:sp>
      <p:sp>
        <p:nvSpPr>
          <p:cNvPr id="28" name="Rectangle 27">
            <a:extLst>
              <a:ext uri="{FF2B5EF4-FFF2-40B4-BE49-F238E27FC236}">
                <a16:creationId xmlns:a16="http://schemas.microsoft.com/office/drawing/2014/main" id="{C57BE3E1-CF31-70D2-5B5D-59DDDACC8EEF}"/>
              </a:ext>
            </a:extLst>
          </p:cNvPr>
          <p:cNvSpPr/>
          <p:nvPr/>
        </p:nvSpPr>
        <p:spPr>
          <a:xfrm>
            <a:off x="551964" y="5374011"/>
            <a:ext cx="6755370" cy="969640"/>
          </a:xfrm>
          <a:prstGeom prst="rect">
            <a:avLst/>
          </a:prstGeom>
          <a:noFill/>
          <a:ln>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9" name="Rectangle 28">
            <a:extLst>
              <a:ext uri="{FF2B5EF4-FFF2-40B4-BE49-F238E27FC236}">
                <a16:creationId xmlns:a16="http://schemas.microsoft.com/office/drawing/2014/main" id="{FF53BAEF-3A9B-B52B-AD54-5F1454D52FBD}"/>
              </a:ext>
            </a:extLst>
          </p:cNvPr>
          <p:cNvSpPr/>
          <p:nvPr/>
        </p:nvSpPr>
        <p:spPr>
          <a:xfrm>
            <a:off x="464449" y="4956853"/>
            <a:ext cx="5154444"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Reporting flexibility </a:t>
            </a:r>
          </a:p>
        </p:txBody>
      </p:sp>
      <p:sp>
        <p:nvSpPr>
          <p:cNvPr id="30" name="TextBox 29">
            <a:extLst>
              <a:ext uri="{FF2B5EF4-FFF2-40B4-BE49-F238E27FC236}">
                <a16:creationId xmlns:a16="http://schemas.microsoft.com/office/drawing/2014/main" id="{5F158CA6-7ED7-1963-AC94-8BE5F1CB20E1}"/>
              </a:ext>
            </a:extLst>
          </p:cNvPr>
          <p:cNvSpPr txBox="1"/>
          <p:nvPr/>
        </p:nvSpPr>
        <p:spPr>
          <a:xfrm>
            <a:off x="1356600" y="5437752"/>
            <a:ext cx="2659449" cy="797398"/>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a:latin typeface="+mn-lt"/>
              </a:rPr>
              <a:t>Of retailers provide commercial models based on viewable impressions  </a:t>
            </a:r>
          </a:p>
        </p:txBody>
      </p:sp>
      <p:sp>
        <p:nvSpPr>
          <p:cNvPr id="31" name="TextBox 30">
            <a:extLst>
              <a:ext uri="{FF2B5EF4-FFF2-40B4-BE49-F238E27FC236}">
                <a16:creationId xmlns:a16="http://schemas.microsoft.com/office/drawing/2014/main" id="{0D0C6B96-9D96-A383-D804-DAC3F06AEBDA}"/>
              </a:ext>
            </a:extLst>
          </p:cNvPr>
          <p:cNvSpPr txBox="1"/>
          <p:nvPr/>
        </p:nvSpPr>
        <p:spPr>
          <a:xfrm>
            <a:off x="609909" y="5498967"/>
            <a:ext cx="518091" cy="335989"/>
          </a:xfrm>
          <a:prstGeom prst="rect">
            <a:avLst/>
          </a:prstGeom>
          <a:noFill/>
          <a:ln>
            <a:noFill/>
          </a:ln>
        </p:spPr>
        <p:txBody>
          <a:bodyPr wrap="none" rtlCol="0">
            <a:spAutoFit/>
          </a:bodyPr>
          <a:lstStyle/>
          <a:p>
            <a:pPr marL="0" marR="0" indent="0" algn="l" defTabSz="914400" rtl="0" eaLnBrk="1" fontAlgn="auto" latinLnBrk="0" hangingPunct="1">
              <a:lnSpc>
                <a:spcPts val="1930"/>
              </a:lnSpc>
              <a:spcBef>
                <a:spcPts val="0"/>
              </a:spcBef>
              <a:spcAft>
                <a:spcPts val="0"/>
              </a:spcAft>
              <a:buClrTx/>
              <a:buSzTx/>
              <a:buFontTx/>
              <a:buNone/>
              <a:tabLst/>
            </a:pPr>
            <a:r>
              <a:rPr lang="en-US" b="1">
                <a:solidFill>
                  <a:schemeClr val="accent2"/>
                </a:solidFill>
                <a:latin typeface="+mn-lt"/>
              </a:rPr>
              <a:t>0%</a:t>
            </a:r>
          </a:p>
        </p:txBody>
      </p:sp>
      <p:sp>
        <p:nvSpPr>
          <p:cNvPr id="32" name="TextBox 31">
            <a:extLst>
              <a:ext uri="{FF2B5EF4-FFF2-40B4-BE49-F238E27FC236}">
                <a16:creationId xmlns:a16="http://schemas.microsoft.com/office/drawing/2014/main" id="{71B69114-BA23-1613-74EE-839D10B86F10}"/>
              </a:ext>
            </a:extLst>
          </p:cNvPr>
          <p:cNvSpPr txBox="1"/>
          <p:nvPr/>
        </p:nvSpPr>
        <p:spPr>
          <a:xfrm>
            <a:off x="4568430" y="5437752"/>
            <a:ext cx="2773194" cy="797398"/>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a:latin typeface="+mn-lt"/>
              </a:rPr>
              <a:t>Offer reporting flexibility to breakdown frequency of impressions and provide more accurate view of touchpoint </a:t>
            </a:r>
          </a:p>
        </p:txBody>
      </p:sp>
      <p:sp>
        <p:nvSpPr>
          <p:cNvPr id="33" name="TextBox 32">
            <a:extLst>
              <a:ext uri="{FF2B5EF4-FFF2-40B4-BE49-F238E27FC236}">
                <a16:creationId xmlns:a16="http://schemas.microsoft.com/office/drawing/2014/main" id="{9E1CD46A-B1B7-5513-AA02-902C127FAA2B}"/>
              </a:ext>
            </a:extLst>
          </p:cNvPr>
          <p:cNvSpPr txBox="1"/>
          <p:nvPr/>
        </p:nvSpPr>
        <p:spPr>
          <a:xfrm>
            <a:off x="4004619" y="5498967"/>
            <a:ext cx="518091" cy="335989"/>
          </a:xfrm>
          <a:prstGeom prst="rect">
            <a:avLst/>
          </a:prstGeom>
          <a:noFill/>
          <a:ln>
            <a:noFill/>
          </a:ln>
        </p:spPr>
        <p:txBody>
          <a:bodyPr wrap="none" rtlCol="0">
            <a:spAutoFit/>
          </a:bodyPr>
          <a:lstStyle/>
          <a:p>
            <a:pPr marL="0" marR="0" indent="0" algn="l" defTabSz="914400" rtl="0" eaLnBrk="1" fontAlgn="auto" latinLnBrk="0" hangingPunct="1">
              <a:lnSpc>
                <a:spcPts val="1930"/>
              </a:lnSpc>
              <a:spcBef>
                <a:spcPts val="0"/>
              </a:spcBef>
              <a:spcAft>
                <a:spcPts val="0"/>
              </a:spcAft>
              <a:buClrTx/>
              <a:buSzTx/>
              <a:buFontTx/>
              <a:buNone/>
              <a:tabLst/>
            </a:pPr>
            <a:r>
              <a:rPr lang="en-US" b="1">
                <a:solidFill>
                  <a:schemeClr val="accent2"/>
                </a:solidFill>
                <a:latin typeface="+mn-lt"/>
              </a:rPr>
              <a:t>0%</a:t>
            </a:r>
          </a:p>
        </p:txBody>
      </p:sp>
    </p:spTree>
    <p:extLst>
      <p:ext uri="{BB962C8B-B14F-4D97-AF65-F5344CB8AC3E}">
        <p14:creationId xmlns:p14="http://schemas.microsoft.com/office/powerpoint/2010/main" val="135541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Title 5">
            <a:extLst>
              <a:ext uri="{FF2B5EF4-FFF2-40B4-BE49-F238E27FC236}">
                <a16:creationId xmlns:a16="http://schemas.microsoft.com/office/drawing/2014/main" id="{26BCC7C4-AF1A-C534-0FFE-FF348E93FB1D}"/>
              </a:ext>
            </a:extLst>
          </p:cNvPr>
          <p:cNvSpPr txBox="1">
            <a:spLocks/>
          </p:cNvSpPr>
          <p:nvPr/>
        </p:nvSpPr>
        <p:spPr>
          <a:xfrm>
            <a:off x="4317546" y="819894"/>
            <a:ext cx="5798004" cy="660093"/>
          </a:xfrm>
          <a:prstGeom prst="rect">
            <a:avLst/>
          </a:prstGeom>
        </p:spPr>
        <p:txBody>
          <a:bodyPr vert="horz" lIns="756000" tIns="576000" rIns="91440" bIns="45720" rtlCol="0" anchor="b">
            <a:noAutofit/>
          </a:bodyPr>
          <a:lstStyle>
            <a:lvl1pPr marL="0" algn="l" defTabSz="914400" rtl="0" eaLnBrk="1" latinLnBrk="0" hangingPunct="1">
              <a:lnSpc>
                <a:spcPct val="90000"/>
              </a:lnSpc>
              <a:spcBef>
                <a:spcPct val="0"/>
              </a:spcBef>
              <a:buNone/>
              <a:defRPr lang="en-US" sz="3600" b="0" i="0" kern="1200" cap="all" spc="0" baseline="0">
                <a:solidFill>
                  <a:schemeClr val="tx1"/>
                </a:solidFill>
                <a:latin typeface="Anton" pitchFamily="2" charset="77"/>
                <a:ea typeface="Arial Black" panose="020B0604020202020204" charset="-127"/>
                <a:cs typeface="Arial Black" panose="020B0604020202020204" charset="-127"/>
              </a:defRPr>
            </a:lvl1pPr>
          </a:lstStyle>
          <a:p>
            <a:r>
              <a:rPr lang="en-GB" b="1" cap="none">
                <a:solidFill>
                  <a:srgbClr val="242C59"/>
                </a:solidFill>
                <a:latin typeface="Arial" panose="020B0604020202020204" pitchFamily="34" charset="0"/>
                <a:cs typeface="Arial" panose="020B0604020202020204" pitchFamily="34" charset="0"/>
              </a:rPr>
              <a:t>Working together</a:t>
            </a:r>
          </a:p>
        </p:txBody>
      </p:sp>
      <p:pic>
        <p:nvPicPr>
          <p:cNvPr id="4" name="Picture 3" descr="A group of people sitting around a table&#10;&#10;Description automatically generated">
            <a:extLst>
              <a:ext uri="{FF2B5EF4-FFF2-40B4-BE49-F238E27FC236}">
                <a16:creationId xmlns:a16="http://schemas.microsoft.com/office/drawing/2014/main" id="{DA64BA6D-4427-63E6-D0FA-C2715297DAA5}"/>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17479" t="16768" r="40969"/>
          <a:stretch/>
        </p:blipFill>
        <p:spPr>
          <a:xfrm>
            <a:off x="1" y="1149940"/>
            <a:ext cx="4273907" cy="5708060"/>
          </a:xfrm>
          <a:custGeom>
            <a:avLst/>
            <a:gdLst>
              <a:gd name="connsiteX0" fmla="*/ 2337233 w 4273907"/>
              <a:gd name="connsiteY0" fmla="*/ 0 h 5708060"/>
              <a:gd name="connsiteX1" fmla="*/ 4273907 w 4273907"/>
              <a:gd name="connsiteY1" fmla="*/ 1936673 h 5708060"/>
              <a:gd name="connsiteX2" fmla="*/ 502520 w 4273907"/>
              <a:gd name="connsiteY2" fmla="*/ 5708060 h 5708060"/>
              <a:gd name="connsiteX3" fmla="*/ 0 w 4273907"/>
              <a:gd name="connsiteY3" fmla="*/ 5708060 h 5708060"/>
              <a:gd name="connsiteX4" fmla="*/ 0 w 4273907"/>
              <a:gd name="connsiteY4" fmla="*/ 2337233 h 5708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3907" h="5708060">
                <a:moveTo>
                  <a:pt x="2337233" y="0"/>
                </a:moveTo>
                <a:lnTo>
                  <a:pt x="4273907" y="1936673"/>
                </a:lnTo>
                <a:lnTo>
                  <a:pt x="502520" y="5708060"/>
                </a:lnTo>
                <a:lnTo>
                  <a:pt x="0" y="5708060"/>
                </a:lnTo>
                <a:lnTo>
                  <a:pt x="0" y="2337233"/>
                </a:lnTo>
                <a:close/>
              </a:path>
            </a:pathLst>
          </a:custGeom>
        </p:spPr>
      </p:pic>
      <p:sp>
        <p:nvSpPr>
          <p:cNvPr id="5" name="Rectangle 4">
            <a:extLst>
              <a:ext uri="{FF2B5EF4-FFF2-40B4-BE49-F238E27FC236}">
                <a16:creationId xmlns:a16="http://schemas.microsoft.com/office/drawing/2014/main" id="{94ED1605-C939-D388-3760-2CA953AD5DA8}"/>
              </a:ext>
            </a:extLst>
          </p:cNvPr>
          <p:cNvSpPr/>
          <p:nvPr/>
        </p:nvSpPr>
        <p:spPr>
          <a:xfrm rot="2700000">
            <a:off x="658392" y="1332853"/>
            <a:ext cx="232475" cy="728413"/>
          </a:xfrm>
          <a:prstGeom prst="rect">
            <a:avLst/>
          </a:prstGeom>
          <a:solidFill>
            <a:schemeClr val="accent5"/>
          </a:solidFill>
          <a:ln w="6350">
            <a:solidFill>
              <a:schemeClr val="accent1">
                <a:alpha val="20003"/>
              </a:schemeClr>
            </a:solidFill>
          </a:ln>
          <a:effectLst>
            <a:outerShdw blurRad="162421" dist="38100" dir="5400000" algn="t" rotWithShape="0">
              <a:schemeClr val="accent1">
                <a:alpha val="28676"/>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9BCD11A-F84B-A8D1-FCC5-FCF7DCA7AE1D}"/>
              </a:ext>
            </a:extLst>
          </p:cNvPr>
          <p:cNvSpPr/>
          <p:nvPr/>
        </p:nvSpPr>
        <p:spPr>
          <a:xfrm rot="2700000">
            <a:off x="2748818" y="5690573"/>
            <a:ext cx="166069" cy="520343"/>
          </a:xfrm>
          <a:prstGeom prst="rect">
            <a:avLst/>
          </a:prstGeom>
          <a:solidFill>
            <a:schemeClr val="accent5"/>
          </a:solidFill>
          <a:ln w="6350">
            <a:solidFill>
              <a:schemeClr val="accent1">
                <a:alpha val="20003"/>
              </a:schemeClr>
            </a:solidFill>
          </a:ln>
          <a:effectLst>
            <a:outerShdw blurRad="162421" dist="38100" dir="5400000" algn="t" rotWithShape="0">
              <a:schemeClr val="accent1">
                <a:alpha val="28676"/>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ownload Arla Logo | Arla">
            <a:extLst>
              <a:ext uri="{FF2B5EF4-FFF2-40B4-BE49-F238E27FC236}">
                <a16:creationId xmlns:a16="http://schemas.microsoft.com/office/drawing/2014/main" id="{4603621D-98EA-5C7A-5B40-510BD632BE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0608" y="1669877"/>
            <a:ext cx="815188" cy="5468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5" descr="K:\Various Information Files\Members on the Wall\Heineken logo.jpg">
            <a:extLst>
              <a:ext uri="{FF2B5EF4-FFF2-40B4-BE49-F238E27FC236}">
                <a16:creationId xmlns:a16="http://schemas.microsoft.com/office/drawing/2014/main" id="{F3F75774-F7DE-9E6D-7C5F-5FEF4F8EF6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7139" y="1703248"/>
            <a:ext cx="1455040" cy="5082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Image result for pepsico uk logo png">
            <a:extLst>
              <a:ext uri="{FF2B5EF4-FFF2-40B4-BE49-F238E27FC236}">
                <a16:creationId xmlns:a16="http://schemas.microsoft.com/office/drawing/2014/main" id="{AA4F9000-5FF7-8B44-3CD1-542316534FA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2079" y="2497722"/>
            <a:ext cx="1100486" cy="3165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3" descr="K:\Various Information Files\Members on the Wall\Pernod Ricard.JPG">
            <a:extLst>
              <a:ext uri="{FF2B5EF4-FFF2-40B4-BE49-F238E27FC236}">
                <a16:creationId xmlns:a16="http://schemas.microsoft.com/office/drawing/2014/main" id="{699CA27A-38EF-7AA3-55C9-4E3E64D038A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9663" y="2398616"/>
            <a:ext cx="1082794" cy="5238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24AC43FA-03D0-D489-9E3E-4C340FE9A45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6520" y="2165457"/>
            <a:ext cx="1132900" cy="926708"/>
          </a:xfrm>
          <a:prstGeom prst="rect">
            <a:avLst/>
          </a:prstGeom>
        </p:spPr>
      </p:pic>
      <p:pic>
        <p:nvPicPr>
          <p:cNvPr id="11" name="Picture 10" descr="Icon&#10;&#10;Description automatically generated">
            <a:extLst>
              <a:ext uri="{FF2B5EF4-FFF2-40B4-BE49-F238E27FC236}">
                <a16:creationId xmlns:a16="http://schemas.microsoft.com/office/drawing/2014/main" id="{E4B663A5-C84A-320F-6CC3-4CD84B8A33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15932" y="1863971"/>
            <a:ext cx="1333127" cy="207259"/>
          </a:xfrm>
          <a:prstGeom prst="rect">
            <a:avLst/>
          </a:prstGeom>
        </p:spPr>
      </p:pic>
      <p:pic>
        <p:nvPicPr>
          <p:cNvPr id="12" name="Picture 11" descr="A blue text on a black background&#10;&#10;Description automatically generated with medium confidence">
            <a:extLst>
              <a:ext uri="{FF2B5EF4-FFF2-40B4-BE49-F238E27FC236}">
                <a16:creationId xmlns:a16="http://schemas.microsoft.com/office/drawing/2014/main" id="{07D0C02F-E6F3-A11A-4E20-0824F78B7A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45239" y="1862854"/>
            <a:ext cx="1568187" cy="208376"/>
          </a:xfrm>
          <a:prstGeom prst="rect">
            <a:avLst/>
          </a:prstGeom>
        </p:spPr>
      </p:pic>
      <p:pic>
        <p:nvPicPr>
          <p:cNvPr id="13" name="Graphic 12">
            <a:extLst>
              <a:ext uri="{FF2B5EF4-FFF2-40B4-BE49-F238E27FC236}">
                <a16:creationId xmlns:a16="http://schemas.microsoft.com/office/drawing/2014/main" id="{D9F2C288-8F64-6B80-AF0B-C11B222BD1F9}"/>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6452" r="24595"/>
          <a:stretch/>
        </p:blipFill>
        <p:spPr>
          <a:xfrm>
            <a:off x="9471343" y="2147703"/>
            <a:ext cx="721352" cy="926708"/>
          </a:xfrm>
          <a:prstGeom prst="rect">
            <a:avLst/>
          </a:prstGeom>
        </p:spPr>
      </p:pic>
      <p:pic>
        <p:nvPicPr>
          <p:cNvPr id="1026" name="Picture 2">
            <a:extLst>
              <a:ext uri="{FF2B5EF4-FFF2-40B4-BE49-F238E27FC236}">
                <a16:creationId xmlns:a16="http://schemas.microsoft.com/office/drawing/2014/main" id="{5B369C21-7FC0-3633-F83E-EFDAEE283A8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60764" y="3497963"/>
            <a:ext cx="1074875" cy="2223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Tesco">
            <a:extLst>
              <a:ext uri="{FF2B5EF4-FFF2-40B4-BE49-F238E27FC236}">
                <a16:creationId xmlns:a16="http://schemas.microsoft.com/office/drawing/2014/main" id="{57A037F5-3199-49BE-795E-5438E1BFB6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62970" y="5154050"/>
            <a:ext cx="1172452" cy="312654"/>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6" descr="dunnhumby - Customer first strategy, shopper insights, price &amp; promotions, data consulting">
            <a:extLst>
              <a:ext uri="{FF2B5EF4-FFF2-40B4-BE49-F238E27FC236}">
                <a16:creationId xmlns:a16="http://schemas.microsoft.com/office/drawing/2014/main" id="{D61CAC0E-4935-147C-C79E-F5FF1D44E0C4}"/>
              </a:ext>
            </a:extLst>
          </p:cNvPr>
          <p:cNvSpPr>
            <a:spLocks noChangeAspect="1" noChangeArrowheads="1"/>
          </p:cNvSpPr>
          <p:nvPr/>
        </p:nvSpPr>
        <p:spPr bwMode="auto">
          <a:xfrm>
            <a:off x="5943600" y="260737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91C45EC4-546A-4627-BAAC-3F2A25BFAFB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62738" y="4197823"/>
            <a:ext cx="1268094" cy="288933"/>
          </a:xfrm>
          <a:prstGeom prst="rect">
            <a:avLst/>
          </a:prstGeom>
        </p:spPr>
      </p:pic>
      <p:pic>
        <p:nvPicPr>
          <p:cNvPr id="1032" name="Picture 8" descr="Nectar 360 Ltd · GitHub">
            <a:extLst>
              <a:ext uri="{FF2B5EF4-FFF2-40B4-BE49-F238E27FC236}">
                <a16:creationId xmlns:a16="http://schemas.microsoft.com/office/drawing/2014/main" id="{74DAD06E-F859-EE53-A24B-466F6C81DC4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32039" y="4190196"/>
            <a:ext cx="672064" cy="6720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oots Media Group | LinkedIn">
            <a:extLst>
              <a:ext uri="{FF2B5EF4-FFF2-40B4-BE49-F238E27FC236}">
                <a16:creationId xmlns:a16="http://schemas.microsoft.com/office/drawing/2014/main" id="{BB8A7805-7C6D-E72A-2383-65B4CAB2DF9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43443" y="3163960"/>
            <a:ext cx="940098" cy="94009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ssets - Co-op">
            <a:extLst>
              <a:ext uri="{FF2B5EF4-FFF2-40B4-BE49-F238E27FC236}">
                <a16:creationId xmlns:a16="http://schemas.microsoft.com/office/drawing/2014/main" id="{EDCB4EE9-9E77-A29C-2671-7D8B3CCD520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11212" y="3308838"/>
            <a:ext cx="667194" cy="6671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IG Retail">
            <a:extLst>
              <a:ext uri="{FF2B5EF4-FFF2-40B4-BE49-F238E27FC236}">
                <a16:creationId xmlns:a16="http://schemas.microsoft.com/office/drawing/2014/main" id="{0B89E0A6-3BCC-02C1-C560-D3F4E5837E3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38306" y="4090671"/>
            <a:ext cx="1164672" cy="59157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itrusAd - Sponsored Product Ads">
            <a:extLst>
              <a:ext uri="{FF2B5EF4-FFF2-40B4-BE49-F238E27FC236}">
                <a16:creationId xmlns:a16="http://schemas.microsoft.com/office/drawing/2014/main" id="{9BEDA038-92CF-F9EC-573D-58F2DA88706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95685" y="3519950"/>
            <a:ext cx="1358348" cy="22020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Leading Connected Commerce Marketing Agency in UK | SMG">
            <a:extLst>
              <a:ext uri="{FF2B5EF4-FFF2-40B4-BE49-F238E27FC236}">
                <a16:creationId xmlns:a16="http://schemas.microsoft.com/office/drawing/2014/main" id="{D35D7306-27FF-906D-2FB3-52928FE3D01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28202" y="4914860"/>
            <a:ext cx="665400" cy="6654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sos logo and symbol, meaning, history, PNG">
            <a:extLst>
              <a:ext uri="{FF2B5EF4-FFF2-40B4-BE49-F238E27FC236}">
                <a16:creationId xmlns:a16="http://schemas.microsoft.com/office/drawing/2014/main" id="{81D436B1-030E-B06D-14D8-53D5DCB88B5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07710" y="3300580"/>
            <a:ext cx="1052242" cy="58925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Download John Lewis Logo in SVG Vector or PNG File Format ...">
            <a:extLst>
              <a:ext uri="{FF2B5EF4-FFF2-40B4-BE49-F238E27FC236}">
                <a16:creationId xmlns:a16="http://schemas.microsoft.com/office/drawing/2014/main" id="{C6630C62-05D6-4EAD-034A-C2ACEA7A218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931010" y="4014111"/>
            <a:ext cx="1272997" cy="991598"/>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The Trade Desk | Royal Television Society">
            <a:extLst>
              <a:ext uri="{FF2B5EF4-FFF2-40B4-BE49-F238E27FC236}">
                <a16:creationId xmlns:a16="http://schemas.microsoft.com/office/drawing/2014/main" id="{E882F392-6E44-6CD0-7F24-88963B9EF3BA}"/>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t="33791" b="36214"/>
          <a:stretch/>
        </p:blipFill>
        <p:spPr bwMode="auto">
          <a:xfrm>
            <a:off x="7639421" y="5153484"/>
            <a:ext cx="2152650" cy="35871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0407EB47-106E-1216-3BC0-B69141DC15D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744962" y="5930339"/>
            <a:ext cx="549430" cy="51711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AB UK | LinkedIn">
            <a:extLst>
              <a:ext uri="{FF2B5EF4-FFF2-40B4-BE49-F238E27FC236}">
                <a16:creationId xmlns:a16="http://schemas.microsoft.com/office/drawing/2014/main" id="{025EB7C1-6520-EEDE-513D-AA013819C7E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822193" y="5865354"/>
            <a:ext cx="709892" cy="7098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3A1F9D7-3DAC-1823-AB8A-61ADFC69D429}"/>
              </a:ext>
            </a:extLst>
          </p:cNvPr>
          <p:cNvPicPr>
            <a:picLocks noChangeAspect="1"/>
          </p:cNvPicPr>
          <p:nvPr/>
        </p:nvPicPr>
        <p:blipFill>
          <a:blip r:embed="rId27"/>
          <a:stretch>
            <a:fillRect/>
          </a:stretch>
        </p:blipFill>
        <p:spPr>
          <a:xfrm>
            <a:off x="5218622" y="6038106"/>
            <a:ext cx="1034071" cy="364388"/>
          </a:xfrm>
          <a:prstGeom prst="rect">
            <a:avLst/>
          </a:prstGeom>
        </p:spPr>
      </p:pic>
      <p:pic>
        <p:nvPicPr>
          <p:cNvPr id="2" name="Picture 2" descr="GroupM Logo Image BHx397288cTTcf86_5k - IOA">
            <a:extLst>
              <a:ext uri="{FF2B5EF4-FFF2-40B4-BE49-F238E27FC236}">
                <a16:creationId xmlns:a16="http://schemas.microsoft.com/office/drawing/2014/main" id="{F3D20823-C65E-D7D6-0D6E-D54F569F8B74}"/>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423838" y="5935369"/>
            <a:ext cx="1356482" cy="70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824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4A48-9908-69D2-D2A3-513338907A91}"/>
              </a:ext>
            </a:extLst>
          </p:cNvPr>
          <p:cNvSpPr>
            <a:spLocks noGrp="1"/>
          </p:cNvSpPr>
          <p:nvPr>
            <p:ph type="title"/>
          </p:nvPr>
        </p:nvSpPr>
        <p:spPr>
          <a:xfrm>
            <a:off x="0" y="1"/>
            <a:ext cx="10308771" cy="1325563"/>
          </a:xfrm>
        </p:spPr>
        <p:txBody>
          <a:bodyPr/>
          <a:lstStyle/>
          <a:p>
            <a:r>
              <a:rPr kumimoji="0" lang="en-GB" sz="3000" b="1" i="0" u="none" strike="noStrike" kern="1200" cap="none" spc="-80" normalizeH="0" baseline="0" noProof="0">
                <a:ln>
                  <a:noFill/>
                </a:ln>
                <a:effectLst/>
                <a:uLnTx/>
                <a:uFillTx/>
                <a:latin typeface="+mn-lt"/>
              </a:rPr>
              <a:t>The Framework sets the ambition across 3 focus areas to deliver a consistent </a:t>
            </a:r>
            <a:r>
              <a:rPr kumimoji="0" lang="en-GB" sz="3000" b="1" i="0" u="none" strike="noStrike" kern="1200" cap="none" spc="-80" normalizeH="0" baseline="0" noProof="0">
                <a:ln>
                  <a:noFill/>
                </a:ln>
                <a:solidFill>
                  <a:schemeClr val="accent2"/>
                </a:solidFill>
                <a:effectLst/>
                <a:uLnTx/>
                <a:uFillTx/>
                <a:latin typeface="+mn-lt"/>
              </a:rPr>
              <a:t>definition of Impressions</a:t>
            </a:r>
            <a:endParaRPr lang="en-GB">
              <a:solidFill>
                <a:schemeClr val="accent2"/>
              </a:solidFill>
              <a:latin typeface="+mn-lt"/>
            </a:endParaRPr>
          </a:p>
        </p:txBody>
      </p:sp>
      <p:sp>
        <p:nvSpPr>
          <p:cNvPr id="11" name="TextBox 10">
            <a:extLst>
              <a:ext uri="{FF2B5EF4-FFF2-40B4-BE49-F238E27FC236}">
                <a16:creationId xmlns:a16="http://schemas.microsoft.com/office/drawing/2014/main" id="{021996D6-7960-081E-0FBE-31CF5BEDBA3A}"/>
              </a:ext>
            </a:extLst>
          </p:cNvPr>
          <p:cNvSpPr txBox="1"/>
          <p:nvPr/>
        </p:nvSpPr>
        <p:spPr>
          <a:xfrm>
            <a:off x="654790" y="3117675"/>
            <a:ext cx="3455094" cy="3204595"/>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algn="ctr">
              <a:lnSpc>
                <a:spcPct val="120000"/>
              </a:lnSpc>
              <a:defRPr/>
            </a:pPr>
            <a:r>
              <a:rPr lang="en-GB" b="1">
                <a:solidFill>
                  <a:schemeClr val="accent2"/>
                </a:solidFill>
                <a:latin typeface="+mn-lt"/>
              </a:rPr>
              <a:t>Goal: </a:t>
            </a:r>
          </a:p>
          <a:p>
            <a:pPr algn="ctr">
              <a:lnSpc>
                <a:spcPct val="120000"/>
              </a:lnSpc>
              <a:defRPr/>
            </a:pPr>
            <a:r>
              <a:rPr lang="en-GB" sz="1050">
                <a:solidFill>
                  <a:schemeClr val="bg1"/>
                </a:solidFill>
                <a:latin typeface="+mn-lt"/>
              </a:rPr>
              <a:t>To meet the same standard of definition as the wider digital advertising industry. Prioritising consistency in offsite media where technology is more readily available, and onsite in the longer term.</a:t>
            </a:r>
          </a:p>
          <a:p>
            <a:pPr algn="ctr">
              <a:lnSpc>
                <a:spcPct val="120000"/>
              </a:lnSpc>
              <a:defRPr/>
            </a:pPr>
            <a:endParaRPr lang="en-GB" sz="1050">
              <a:solidFill>
                <a:schemeClr val="bg1"/>
              </a:solidFill>
              <a:latin typeface="+mn-lt"/>
            </a:endParaRPr>
          </a:p>
          <a:p>
            <a:pPr algn="ctr">
              <a:lnSpc>
                <a:spcPct val="120000"/>
              </a:lnSpc>
              <a:defRPr/>
            </a:pPr>
            <a:r>
              <a:rPr lang="en-GB" sz="1050">
                <a:solidFill>
                  <a:schemeClr val="bg1"/>
                </a:solidFill>
                <a:latin typeface="+mn-lt"/>
              </a:rPr>
              <a:t>We suggest therefore using the guidelines set out </a:t>
            </a:r>
            <a:br>
              <a:rPr lang="en-GB" sz="1050">
                <a:solidFill>
                  <a:schemeClr val="bg1"/>
                </a:solidFill>
                <a:latin typeface="+mn-lt"/>
              </a:rPr>
            </a:br>
            <a:r>
              <a:rPr lang="en-GB" sz="1050">
                <a:solidFill>
                  <a:schemeClr val="bg1"/>
                </a:solidFill>
                <a:latin typeface="+mn-lt"/>
              </a:rPr>
              <a:t>by the IAB:</a:t>
            </a:r>
          </a:p>
          <a:p>
            <a:pPr algn="ctr">
              <a:lnSpc>
                <a:spcPct val="120000"/>
              </a:lnSpc>
              <a:defRPr/>
            </a:pPr>
            <a:endParaRPr lang="en-GB" sz="1050" b="1">
              <a:solidFill>
                <a:schemeClr val="bg1"/>
              </a:solidFill>
              <a:latin typeface="+mn-lt"/>
            </a:endParaRPr>
          </a:p>
          <a:p>
            <a:pPr algn="ctr">
              <a:lnSpc>
                <a:spcPct val="120000"/>
              </a:lnSpc>
              <a:defRPr/>
            </a:pPr>
            <a:r>
              <a:rPr kumimoji="0" lang="en-GB" b="1" i="0" u="none" strike="noStrike" kern="1200" cap="none" spc="0" normalizeH="0" baseline="0" noProof="0">
                <a:ln>
                  <a:noFill/>
                </a:ln>
                <a:solidFill>
                  <a:schemeClr val="accent2"/>
                </a:solidFill>
                <a:effectLst/>
                <a:uLnTx/>
                <a:uFillTx/>
                <a:latin typeface="+mn-lt"/>
                <a:ea typeface="Lato Light" panose="020F0502020204030203" pitchFamily="34" charset="0"/>
                <a:cs typeface="Poppins Light" pitchFamily="2" charset="77"/>
              </a:rPr>
              <a:t>IAB Digital Media Standard Thresholds </a:t>
            </a:r>
            <a:br>
              <a:rPr kumimoji="0" lang="en-GB" b="1" i="0" u="none" strike="noStrike" kern="1200" cap="none" spc="0" normalizeH="0" baseline="0" noProof="0">
                <a:ln>
                  <a:noFill/>
                </a:ln>
                <a:solidFill>
                  <a:schemeClr val="accent2"/>
                </a:solidFill>
                <a:effectLst/>
                <a:uLnTx/>
                <a:uFillTx/>
                <a:latin typeface="+mn-lt"/>
                <a:ea typeface="Lato Light" panose="020F0502020204030203" pitchFamily="34" charset="0"/>
                <a:cs typeface="Poppins Light" pitchFamily="2" charset="77"/>
              </a:rPr>
            </a:br>
            <a:r>
              <a:rPr kumimoji="0" lang="en-GB" b="1" i="0" u="none" strike="noStrike" kern="1200" cap="none" spc="0" normalizeH="0" baseline="0" noProof="0">
                <a:ln>
                  <a:noFill/>
                </a:ln>
                <a:solidFill>
                  <a:schemeClr val="accent2"/>
                </a:solidFill>
                <a:effectLst/>
                <a:uLnTx/>
                <a:uFillTx/>
                <a:latin typeface="+mn-lt"/>
                <a:ea typeface="Lato Light" panose="020F0502020204030203" pitchFamily="34" charset="0"/>
                <a:cs typeface="Poppins Light" pitchFamily="2" charset="77"/>
              </a:rPr>
              <a:t>of Ad Impression:</a:t>
            </a:r>
          </a:p>
          <a:p>
            <a:pPr algn="ctr">
              <a:lnSpc>
                <a:spcPct val="120000"/>
              </a:lnSpc>
              <a:defRPr/>
            </a:pPr>
            <a:r>
              <a:rPr lang="en-GB" sz="1050" u="sng">
                <a:solidFill>
                  <a:schemeClr val="bg1"/>
                </a:solidFill>
                <a:latin typeface="+mn-lt"/>
              </a:rPr>
              <a:t>Display:</a:t>
            </a:r>
            <a:r>
              <a:rPr lang="en-GB" sz="1050">
                <a:solidFill>
                  <a:schemeClr val="bg1"/>
                </a:solidFill>
                <a:latin typeface="+mn-lt"/>
              </a:rPr>
              <a:t> At least 50% of an ad visible for a minimum of 1 second on all Onsite and Offsite media formats. </a:t>
            </a:r>
          </a:p>
          <a:p>
            <a:pPr algn="ctr">
              <a:lnSpc>
                <a:spcPct val="120000"/>
              </a:lnSpc>
              <a:defRPr/>
            </a:pPr>
            <a:endParaRPr lang="en-GB" sz="1050">
              <a:solidFill>
                <a:schemeClr val="bg1"/>
              </a:solidFill>
              <a:latin typeface="+mn-lt"/>
            </a:endParaRPr>
          </a:p>
          <a:p>
            <a:pPr algn="ctr">
              <a:lnSpc>
                <a:spcPct val="120000"/>
              </a:lnSpc>
              <a:defRPr/>
            </a:pPr>
            <a:r>
              <a:rPr lang="en-GB" sz="1050" u="sng">
                <a:solidFill>
                  <a:schemeClr val="bg1"/>
                </a:solidFill>
                <a:latin typeface="+mn-lt"/>
              </a:rPr>
              <a:t>Video:</a:t>
            </a:r>
            <a:r>
              <a:rPr lang="en-GB" sz="1050">
                <a:solidFill>
                  <a:schemeClr val="bg1"/>
                </a:solidFill>
                <a:latin typeface="+mn-lt"/>
              </a:rPr>
              <a:t>  At least 100% of an ad visible for a minimum </a:t>
            </a:r>
            <a:br>
              <a:rPr lang="en-GB" sz="1050">
                <a:solidFill>
                  <a:schemeClr val="bg1"/>
                </a:solidFill>
                <a:latin typeface="+mn-lt"/>
              </a:rPr>
            </a:br>
            <a:r>
              <a:rPr lang="en-GB" sz="1050">
                <a:solidFill>
                  <a:schemeClr val="bg1"/>
                </a:solidFill>
                <a:latin typeface="+mn-lt"/>
              </a:rPr>
              <a:t>of 2 seconds in all media formats.</a:t>
            </a:r>
          </a:p>
        </p:txBody>
      </p:sp>
      <p:sp>
        <p:nvSpPr>
          <p:cNvPr id="19" name="Rounded Rectangle 18">
            <a:extLst>
              <a:ext uri="{FF2B5EF4-FFF2-40B4-BE49-F238E27FC236}">
                <a16:creationId xmlns:a16="http://schemas.microsoft.com/office/drawing/2014/main" id="{341238F6-211D-6709-E837-CB9BB3F3CEB3}"/>
              </a:ext>
            </a:extLst>
          </p:cNvPr>
          <p:cNvSpPr/>
          <p:nvPr/>
        </p:nvSpPr>
        <p:spPr>
          <a:xfrm>
            <a:off x="862999" y="2216394"/>
            <a:ext cx="3038676" cy="668320"/>
          </a:xfrm>
          <a:prstGeom prst="roundRect">
            <a:avLst>
              <a:gd name="adj" fmla="val 50000"/>
            </a:avLst>
          </a:prstGeom>
          <a:solidFill>
            <a:schemeClr val="accent2"/>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Meet wider digital advertising standards </a:t>
            </a:r>
          </a:p>
        </p:txBody>
      </p:sp>
      <p:sp>
        <p:nvSpPr>
          <p:cNvPr id="21" name="TextBox 20">
            <a:extLst>
              <a:ext uri="{FF2B5EF4-FFF2-40B4-BE49-F238E27FC236}">
                <a16:creationId xmlns:a16="http://schemas.microsoft.com/office/drawing/2014/main" id="{1B32E627-5D00-367A-7640-2DD9268EE2D5}"/>
              </a:ext>
            </a:extLst>
          </p:cNvPr>
          <p:cNvSpPr txBox="1"/>
          <p:nvPr/>
        </p:nvSpPr>
        <p:spPr>
          <a:xfrm>
            <a:off x="2147337" y="1805691"/>
            <a:ext cx="470000"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a:solidFill>
                  <a:schemeClr val="accent2"/>
                </a:solidFill>
              </a:rPr>
              <a:t>01</a:t>
            </a:r>
          </a:p>
        </p:txBody>
      </p:sp>
      <p:sp>
        <p:nvSpPr>
          <p:cNvPr id="22" name="Rounded Rectangle 21">
            <a:extLst>
              <a:ext uri="{FF2B5EF4-FFF2-40B4-BE49-F238E27FC236}">
                <a16:creationId xmlns:a16="http://schemas.microsoft.com/office/drawing/2014/main" id="{B4D888EB-FAFC-7CBC-25A1-5695DF3489B0}"/>
              </a:ext>
            </a:extLst>
          </p:cNvPr>
          <p:cNvSpPr/>
          <p:nvPr/>
        </p:nvSpPr>
        <p:spPr>
          <a:xfrm>
            <a:off x="4551079" y="2216394"/>
            <a:ext cx="3038676" cy="668320"/>
          </a:xfrm>
          <a:prstGeom prst="roundRect">
            <a:avLst>
              <a:gd name="adj" fmla="val 50000"/>
            </a:avLst>
          </a:prstGeom>
          <a:solidFill>
            <a:schemeClr val="accent2"/>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Improve Transparency &amp; Verification methods</a:t>
            </a:r>
          </a:p>
        </p:txBody>
      </p:sp>
      <p:sp>
        <p:nvSpPr>
          <p:cNvPr id="23" name="TextBox 22">
            <a:extLst>
              <a:ext uri="{FF2B5EF4-FFF2-40B4-BE49-F238E27FC236}">
                <a16:creationId xmlns:a16="http://schemas.microsoft.com/office/drawing/2014/main" id="{06883ADA-3DF4-BB87-4BEF-7787E8254D01}"/>
              </a:ext>
            </a:extLst>
          </p:cNvPr>
          <p:cNvSpPr txBox="1"/>
          <p:nvPr/>
        </p:nvSpPr>
        <p:spPr>
          <a:xfrm>
            <a:off x="5835417" y="1805691"/>
            <a:ext cx="470000"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a:solidFill>
                  <a:schemeClr val="accent2"/>
                </a:solidFill>
              </a:rPr>
              <a:t>02</a:t>
            </a:r>
          </a:p>
        </p:txBody>
      </p:sp>
      <p:sp>
        <p:nvSpPr>
          <p:cNvPr id="24" name="TextBox 23">
            <a:extLst>
              <a:ext uri="{FF2B5EF4-FFF2-40B4-BE49-F238E27FC236}">
                <a16:creationId xmlns:a16="http://schemas.microsoft.com/office/drawing/2014/main" id="{54E52DCA-520F-1833-E975-F3609D3F7FA8}"/>
              </a:ext>
            </a:extLst>
          </p:cNvPr>
          <p:cNvSpPr txBox="1"/>
          <p:nvPr/>
        </p:nvSpPr>
        <p:spPr>
          <a:xfrm>
            <a:off x="4525187" y="3117675"/>
            <a:ext cx="3090460" cy="2807563"/>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algn="ctr">
              <a:lnSpc>
                <a:spcPct val="120000"/>
              </a:lnSpc>
              <a:defRPr/>
            </a:pPr>
            <a:r>
              <a:rPr lang="en-GB" b="1">
                <a:solidFill>
                  <a:schemeClr val="accent2"/>
                </a:solidFill>
                <a:latin typeface="+mn-lt"/>
              </a:rPr>
              <a:t>Goal: </a:t>
            </a:r>
          </a:p>
          <a:p>
            <a:pPr algn="ctr">
              <a:lnSpc>
                <a:spcPct val="120000"/>
              </a:lnSpc>
              <a:defRPr/>
            </a:pPr>
            <a:r>
              <a:rPr lang="en-GB" sz="1050">
                <a:solidFill>
                  <a:schemeClr val="bg1"/>
                </a:solidFill>
                <a:latin typeface="+mn-lt"/>
              </a:rPr>
              <a:t>Reports should explicitly disclose all metric definitions so differences between formats are easily identifiable. Longer term focus should be to have the definition verifiable by an independent body.</a:t>
            </a:r>
          </a:p>
          <a:p>
            <a:pPr algn="ctr">
              <a:lnSpc>
                <a:spcPct val="120000"/>
              </a:lnSpc>
              <a:defRPr/>
            </a:pPr>
            <a:endParaRPr lang="en-GB" sz="1050" b="1">
              <a:solidFill>
                <a:schemeClr val="bg1"/>
              </a:solidFill>
              <a:latin typeface="+mn-lt"/>
            </a:endParaRPr>
          </a:p>
          <a:p>
            <a:pPr algn="ctr">
              <a:lnSpc>
                <a:spcPct val="120000"/>
              </a:lnSpc>
              <a:defRPr/>
            </a:pPr>
            <a:r>
              <a:rPr kumimoji="0" lang="en-GB" b="1" i="0" u="none" strike="noStrike" kern="1200" cap="none" spc="0" normalizeH="0" baseline="0" noProof="0">
                <a:ln>
                  <a:noFill/>
                </a:ln>
                <a:solidFill>
                  <a:schemeClr val="accent2"/>
                </a:solidFill>
                <a:effectLst/>
                <a:uLnTx/>
                <a:uFillTx/>
                <a:latin typeface="+mn-lt"/>
                <a:ea typeface="Lato Light" panose="020F0502020204030203" pitchFamily="34" charset="0"/>
                <a:cs typeface="Poppins Light" pitchFamily="2" charset="77"/>
              </a:rPr>
              <a:t>3P Verification:</a:t>
            </a:r>
          </a:p>
          <a:p>
            <a:pPr algn="ctr">
              <a:lnSpc>
                <a:spcPct val="120000"/>
              </a:lnSpc>
              <a:defRPr/>
            </a:pPr>
            <a:r>
              <a:rPr lang="en-GB" sz="1050">
                <a:solidFill>
                  <a:schemeClr val="bg1"/>
                </a:solidFill>
                <a:latin typeface="+mn-lt"/>
              </a:rPr>
              <a:t>Increasing the availability of external verification allows brands to have full transparency of adherence to fraud prevention and brand safety agreements. For onsite formats this is of equal importance for brands to verify ad placement deliverables.</a:t>
            </a:r>
          </a:p>
        </p:txBody>
      </p:sp>
      <p:sp>
        <p:nvSpPr>
          <p:cNvPr id="25" name="Rounded Rectangle 24">
            <a:extLst>
              <a:ext uri="{FF2B5EF4-FFF2-40B4-BE49-F238E27FC236}">
                <a16:creationId xmlns:a16="http://schemas.microsoft.com/office/drawing/2014/main" id="{92F5342F-471D-8C26-0361-91EE36FD4A41}"/>
              </a:ext>
            </a:extLst>
          </p:cNvPr>
          <p:cNvSpPr/>
          <p:nvPr/>
        </p:nvSpPr>
        <p:spPr>
          <a:xfrm>
            <a:off x="8249810" y="2216394"/>
            <a:ext cx="3038676" cy="668320"/>
          </a:xfrm>
          <a:prstGeom prst="roundRect">
            <a:avLst>
              <a:gd name="adj" fmla="val 50000"/>
            </a:avLst>
          </a:prstGeom>
          <a:solidFill>
            <a:schemeClr val="accent2"/>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Reporting </a:t>
            </a:r>
            <a:br>
              <a:rPr lang="en-US" sz="1600" b="1">
                <a:solidFill>
                  <a:schemeClr val="bg1"/>
                </a:solidFill>
              </a:rPr>
            </a:br>
            <a:r>
              <a:rPr lang="en-US" sz="1600" b="1">
                <a:solidFill>
                  <a:schemeClr val="bg1"/>
                </a:solidFill>
              </a:rPr>
              <a:t>Flexibility </a:t>
            </a:r>
          </a:p>
        </p:txBody>
      </p:sp>
      <p:sp>
        <p:nvSpPr>
          <p:cNvPr id="26" name="TextBox 25">
            <a:extLst>
              <a:ext uri="{FF2B5EF4-FFF2-40B4-BE49-F238E27FC236}">
                <a16:creationId xmlns:a16="http://schemas.microsoft.com/office/drawing/2014/main" id="{4EC4302F-25E5-F83C-546A-BB43A38B7158}"/>
              </a:ext>
            </a:extLst>
          </p:cNvPr>
          <p:cNvSpPr txBox="1"/>
          <p:nvPr/>
        </p:nvSpPr>
        <p:spPr>
          <a:xfrm>
            <a:off x="9534148" y="1805691"/>
            <a:ext cx="470000"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a:solidFill>
                  <a:schemeClr val="accent2"/>
                </a:solidFill>
              </a:rPr>
              <a:t>03</a:t>
            </a:r>
          </a:p>
        </p:txBody>
      </p:sp>
      <p:sp>
        <p:nvSpPr>
          <p:cNvPr id="27" name="TextBox 26">
            <a:extLst>
              <a:ext uri="{FF2B5EF4-FFF2-40B4-BE49-F238E27FC236}">
                <a16:creationId xmlns:a16="http://schemas.microsoft.com/office/drawing/2014/main" id="{E88D4B6B-D4A8-E1F0-9713-17740A58E92A}"/>
              </a:ext>
            </a:extLst>
          </p:cNvPr>
          <p:cNvSpPr txBox="1"/>
          <p:nvPr/>
        </p:nvSpPr>
        <p:spPr>
          <a:xfrm>
            <a:off x="8118331" y="3117675"/>
            <a:ext cx="3301634" cy="1053237"/>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algn="ctr">
              <a:lnSpc>
                <a:spcPct val="120000"/>
              </a:lnSpc>
              <a:defRPr/>
            </a:pPr>
            <a:r>
              <a:rPr lang="en-GB" b="1">
                <a:solidFill>
                  <a:schemeClr val="accent2"/>
                </a:solidFill>
                <a:latin typeface="+mn-lt"/>
              </a:rPr>
              <a:t>Goal: </a:t>
            </a:r>
          </a:p>
          <a:p>
            <a:pPr algn="ctr">
              <a:lnSpc>
                <a:spcPct val="120000"/>
              </a:lnSpc>
              <a:defRPr/>
            </a:pPr>
            <a:r>
              <a:rPr lang="en-GB" sz="1050">
                <a:solidFill>
                  <a:schemeClr val="bg1"/>
                </a:solidFill>
                <a:latin typeface="+mn-lt"/>
              </a:rPr>
              <a:t>Deeper data insights to widen the reporting metrics which are available to brands to include frequency of impression, and viewable impressions across all formats.</a:t>
            </a:r>
            <a:endParaRPr lang="en-GB" sz="1050" b="1">
              <a:solidFill>
                <a:schemeClr val="bg1"/>
              </a:solidFill>
              <a:latin typeface="+mn-lt"/>
            </a:endParaRPr>
          </a:p>
        </p:txBody>
      </p:sp>
    </p:spTree>
    <p:extLst>
      <p:ext uri="{BB962C8B-B14F-4D97-AF65-F5344CB8AC3E}">
        <p14:creationId xmlns:p14="http://schemas.microsoft.com/office/powerpoint/2010/main" val="223794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Arrow Connector 63">
            <a:extLst>
              <a:ext uri="{FF2B5EF4-FFF2-40B4-BE49-F238E27FC236}">
                <a16:creationId xmlns:a16="http://schemas.microsoft.com/office/drawing/2014/main" id="{F163B3C5-EBEB-0793-E478-BB07DD5FF935}"/>
              </a:ext>
            </a:extLst>
          </p:cNvPr>
          <p:cNvCxnSpPr>
            <a:cxnSpLocks/>
          </p:cNvCxnSpPr>
          <p:nvPr/>
        </p:nvCxnSpPr>
        <p:spPr>
          <a:xfrm>
            <a:off x="548640" y="2132022"/>
            <a:ext cx="11094720" cy="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6E97174-3E1A-3551-A804-68D3B1AD5926}"/>
              </a:ext>
            </a:extLst>
          </p:cNvPr>
          <p:cNvSpPr/>
          <p:nvPr/>
        </p:nvSpPr>
        <p:spPr>
          <a:xfrm>
            <a:off x="8468719" y="2516058"/>
            <a:ext cx="3147438" cy="1156581"/>
          </a:xfrm>
          <a:prstGeom prst="rect">
            <a:avLst/>
          </a:prstGeom>
          <a:solidFill>
            <a:schemeClr val="accent2">
              <a:alpha val="29915"/>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62" name="Rectangle 61">
            <a:extLst>
              <a:ext uri="{FF2B5EF4-FFF2-40B4-BE49-F238E27FC236}">
                <a16:creationId xmlns:a16="http://schemas.microsoft.com/office/drawing/2014/main" id="{3A6606A5-1B67-794B-A63B-025DB10C3DFB}"/>
              </a:ext>
            </a:extLst>
          </p:cNvPr>
          <p:cNvSpPr/>
          <p:nvPr/>
        </p:nvSpPr>
        <p:spPr>
          <a:xfrm>
            <a:off x="5134261" y="2516058"/>
            <a:ext cx="3147438" cy="1156581"/>
          </a:xfrm>
          <a:prstGeom prst="rect">
            <a:avLst/>
          </a:prstGeom>
          <a:solidFill>
            <a:schemeClr val="accent2">
              <a:alpha val="29915"/>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63" name="Rectangle 62">
            <a:extLst>
              <a:ext uri="{FF2B5EF4-FFF2-40B4-BE49-F238E27FC236}">
                <a16:creationId xmlns:a16="http://schemas.microsoft.com/office/drawing/2014/main" id="{E255691E-C2DE-8CC4-CDDB-07FE996AFA45}"/>
              </a:ext>
            </a:extLst>
          </p:cNvPr>
          <p:cNvSpPr/>
          <p:nvPr/>
        </p:nvSpPr>
        <p:spPr>
          <a:xfrm>
            <a:off x="1788160" y="2516058"/>
            <a:ext cx="3147438" cy="1156581"/>
          </a:xfrm>
          <a:prstGeom prst="rect">
            <a:avLst/>
          </a:prstGeom>
          <a:solidFill>
            <a:schemeClr val="accent2">
              <a:alpha val="29915"/>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8" name="Rectangle 17">
            <a:extLst>
              <a:ext uri="{FF2B5EF4-FFF2-40B4-BE49-F238E27FC236}">
                <a16:creationId xmlns:a16="http://schemas.microsoft.com/office/drawing/2014/main" id="{F9999CDD-FDE7-06BA-5477-72172230E384}"/>
              </a:ext>
            </a:extLst>
          </p:cNvPr>
          <p:cNvSpPr/>
          <p:nvPr/>
        </p:nvSpPr>
        <p:spPr>
          <a:xfrm>
            <a:off x="5134648" y="2516059"/>
            <a:ext cx="3149600" cy="3707754"/>
          </a:xfrm>
          <a:prstGeom prst="rect">
            <a:avLst/>
          </a:prstGeom>
          <a:noFill/>
          <a:ln>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9" name="Rectangle 18">
            <a:extLst>
              <a:ext uri="{FF2B5EF4-FFF2-40B4-BE49-F238E27FC236}">
                <a16:creationId xmlns:a16="http://schemas.microsoft.com/office/drawing/2014/main" id="{10B53EC7-A51F-CF2A-27BB-C6E02D3C84D4}"/>
              </a:ext>
            </a:extLst>
          </p:cNvPr>
          <p:cNvSpPr/>
          <p:nvPr/>
        </p:nvSpPr>
        <p:spPr>
          <a:xfrm>
            <a:off x="8478768" y="2516059"/>
            <a:ext cx="3149600" cy="3707754"/>
          </a:xfrm>
          <a:prstGeom prst="rect">
            <a:avLst/>
          </a:prstGeom>
          <a:noFill/>
          <a:ln>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7" name="Rectangle 16">
            <a:extLst>
              <a:ext uri="{FF2B5EF4-FFF2-40B4-BE49-F238E27FC236}">
                <a16:creationId xmlns:a16="http://schemas.microsoft.com/office/drawing/2014/main" id="{7D124D9D-E978-EC10-56A1-47A9185A8840}"/>
              </a:ext>
            </a:extLst>
          </p:cNvPr>
          <p:cNvSpPr/>
          <p:nvPr/>
        </p:nvSpPr>
        <p:spPr>
          <a:xfrm>
            <a:off x="1788160" y="2516059"/>
            <a:ext cx="3149600" cy="3707754"/>
          </a:xfrm>
          <a:prstGeom prst="rect">
            <a:avLst/>
          </a:prstGeom>
          <a:noFill/>
          <a:ln>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 name="Title 1">
            <a:extLst>
              <a:ext uri="{FF2B5EF4-FFF2-40B4-BE49-F238E27FC236}">
                <a16:creationId xmlns:a16="http://schemas.microsoft.com/office/drawing/2014/main" id="{90D7F14A-D91D-5E2A-8ACE-D75015717BA4}"/>
              </a:ext>
            </a:extLst>
          </p:cNvPr>
          <p:cNvSpPr>
            <a:spLocks noGrp="1"/>
          </p:cNvSpPr>
          <p:nvPr>
            <p:ph type="title"/>
          </p:nvPr>
        </p:nvSpPr>
        <p:spPr/>
        <p:txBody>
          <a:bodyPr/>
          <a:lstStyle/>
          <a:p>
            <a:r>
              <a:rPr lang="en-GB"/>
              <a:t>Framework to drive consistent impression definitions</a:t>
            </a:r>
            <a:endParaRPr lang="en-GB">
              <a:solidFill>
                <a:schemeClr val="accent3"/>
              </a:solidFill>
            </a:endParaRPr>
          </a:p>
        </p:txBody>
      </p:sp>
      <p:sp>
        <p:nvSpPr>
          <p:cNvPr id="11" name="Oval 10">
            <a:extLst>
              <a:ext uri="{FF2B5EF4-FFF2-40B4-BE49-F238E27FC236}">
                <a16:creationId xmlns:a16="http://schemas.microsoft.com/office/drawing/2014/main" id="{709B4D4C-93ED-0113-5AB5-58429269F1D8}"/>
              </a:ext>
            </a:extLst>
          </p:cNvPr>
          <p:cNvSpPr/>
          <p:nvPr/>
        </p:nvSpPr>
        <p:spPr>
          <a:xfrm>
            <a:off x="3251200" y="2045662"/>
            <a:ext cx="172720" cy="172720"/>
          </a:xfrm>
          <a:prstGeom prst="ellipse">
            <a:avLst/>
          </a:prstGeom>
          <a:solidFill>
            <a:schemeClr val="tx1"/>
          </a:solidFill>
          <a:ln w="254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2" name="TextBox 11">
            <a:extLst>
              <a:ext uri="{FF2B5EF4-FFF2-40B4-BE49-F238E27FC236}">
                <a16:creationId xmlns:a16="http://schemas.microsoft.com/office/drawing/2014/main" id="{E1BD0B16-0708-149E-EEFA-ECBB579AC73C}"/>
              </a:ext>
            </a:extLst>
          </p:cNvPr>
          <p:cNvSpPr txBox="1"/>
          <p:nvPr/>
        </p:nvSpPr>
        <p:spPr>
          <a:xfrm>
            <a:off x="2846363" y="2299383"/>
            <a:ext cx="982394" cy="302955"/>
          </a:xfrm>
          <a:prstGeom prst="roundRect">
            <a:avLst>
              <a:gd name="adj" fmla="val 50000"/>
            </a:avLst>
          </a:prstGeom>
          <a:solidFill>
            <a:schemeClr val="accent2"/>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0" bIns="0" rtlCol="0" anchor="ctr">
            <a:spAutoFit/>
          </a:bodyPr>
          <a:lstStyle/>
          <a:p>
            <a:pPr algn="ctr"/>
            <a:r>
              <a:rPr lang="en-US" sz="1400" b="1">
                <a:solidFill>
                  <a:schemeClr val="bg1"/>
                </a:solidFill>
              </a:rPr>
              <a:t>Now</a:t>
            </a:r>
          </a:p>
        </p:txBody>
      </p:sp>
      <p:sp>
        <p:nvSpPr>
          <p:cNvPr id="13" name="TextBox 12">
            <a:extLst>
              <a:ext uri="{FF2B5EF4-FFF2-40B4-BE49-F238E27FC236}">
                <a16:creationId xmlns:a16="http://schemas.microsoft.com/office/drawing/2014/main" id="{693714C0-7079-39D5-72C9-6CAE25801725}"/>
              </a:ext>
            </a:extLst>
          </p:cNvPr>
          <p:cNvSpPr txBox="1"/>
          <p:nvPr/>
        </p:nvSpPr>
        <p:spPr>
          <a:xfrm>
            <a:off x="6219814" y="2299383"/>
            <a:ext cx="982394" cy="302955"/>
          </a:xfrm>
          <a:prstGeom prst="roundRect">
            <a:avLst>
              <a:gd name="adj" fmla="val 50000"/>
            </a:avLst>
          </a:prstGeom>
          <a:solidFill>
            <a:schemeClr val="accent2"/>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0" bIns="0" rtlCol="0" anchor="ctr">
            <a:spAutoFit/>
          </a:bodyPr>
          <a:lstStyle/>
          <a:p>
            <a:pPr algn="ctr"/>
            <a:r>
              <a:rPr lang="en-US" sz="1400" b="1">
                <a:solidFill>
                  <a:schemeClr val="bg1"/>
                </a:solidFill>
              </a:rPr>
              <a:t>Next</a:t>
            </a:r>
          </a:p>
        </p:txBody>
      </p:sp>
      <p:sp>
        <p:nvSpPr>
          <p:cNvPr id="14" name="Oval 13">
            <a:extLst>
              <a:ext uri="{FF2B5EF4-FFF2-40B4-BE49-F238E27FC236}">
                <a16:creationId xmlns:a16="http://schemas.microsoft.com/office/drawing/2014/main" id="{5DAE5396-967E-27C2-4617-BA378E68D7F5}"/>
              </a:ext>
            </a:extLst>
          </p:cNvPr>
          <p:cNvSpPr/>
          <p:nvPr/>
        </p:nvSpPr>
        <p:spPr>
          <a:xfrm>
            <a:off x="6623088" y="2045662"/>
            <a:ext cx="172720" cy="172720"/>
          </a:xfrm>
          <a:prstGeom prst="ellipse">
            <a:avLst/>
          </a:prstGeom>
          <a:solidFill>
            <a:schemeClr val="tx1"/>
          </a:solidFill>
          <a:ln w="254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5" name="TextBox 14">
            <a:extLst>
              <a:ext uri="{FF2B5EF4-FFF2-40B4-BE49-F238E27FC236}">
                <a16:creationId xmlns:a16="http://schemas.microsoft.com/office/drawing/2014/main" id="{97DE21D9-1DF4-AF04-32DB-EE8C8992787B}"/>
              </a:ext>
            </a:extLst>
          </p:cNvPr>
          <p:cNvSpPr txBox="1"/>
          <p:nvPr/>
        </p:nvSpPr>
        <p:spPr>
          <a:xfrm>
            <a:off x="9562371" y="2299383"/>
            <a:ext cx="982394" cy="302955"/>
          </a:xfrm>
          <a:prstGeom prst="roundRect">
            <a:avLst>
              <a:gd name="adj" fmla="val 50000"/>
            </a:avLst>
          </a:prstGeom>
          <a:solidFill>
            <a:schemeClr val="accent2"/>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0" bIns="0" rtlCol="0" anchor="ctr">
            <a:spAutoFit/>
          </a:bodyPr>
          <a:lstStyle/>
          <a:p>
            <a:pPr algn="ctr"/>
            <a:r>
              <a:rPr lang="en-US" sz="1400" b="1">
                <a:solidFill>
                  <a:schemeClr val="bg1"/>
                </a:solidFill>
              </a:rPr>
              <a:t>Future</a:t>
            </a:r>
          </a:p>
        </p:txBody>
      </p:sp>
      <p:sp>
        <p:nvSpPr>
          <p:cNvPr id="16" name="Oval 15">
            <a:extLst>
              <a:ext uri="{FF2B5EF4-FFF2-40B4-BE49-F238E27FC236}">
                <a16:creationId xmlns:a16="http://schemas.microsoft.com/office/drawing/2014/main" id="{99C26EA0-8F39-8CCD-5701-2538FDC4EE7E}"/>
              </a:ext>
            </a:extLst>
          </p:cNvPr>
          <p:cNvSpPr/>
          <p:nvPr/>
        </p:nvSpPr>
        <p:spPr>
          <a:xfrm>
            <a:off x="9965645" y="2045662"/>
            <a:ext cx="172720" cy="172720"/>
          </a:xfrm>
          <a:prstGeom prst="ellipse">
            <a:avLst/>
          </a:prstGeom>
          <a:solidFill>
            <a:schemeClr val="tx1"/>
          </a:solidFill>
          <a:ln w="25400">
            <a:solidFill>
              <a:schemeClr val="accent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3" name="TextBox 22">
            <a:extLst>
              <a:ext uri="{FF2B5EF4-FFF2-40B4-BE49-F238E27FC236}">
                <a16:creationId xmlns:a16="http://schemas.microsoft.com/office/drawing/2014/main" id="{C5DCECE7-7D0B-B393-F0D9-B5F4E75EA147}"/>
              </a:ext>
            </a:extLst>
          </p:cNvPr>
          <p:cNvSpPr txBox="1"/>
          <p:nvPr/>
        </p:nvSpPr>
        <p:spPr>
          <a:xfrm>
            <a:off x="1788160" y="2747625"/>
            <a:ext cx="3147438" cy="577081"/>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tIns="45720" rIns="180000" bIns="45720" rtlCol="0" anchor="t">
            <a:spAutoFit/>
          </a:bodyPr>
          <a:lstStyle/>
          <a:p>
            <a:r>
              <a:rPr lang="en-GB" sz="1050" b="1">
                <a:solidFill>
                  <a:schemeClr val="bg1"/>
                </a:solidFill>
                <a:latin typeface="+mj-lt"/>
              </a:rPr>
              <a:t>Impression definitions should be included in all reporting provided to brands in all campaign reporting. </a:t>
            </a:r>
            <a:endParaRPr lang="en-GB" sz="1050" b="1">
              <a:solidFill>
                <a:schemeClr val="bg1"/>
              </a:solidFill>
              <a:latin typeface="+mj-lt"/>
              <a:cs typeface="Arial"/>
            </a:endParaRPr>
          </a:p>
        </p:txBody>
      </p:sp>
      <p:sp>
        <p:nvSpPr>
          <p:cNvPr id="24" name="TextBox 23">
            <a:extLst>
              <a:ext uri="{FF2B5EF4-FFF2-40B4-BE49-F238E27FC236}">
                <a16:creationId xmlns:a16="http://schemas.microsoft.com/office/drawing/2014/main" id="{3815C989-05DE-5983-FCB5-A01489B4A1E5}"/>
              </a:ext>
            </a:extLst>
          </p:cNvPr>
          <p:cNvSpPr txBox="1"/>
          <p:nvPr/>
        </p:nvSpPr>
        <p:spPr>
          <a:xfrm>
            <a:off x="1788160" y="3735330"/>
            <a:ext cx="3147438" cy="553998"/>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tIns="45720" rIns="180000" bIns="45720" rtlCol="0" anchor="t">
            <a:spAutoFit/>
          </a:bodyPr>
          <a:lstStyle/>
          <a:p>
            <a:pPr marL="171450" indent="-171450">
              <a:buFont typeface="Arial" panose="020B0604020202020204" pitchFamily="34" charset="0"/>
              <a:buChar char="•"/>
            </a:pPr>
            <a:r>
              <a:rPr lang="en-GB" sz="1000">
                <a:solidFill>
                  <a:schemeClr val="bg1"/>
                </a:solidFill>
                <a:latin typeface="+mj-lt"/>
              </a:rPr>
              <a:t>Onsite formats should aim to be transparent and consistent in impression definition across all placement types.</a:t>
            </a:r>
          </a:p>
        </p:txBody>
      </p:sp>
      <p:cxnSp>
        <p:nvCxnSpPr>
          <p:cNvPr id="26" name="Straight Connector 25">
            <a:extLst>
              <a:ext uri="{FF2B5EF4-FFF2-40B4-BE49-F238E27FC236}">
                <a16:creationId xmlns:a16="http://schemas.microsoft.com/office/drawing/2014/main" id="{E38AECC5-76BF-00E6-F7A6-7F77C44A990B}"/>
              </a:ext>
            </a:extLst>
          </p:cNvPr>
          <p:cNvCxnSpPr>
            <a:cxnSpLocks/>
          </p:cNvCxnSpPr>
          <p:nvPr/>
        </p:nvCxnSpPr>
        <p:spPr>
          <a:xfrm>
            <a:off x="548640" y="3676844"/>
            <a:ext cx="438695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E01F4F1-A52F-9CFB-561D-7C9C0FB56116}"/>
              </a:ext>
            </a:extLst>
          </p:cNvPr>
          <p:cNvCxnSpPr>
            <a:cxnSpLocks/>
          </p:cNvCxnSpPr>
          <p:nvPr/>
        </p:nvCxnSpPr>
        <p:spPr>
          <a:xfrm>
            <a:off x="548640" y="5385064"/>
            <a:ext cx="438695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7EF3A8-E5DC-0C2E-7FEB-719A3FA99E95}"/>
              </a:ext>
            </a:extLst>
          </p:cNvPr>
          <p:cNvCxnSpPr>
            <a:cxnSpLocks/>
          </p:cNvCxnSpPr>
          <p:nvPr/>
        </p:nvCxnSpPr>
        <p:spPr>
          <a:xfrm>
            <a:off x="548640" y="4561101"/>
            <a:ext cx="438695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8A4ED6B-B9A9-0792-BAF9-8277EBE38556}"/>
              </a:ext>
            </a:extLst>
          </p:cNvPr>
          <p:cNvSpPr txBox="1"/>
          <p:nvPr/>
        </p:nvSpPr>
        <p:spPr>
          <a:xfrm>
            <a:off x="5144306" y="2742348"/>
            <a:ext cx="3137389" cy="738664"/>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50" b="1">
                <a:solidFill>
                  <a:schemeClr val="bg1"/>
                </a:solidFill>
                <a:latin typeface="+mj-lt"/>
              </a:rPr>
              <a:t>All formats are measured in alignment to wider digital marketing standards meeting the minimum IAB standard to allow for cross channel and format consistency. </a:t>
            </a:r>
          </a:p>
        </p:txBody>
      </p:sp>
      <p:sp>
        <p:nvSpPr>
          <p:cNvPr id="32" name="TextBox 31">
            <a:extLst>
              <a:ext uri="{FF2B5EF4-FFF2-40B4-BE49-F238E27FC236}">
                <a16:creationId xmlns:a16="http://schemas.microsoft.com/office/drawing/2014/main" id="{D7EF2F05-6B31-5A6A-1F27-A536DE599983}"/>
              </a:ext>
            </a:extLst>
          </p:cNvPr>
          <p:cNvSpPr txBox="1"/>
          <p:nvPr/>
        </p:nvSpPr>
        <p:spPr>
          <a:xfrm>
            <a:off x="5144306" y="3735330"/>
            <a:ext cx="3147438" cy="553998"/>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1000">
                <a:solidFill>
                  <a:schemeClr val="bg1"/>
                </a:solidFill>
                <a:latin typeface="+mj-lt"/>
              </a:rPr>
              <a:t>Onsite formats should aim to be use a consistent definition aligned with the IAB minimum standard thresholds.</a:t>
            </a:r>
          </a:p>
        </p:txBody>
      </p:sp>
      <p:sp>
        <p:nvSpPr>
          <p:cNvPr id="33" name="TextBox 32">
            <a:extLst>
              <a:ext uri="{FF2B5EF4-FFF2-40B4-BE49-F238E27FC236}">
                <a16:creationId xmlns:a16="http://schemas.microsoft.com/office/drawing/2014/main" id="{C7E415D2-932A-12CC-6637-52843276B47F}"/>
              </a:ext>
            </a:extLst>
          </p:cNvPr>
          <p:cNvSpPr txBox="1"/>
          <p:nvPr/>
        </p:nvSpPr>
        <p:spPr>
          <a:xfrm>
            <a:off x="5144306" y="4633320"/>
            <a:ext cx="3147438"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1000">
                <a:solidFill>
                  <a:schemeClr val="bg1"/>
                </a:solidFill>
                <a:latin typeface="+mj-lt"/>
              </a:rPr>
              <a:t>3p verification made available across all media formats.</a:t>
            </a:r>
          </a:p>
        </p:txBody>
      </p:sp>
      <p:sp>
        <p:nvSpPr>
          <p:cNvPr id="36" name="TextBox 35">
            <a:extLst>
              <a:ext uri="{FF2B5EF4-FFF2-40B4-BE49-F238E27FC236}">
                <a16:creationId xmlns:a16="http://schemas.microsoft.com/office/drawing/2014/main" id="{1BA44FDB-B192-1D38-DF97-099EDE1C74A0}"/>
              </a:ext>
            </a:extLst>
          </p:cNvPr>
          <p:cNvSpPr txBox="1"/>
          <p:nvPr/>
        </p:nvSpPr>
        <p:spPr>
          <a:xfrm>
            <a:off x="8495922" y="2742348"/>
            <a:ext cx="3147438" cy="738664"/>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50" b="1">
                <a:solidFill>
                  <a:schemeClr val="bg1"/>
                </a:solidFill>
                <a:latin typeface="+mj-lt"/>
              </a:rPr>
              <a:t>Focus on verification by a 3rd party, giving brands better transparency of ad fraud risk, and media performance against industry guidance.</a:t>
            </a:r>
          </a:p>
        </p:txBody>
      </p:sp>
      <p:sp>
        <p:nvSpPr>
          <p:cNvPr id="37" name="TextBox 36">
            <a:extLst>
              <a:ext uri="{FF2B5EF4-FFF2-40B4-BE49-F238E27FC236}">
                <a16:creationId xmlns:a16="http://schemas.microsoft.com/office/drawing/2014/main" id="{E2B288E3-CC23-DEB6-594D-3943A7BDC834}"/>
              </a:ext>
            </a:extLst>
          </p:cNvPr>
          <p:cNvSpPr txBox="1"/>
          <p:nvPr/>
        </p:nvSpPr>
        <p:spPr>
          <a:xfrm>
            <a:off x="8495922" y="3735330"/>
            <a:ext cx="3147438"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1000">
                <a:solidFill>
                  <a:schemeClr val="bg1"/>
                </a:solidFill>
                <a:latin typeface="+mj-lt"/>
              </a:rPr>
              <a:t>3p verification made available across all media formats.</a:t>
            </a:r>
          </a:p>
        </p:txBody>
      </p:sp>
      <p:cxnSp>
        <p:nvCxnSpPr>
          <p:cNvPr id="44" name="Straight Connector 43">
            <a:extLst>
              <a:ext uri="{FF2B5EF4-FFF2-40B4-BE49-F238E27FC236}">
                <a16:creationId xmlns:a16="http://schemas.microsoft.com/office/drawing/2014/main" id="{CF58BFEE-2234-D6AF-27E3-8671EC62DCDC}"/>
              </a:ext>
            </a:extLst>
          </p:cNvPr>
          <p:cNvCxnSpPr>
            <a:cxnSpLocks/>
          </p:cNvCxnSpPr>
          <p:nvPr/>
        </p:nvCxnSpPr>
        <p:spPr>
          <a:xfrm>
            <a:off x="5134648" y="3676844"/>
            <a:ext cx="314704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3ACDAD5-C968-DF27-14B0-DEF6798E2230}"/>
              </a:ext>
            </a:extLst>
          </p:cNvPr>
          <p:cNvCxnSpPr>
            <a:cxnSpLocks/>
          </p:cNvCxnSpPr>
          <p:nvPr/>
        </p:nvCxnSpPr>
        <p:spPr>
          <a:xfrm>
            <a:off x="8476215" y="3676844"/>
            <a:ext cx="314704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2734DE1-02FE-71C2-7872-9D3061E04CE0}"/>
              </a:ext>
            </a:extLst>
          </p:cNvPr>
          <p:cNvCxnSpPr>
            <a:cxnSpLocks/>
          </p:cNvCxnSpPr>
          <p:nvPr/>
        </p:nvCxnSpPr>
        <p:spPr>
          <a:xfrm>
            <a:off x="5134648" y="4561101"/>
            <a:ext cx="314704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D1C23D5-BEEA-BF08-6313-4C39E25E4ABD}"/>
              </a:ext>
            </a:extLst>
          </p:cNvPr>
          <p:cNvCxnSpPr>
            <a:cxnSpLocks/>
          </p:cNvCxnSpPr>
          <p:nvPr/>
        </p:nvCxnSpPr>
        <p:spPr>
          <a:xfrm>
            <a:off x="5134648" y="5385064"/>
            <a:ext cx="314704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C85862FA-D371-83C2-FDDC-5741166F665F}"/>
              </a:ext>
            </a:extLst>
          </p:cNvPr>
          <p:cNvSpPr txBox="1"/>
          <p:nvPr/>
        </p:nvSpPr>
        <p:spPr>
          <a:xfrm>
            <a:off x="371340" y="2747625"/>
            <a:ext cx="1487156" cy="246221"/>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accent2"/>
                </a:solidFill>
                <a:latin typeface="+mj-lt"/>
              </a:rPr>
              <a:t>Ambition</a:t>
            </a:r>
          </a:p>
        </p:txBody>
      </p:sp>
      <p:sp>
        <p:nvSpPr>
          <p:cNvPr id="57" name="TextBox 56">
            <a:extLst>
              <a:ext uri="{FF2B5EF4-FFF2-40B4-BE49-F238E27FC236}">
                <a16:creationId xmlns:a16="http://schemas.microsoft.com/office/drawing/2014/main" id="{A4A5A957-D2E9-B51E-D419-26DC37FC1A66}"/>
              </a:ext>
            </a:extLst>
          </p:cNvPr>
          <p:cNvSpPr txBox="1"/>
          <p:nvPr/>
        </p:nvSpPr>
        <p:spPr>
          <a:xfrm>
            <a:off x="371340" y="3719921"/>
            <a:ext cx="1487156"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accent2"/>
                </a:solidFill>
                <a:latin typeface="+mj-lt"/>
              </a:rPr>
              <a:t>Component 1: </a:t>
            </a:r>
          </a:p>
          <a:p>
            <a:r>
              <a:rPr lang="en-GB" sz="1000">
                <a:solidFill>
                  <a:schemeClr val="bg1"/>
                </a:solidFill>
                <a:latin typeface="+mj-lt"/>
              </a:rPr>
              <a:t>Onsite Retail Media </a:t>
            </a:r>
          </a:p>
        </p:txBody>
      </p:sp>
      <p:sp>
        <p:nvSpPr>
          <p:cNvPr id="58" name="TextBox 57">
            <a:extLst>
              <a:ext uri="{FF2B5EF4-FFF2-40B4-BE49-F238E27FC236}">
                <a16:creationId xmlns:a16="http://schemas.microsoft.com/office/drawing/2014/main" id="{45071C1C-16B1-2644-8A53-E1063FC20198}"/>
              </a:ext>
            </a:extLst>
          </p:cNvPr>
          <p:cNvSpPr txBox="1"/>
          <p:nvPr/>
        </p:nvSpPr>
        <p:spPr>
          <a:xfrm>
            <a:off x="371340" y="4606094"/>
            <a:ext cx="1487156"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accent2"/>
                </a:solidFill>
                <a:latin typeface="+mj-lt"/>
              </a:rPr>
              <a:t>Component 2: </a:t>
            </a:r>
          </a:p>
          <a:p>
            <a:r>
              <a:rPr lang="en-GB" sz="1000">
                <a:solidFill>
                  <a:schemeClr val="bg1"/>
                </a:solidFill>
                <a:latin typeface="+mj-lt"/>
              </a:rPr>
              <a:t>Offsite Retail Media </a:t>
            </a:r>
          </a:p>
        </p:txBody>
      </p:sp>
      <p:sp>
        <p:nvSpPr>
          <p:cNvPr id="59" name="TextBox 58">
            <a:extLst>
              <a:ext uri="{FF2B5EF4-FFF2-40B4-BE49-F238E27FC236}">
                <a16:creationId xmlns:a16="http://schemas.microsoft.com/office/drawing/2014/main" id="{FDC2028A-AB32-AC89-3EBE-501D455D6639}"/>
              </a:ext>
            </a:extLst>
          </p:cNvPr>
          <p:cNvSpPr txBox="1"/>
          <p:nvPr/>
        </p:nvSpPr>
        <p:spPr>
          <a:xfrm>
            <a:off x="371340" y="5418355"/>
            <a:ext cx="1487156" cy="553998"/>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accent2"/>
                </a:solidFill>
                <a:latin typeface="+mj-lt"/>
              </a:rPr>
              <a:t>Component 3: </a:t>
            </a:r>
          </a:p>
          <a:p>
            <a:r>
              <a:rPr lang="en-GB" sz="1000">
                <a:solidFill>
                  <a:schemeClr val="bg1"/>
                </a:solidFill>
                <a:latin typeface="+mj-lt"/>
              </a:rPr>
              <a:t>Transparency &amp; Verification</a:t>
            </a:r>
          </a:p>
        </p:txBody>
      </p:sp>
      <p:sp>
        <p:nvSpPr>
          <p:cNvPr id="3" name="TextBox 2">
            <a:extLst>
              <a:ext uri="{FF2B5EF4-FFF2-40B4-BE49-F238E27FC236}">
                <a16:creationId xmlns:a16="http://schemas.microsoft.com/office/drawing/2014/main" id="{C7A371F8-0B0E-30E1-8815-D977E45BED30}"/>
              </a:ext>
            </a:extLst>
          </p:cNvPr>
          <p:cNvSpPr txBox="1"/>
          <p:nvPr/>
        </p:nvSpPr>
        <p:spPr>
          <a:xfrm>
            <a:off x="1801339" y="4633320"/>
            <a:ext cx="3147438" cy="553998"/>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1000">
                <a:solidFill>
                  <a:schemeClr val="bg1"/>
                </a:solidFill>
                <a:latin typeface="+mj-lt"/>
              </a:rPr>
              <a:t>Offsite formats should aim to be use a consistent definition aligned with the IAB minimum standard thresholds.</a:t>
            </a:r>
          </a:p>
        </p:txBody>
      </p:sp>
      <p:sp>
        <p:nvSpPr>
          <p:cNvPr id="4" name="TextBox 3">
            <a:extLst>
              <a:ext uri="{FF2B5EF4-FFF2-40B4-BE49-F238E27FC236}">
                <a16:creationId xmlns:a16="http://schemas.microsoft.com/office/drawing/2014/main" id="{41CACFF0-5E40-1D0A-F044-7A42BA2004C0}"/>
              </a:ext>
            </a:extLst>
          </p:cNvPr>
          <p:cNvSpPr txBox="1"/>
          <p:nvPr/>
        </p:nvSpPr>
        <p:spPr>
          <a:xfrm>
            <a:off x="1801339" y="5445888"/>
            <a:ext cx="3147438" cy="553998"/>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1000">
                <a:solidFill>
                  <a:schemeClr val="bg1"/>
                </a:solidFill>
                <a:latin typeface="+mj-lt"/>
              </a:rPr>
              <a:t>Explicitly disclose all metric definitions so differences between formats are easily identifiable. </a:t>
            </a:r>
          </a:p>
        </p:txBody>
      </p:sp>
      <p:cxnSp>
        <p:nvCxnSpPr>
          <p:cNvPr id="5" name="Straight Connector 4">
            <a:extLst>
              <a:ext uri="{FF2B5EF4-FFF2-40B4-BE49-F238E27FC236}">
                <a16:creationId xmlns:a16="http://schemas.microsoft.com/office/drawing/2014/main" id="{D4938238-DEC2-C093-FFFE-78F10EED5B38}"/>
              </a:ext>
            </a:extLst>
          </p:cNvPr>
          <p:cNvCxnSpPr>
            <a:cxnSpLocks/>
          </p:cNvCxnSpPr>
          <p:nvPr/>
        </p:nvCxnSpPr>
        <p:spPr>
          <a:xfrm>
            <a:off x="8477616" y="4561101"/>
            <a:ext cx="314704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D3BA160-7A09-FAC2-0F1F-0C3712015976}"/>
              </a:ext>
            </a:extLst>
          </p:cNvPr>
          <p:cNvCxnSpPr>
            <a:cxnSpLocks/>
          </p:cNvCxnSpPr>
          <p:nvPr/>
        </p:nvCxnSpPr>
        <p:spPr>
          <a:xfrm>
            <a:off x="8477616" y="5385064"/>
            <a:ext cx="314704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CB9677E-E541-10F3-3EEB-CF2F4AA0E34F}"/>
              </a:ext>
            </a:extLst>
          </p:cNvPr>
          <p:cNvSpPr txBox="1"/>
          <p:nvPr/>
        </p:nvSpPr>
        <p:spPr>
          <a:xfrm>
            <a:off x="8477442" y="5445888"/>
            <a:ext cx="3147438" cy="707886"/>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1000">
                <a:solidFill>
                  <a:schemeClr val="bg1"/>
                </a:solidFill>
                <a:latin typeface="+mj-lt"/>
              </a:rPr>
              <a:t>Reporting flexibility provided to brands demonstrating viewability standards, placement breakdowns and further data frequency of impressions.</a:t>
            </a:r>
          </a:p>
        </p:txBody>
      </p:sp>
      <p:sp>
        <p:nvSpPr>
          <p:cNvPr id="10" name="Rectangle 9">
            <a:extLst>
              <a:ext uri="{FF2B5EF4-FFF2-40B4-BE49-F238E27FC236}">
                <a16:creationId xmlns:a16="http://schemas.microsoft.com/office/drawing/2014/main" id="{70EC8BEC-4646-3C75-ADAF-2644C8EBE35D}"/>
              </a:ext>
            </a:extLst>
          </p:cNvPr>
          <p:cNvSpPr/>
          <p:nvPr/>
        </p:nvSpPr>
        <p:spPr>
          <a:xfrm>
            <a:off x="434904" y="1110805"/>
            <a:ext cx="9977457" cy="6731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400" b="1">
                <a:solidFill>
                  <a:schemeClr val="bg1"/>
                </a:solidFill>
              </a:rPr>
              <a:t>Due to the disparity in technology infrastructure, progression steps have been tailored to consider achievable and realistic actions across onsite and offsite formats.</a:t>
            </a:r>
          </a:p>
        </p:txBody>
      </p:sp>
    </p:spTree>
    <p:extLst>
      <p:ext uri="{BB962C8B-B14F-4D97-AF65-F5344CB8AC3E}">
        <p14:creationId xmlns:p14="http://schemas.microsoft.com/office/powerpoint/2010/main" val="4225070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9B00D8-4BD4-B1B7-4964-642C0B5FAEA1}"/>
              </a:ext>
            </a:extLst>
          </p:cNvPr>
          <p:cNvSpPr>
            <a:spLocks noGrp="1"/>
          </p:cNvSpPr>
          <p:nvPr>
            <p:ph type="title"/>
          </p:nvPr>
        </p:nvSpPr>
        <p:spPr>
          <a:xfrm>
            <a:off x="0" y="1721923"/>
            <a:ext cx="5791199" cy="1325563"/>
          </a:xfrm>
        </p:spPr>
        <p:txBody>
          <a:bodyPr/>
          <a:lstStyle/>
          <a:p>
            <a:r>
              <a:rPr lang="en-US"/>
              <a:t>Definitions: </a:t>
            </a:r>
            <a:r>
              <a:rPr lang="en-US">
                <a:solidFill>
                  <a:schemeClr val="accent4"/>
                </a:solidFill>
              </a:rPr>
              <a:t>New to brand / category</a:t>
            </a:r>
          </a:p>
        </p:txBody>
      </p:sp>
      <p:grpSp>
        <p:nvGrpSpPr>
          <p:cNvPr id="11" name="Group 10">
            <a:extLst>
              <a:ext uri="{FF2B5EF4-FFF2-40B4-BE49-F238E27FC236}">
                <a16:creationId xmlns:a16="http://schemas.microsoft.com/office/drawing/2014/main" id="{7868FF30-BE51-ECD6-6AB0-1EF92CD2076A}"/>
              </a:ext>
            </a:extLst>
          </p:cNvPr>
          <p:cNvGrpSpPr/>
          <p:nvPr/>
        </p:nvGrpSpPr>
        <p:grpSpPr>
          <a:xfrm>
            <a:off x="528505" y="621505"/>
            <a:ext cx="1251857" cy="1251857"/>
            <a:chOff x="6907463" y="2545308"/>
            <a:chExt cx="1251857" cy="1251857"/>
          </a:xfrm>
        </p:grpSpPr>
        <p:sp>
          <p:nvSpPr>
            <p:cNvPr id="12" name="Oval 11">
              <a:extLst>
                <a:ext uri="{FF2B5EF4-FFF2-40B4-BE49-F238E27FC236}">
                  <a16:creationId xmlns:a16="http://schemas.microsoft.com/office/drawing/2014/main" id="{B068E932-D5F0-875E-75E8-1304B80EFCEE}"/>
                </a:ext>
              </a:extLst>
            </p:cNvPr>
            <p:cNvSpPr/>
            <p:nvPr/>
          </p:nvSpPr>
          <p:spPr>
            <a:xfrm>
              <a:off x="6907463" y="2545308"/>
              <a:ext cx="1251857" cy="1251857"/>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13" name="Graphic 54" descr="Eye outline">
              <a:extLst>
                <a:ext uri="{FF2B5EF4-FFF2-40B4-BE49-F238E27FC236}">
                  <a16:creationId xmlns:a16="http://schemas.microsoft.com/office/drawing/2014/main" id="{BC8CB10D-9894-14CE-303F-CE39CD44930E}"/>
                </a:ext>
              </a:extLst>
            </p:cNvPr>
            <p:cNvGrpSpPr/>
            <p:nvPr/>
          </p:nvGrpSpPr>
          <p:grpSpPr>
            <a:xfrm>
              <a:off x="7076449" y="2913472"/>
              <a:ext cx="913884" cy="515528"/>
              <a:chOff x="4287135" y="2593521"/>
              <a:chExt cx="742944" cy="419100"/>
            </a:xfrm>
            <a:solidFill>
              <a:schemeClr val="accent2"/>
            </a:solidFill>
          </p:grpSpPr>
          <p:sp>
            <p:nvSpPr>
              <p:cNvPr id="14" name="Freeform 13">
                <a:extLst>
                  <a:ext uri="{FF2B5EF4-FFF2-40B4-BE49-F238E27FC236}">
                    <a16:creationId xmlns:a16="http://schemas.microsoft.com/office/drawing/2014/main" id="{2681EE1F-7EB7-8375-A0FB-B4D2ACD93915}"/>
                  </a:ext>
                </a:extLst>
              </p:cNvPr>
              <p:cNvSpPr/>
              <p:nvPr/>
            </p:nvSpPr>
            <p:spPr>
              <a:xfrm>
                <a:off x="4287135" y="2593521"/>
                <a:ext cx="742944" cy="419100"/>
              </a:xfrm>
              <a:custGeom>
                <a:avLst/>
                <a:gdLst>
                  <a:gd name="connsiteX0" fmla="*/ 740576 w 742944"/>
                  <a:gd name="connsiteY0" fmla="*/ 203264 h 419100"/>
                  <a:gd name="connsiteX1" fmla="*/ 371473 w 742944"/>
                  <a:gd name="connsiteY1" fmla="*/ 0 h 419100"/>
                  <a:gd name="connsiteX2" fmla="*/ 2369 w 742944"/>
                  <a:gd name="connsiteY2" fmla="*/ 203264 h 419100"/>
                  <a:gd name="connsiteX3" fmla="*/ 2369 w 742944"/>
                  <a:gd name="connsiteY3" fmla="*/ 215837 h 419100"/>
                  <a:gd name="connsiteX4" fmla="*/ 371473 w 742944"/>
                  <a:gd name="connsiteY4" fmla="*/ 419100 h 419100"/>
                  <a:gd name="connsiteX5" fmla="*/ 740576 w 742944"/>
                  <a:gd name="connsiteY5" fmla="*/ 215837 h 419100"/>
                  <a:gd name="connsiteX6" fmla="*/ 740576 w 742944"/>
                  <a:gd name="connsiteY6" fmla="*/ 203264 h 419100"/>
                  <a:gd name="connsiteX7" fmla="*/ 190498 w 742944"/>
                  <a:gd name="connsiteY7" fmla="*/ 209550 h 419100"/>
                  <a:gd name="connsiteX8" fmla="*/ 371473 w 742944"/>
                  <a:gd name="connsiteY8" fmla="*/ 28575 h 419100"/>
                  <a:gd name="connsiteX9" fmla="*/ 552448 w 742944"/>
                  <a:gd name="connsiteY9" fmla="*/ 209550 h 419100"/>
                  <a:gd name="connsiteX10" fmla="*/ 371473 w 742944"/>
                  <a:gd name="connsiteY10" fmla="*/ 390525 h 419100"/>
                  <a:gd name="connsiteX11" fmla="*/ 190498 w 742944"/>
                  <a:gd name="connsiteY11" fmla="*/ 209550 h 419100"/>
                  <a:gd name="connsiteX12" fmla="*/ 22467 w 742944"/>
                  <a:gd name="connsiteY12" fmla="*/ 209550 h 419100"/>
                  <a:gd name="connsiteX13" fmla="*/ 267764 w 742944"/>
                  <a:gd name="connsiteY13" fmla="*/ 38624 h 419100"/>
                  <a:gd name="connsiteX14" fmla="*/ 267841 w 742944"/>
                  <a:gd name="connsiteY14" fmla="*/ 38786 h 419100"/>
                  <a:gd name="connsiteX15" fmla="*/ 200136 w 742944"/>
                  <a:gd name="connsiteY15" fmla="*/ 312610 h 419100"/>
                  <a:gd name="connsiteX16" fmla="*/ 267841 w 742944"/>
                  <a:gd name="connsiteY16" fmla="*/ 380314 h 419100"/>
                  <a:gd name="connsiteX17" fmla="*/ 267764 w 742944"/>
                  <a:gd name="connsiteY17" fmla="*/ 380476 h 419100"/>
                  <a:gd name="connsiteX18" fmla="*/ 22467 w 742944"/>
                  <a:gd name="connsiteY18" fmla="*/ 209550 h 419100"/>
                  <a:gd name="connsiteX19" fmla="*/ 475181 w 742944"/>
                  <a:gd name="connsiteY19" fmla="*/ 380476 h 419100"/>
                  <a:gd name="connsiteX20" fmla="*/ 475105 w 742944"/>
                  <a:gd name="connsiteY20" fmla="*/ 380314 h 419100"/>
                  <a:gd name="connsiteX21" fmla="*/ 542809 w 742944"/>
                  <a:gd name="connsiteY21" fmla="*/ 106490 h 419100"/>
                  <a:gd name="connsiteX22" fmla="*/ 475105 w 742944"/>
                  <a:gd name="connsiteY22" fmla="*/ 38786 h 419100"/>
                  <a:gd name="connsiteX23" fmla="*/ 475181 w 742944"/>
                  <a:gd name="connsiteY23" fmla="*/ 38624 h 419100"/>
                  <a:gd name="connsiteX24" fmla="*/ 720478 w 742944"/>
                  <a:gd name="connsiteY24" fmla="*/ 209550 h 419100"/>
                  <a:gd name="connsiteX25" fmla="*/ 475181 w 742944"/>
                  <a:gd name="connsiteY25" fmla="*/ 38047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2944" h="419100">
                    <a:moveTo>
                      <a:pt x="740576" y="203264"/>
                    </a:moveTo>
                    <a:cubicBezTo>
                      <a:pt x="733280" y="194958"/>
                      <a:pt x="559763" y="0"/>
                      <a:pt x="371473" y="0"/>
                    </a:cubicBezTo>
                    <a:cubicBezTo>
                      <a:pt x="183182" y="0"/>
                      <a:pt x="9665" y="194958"/>
                      <a:pt x="2369" y="203264"/>
                    </a:cubicBezTo>
                    <a:cubicBezTo>
                      <a:pt x="-790" y="206859"/>
                      <a:pt x="-790" y="212241"/>
                      <a:pt x="2369" y="215837"/>
                    </a:cubicBezTo>
                    <a:cubicBezTo>
                      <a:pt x="9665" y="224142"/>
                      <a:pt x="183182" y="419100"/>
                      <a:pt x="371473" y="419100"/>
                    </a:cubicBezTo>
                    <a:cubicBezTo>
                      <a:pt x="559763" y="419100"/>
                      <a:pt x="733280" y="224142"/>
                      <a:pt x="740576" y="215837"/>
                    </a:cubicBezTo>
                    <a:cubicBezTo>
                      <a:pt x="743734" y="212241"/>
                      <a:pt x="743734" y="206859"/>
                      <a:pt x="740576" y="203264"/>
                    </a:cubicBezTo>
                    <a:close/>
                    <a:moveTo>
                      <a:pt x="190498" y="209550"/>
                    </a:moveTo>
                    <a:cubicBezTo>
                      <a:pt x="190498" y="109600"/>
                      <a:pt x="271523" y="28575"/>
                      <a:pt x="371473" y="28575"/>
                    </a:cubicBezTo>
                    <a:cubicBezTo>
                      <a:pt x="471422" y="28575"/>
                      <a:pt x="552448" y="109600"/>
                      <a:pt x="552448" y="209550"/>
                    </a:cubicBezTo>
                    <a:cubicBezTo>
                      <a:pt x="552448" y="309500"/>
                      <a:pt x="471422" y="390525"/>
                      <a:pt x="371473" y="390525"/>
                    </a:cubicBezTo>
                    <a:cubicBezTo>
                      <a:pt x="271569" y="390415"/>
                      <a:pt x="190608" y="309454"/>
                      <a:pt x="190498" y="209550"/>
                    </a:cubicBezTo>
                    <a:close/>
                    <a:moveTo>
                      <a:pt x="22467" y="209550"/>
                    </a:moveTo>
                    <a:cubicBezTo>
                      <a:pt x="47232" y="183261"/>
                      <a:pt x="147978" y="81753"/>
                      <a:pt x="267764" y="38624"/>
                    </a:cubicBezTo>
                    <a:cubicBezTo>
                      <a:pt x="268231" y="38452"/>
                      <a:pt x="268269" y="38529"/>
                      <a:pt x="267841" y="38786"/>
                    </a:cubicBezTo>
                    <a:cubicBezTo>
                      <a:pt x="173530" y="95704"/>
                      <a:pt x="143217" y="218299"/>
                      <a:pt x="200136" y="312610"/>
                    </a:cubicBezTo>
                    <a:cubicBezTo>
                      <a:pt x="216872" y="340341"/>
                      <a:pt x="240109" y="363578"/>
                      <a:pt x="267841" y="380314"/>
                    </a:cubicBezTo>
                    <a:cubicBezTo>
                      <a:pt x="268269" y="380571"/>
                      <a:pt x="268231" y="380648"/>
                      <a:pt x="267764" y="380476"/>
                    </a:cubicBezTo>
                    <a:cubicBezTo>
                      <a:pt x="147978" y="337347"/>
                      <a:pt x="47194" y="235839"/>
                      <a:pt x="22467" y="209550"/>
                    </a:cubicBezTo>
                    <a:close/>
                    <a:moveTo>
                      <a:pt x="475181" y="380476"/>
                    </a:moveTo>
                    <a:cubicBezTo>
                      <a:pt x="474714" y="380648"/>
                      <a:pt x="474676" y="380571"/>
                      <a:pt x="475105" y="380314"/>
                    </a:cubicBezTo>
                    <a:cubicBezTo>
                      <a:pt x="569415" y="323396"/>
                      <a:pt x="599728" y="200801"/>
                      <a:pt x="542809" y="106490"/>
                    </a:cubicBezTo>
                    <a:cubicBezTo>
                      <a:pt x="526073" y="78759"/>
                      <a:pt x="502836" y="55522"/>
                      <a:pt x="475105" y="38786"/>
                    </a:cubicBezTo>
                    <a:cubicBezTo>
                      <a:pt x="474676" y="38529"/>
                      <a:pt x="474714" y="38452"/>
                      <a:pt x="475181" y="38624"/>
                    </a:cubicBezTo>
                    <a:cubicBezTo>
                      <a:pt x="594967" y="81753"/>
                      <a:pt x="695751" y="183261"/>
                      <a:pt x="720478" y="209550"/>
                    </a:cubicBezTo>
                    <a:cubicBezTo>
                      <a:pt x="695751" y="235839"/>
                      <a:pt x="594967" y="337347"/>
                      <a:pt x="475181" y="380476"/>
                    </a:cubicBezTo>
                    <a:close/>
                  </a:path>
                </a:pathLst>
              </a:custGeom>
              <a:solidFill>
                <a:schemeClr val="accent4"/>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65360D-6DA9-8503-16A9-891D3003E6BB}"/>
                  </a:ext>
                </a:extLst>
              </p:cNvPr>
              <p:cNvSpPr/>
              <p:nvPr/>
            </p:nvSpPr>
            <p:spPr>
              <a:xfrm>
                <a:off x="4572883" y="2717346"/>
                <a:ext cx="171450" cy="171450"/>
              </a:xfrm>
              <a:custGeom>
                <a:avLst/>
                <a:gdLst>
                  <a:gd name="connsiteX0" fmla="*/ 85725 w 171450"/>
                  <a:gd name="connsiteY0" fmla="*/ 0 h 171450"/>
                  <a:gd name="connsiteX1" fmla="*/ 0 w 171450"/>
                  <a:gd name="connsiteY1" fmla="*/ 85725 h 171450"/>
                  <a:gd name="connsiteX2" fmla="*/ 85725 w 171450"/>
                  <a:gd name="connsiteY2" fmla="*/ 171450 h 171450"/>
                  <a:gd name="connsiteX3" fmla="*/ 171450 w 171450"/>
                  <a:gd name="connsiteY3" fmla="*/ 85725 h 171450"/>
                  <a:gd name="connsiteX4" fmla="*/ 85725 w 171450"/>
                  <a:gd name="connsiteY4" fmla="*/ 0 h 171450"/>
                  <a:gd name="connsiteX5" fmla="*/ 85725 w 171450"/>
                  <a:gd name="connsiteY5" fmla="*/ 152400 h 171450"/>
                  <a:gd name="connsiteX6" fmla="*/ 19050 w 171450"/>
                  <a:gd name="connsiteY6" fmla="*/ 85725 h 171450"/>
                  <a:gd name="connsiteX7" fmla="*/ 85725 w 171450"/>
                  <a:gd name="connsiteY7" fmla="*/ 19050 h 171450"/>
                  <a:gd name="connsiteX8" fmla="*/ 152400 w 171450"/>
                  <a:gd name="connsiteY8" fmla="*/ 85725 h 171450"/>
                  <a:gd name="connsiteX9" fmla="*/ 85725 w 171450"/>
                  <a:gd name="connsiteY9" fmla="*/ 1524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71450">
                    <a:moveTo>
                      <a:pt x="85725" y="0"/>
                    </a:moveTo>
                    <a:cubicBezTo>
                      <a:pt x="38380" y="0"/>
                      <a:pt x="0" y="38380"/>
                      <a:pt x="0" y="85725"/>
                    </a:cubicBezTo>
                    <a:cubicBezTo>
                      <a:pt x="0" y="133070"/>
                      <a:pt x="38380" y="171450"/>
                      <a:pt x="85725" y="171450"/>
                    </a:cubicBezTo>
                    <a:cubicBezTo>
                      <a:pt x="133070" y="171450"/>
                      <a:pt x="171450" y="133070"/>
                      <a:pt x="171450" y="85725"/>
                    </a:cubicBezTo>
                    <a:cubicBezTo>
                      <a:pt x="171392" y="38404"/>
                      <a:pt x="133046" y="58"/>
                      <a:pt x="85725" y="0"/>
                    </a:cubicBezTo>
                    <a:close/>
                    <a:moveTo>
                      <a:pt x="85725" y="152400"/>
                    </a:moveTo>
                    <a:cubicBezTo>
                      <a:pt x="48901" y="152400"/>
                      <a:pt x="19050" y="122549"/>
                      <a:pt x="19050" y="85725"/>
                    </a:cubicBezTo>
                    <a:cubicBezTo>
                      <a:pt x="19050" y="48901"/>
                      <a:pt x="48901" y="19050"/>
                      <a:pt x="85725" y="19050"/>
                    </a:cubicBezTo>
                    <a:cubicBezTo>
                      <a:pt x="122549" y="19050"/>
                      <a:pt x="152400" y="48901"/>
                      <a:pt x="152400" y="85725"/>
                    </a:cubicBezTo>
                    <a:cubicBezTo>
                      <a:pt x="152358" y="122532"/>
                      <a:pt x="122532" y="152358"/>
                      <a:pt x="85725" y="152400"/>
                    </a:cubicBezTo>
                    <a:close/>
                  </a:path>
                </a:pathLst>
              </a:custGeom>
              <a:solidFill>
                <a:schemeClr val="tx1"/>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60497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7">
            <a:extLst>
              <a:ext uri="{FF2B5EF4-FFF2-40B4-BE49-F238E27FC236}">
                <a16:creationId xmlns:a16="http://schemas.microsoft.com/office/drawing/2014/main" id="{5B826F26-F053-6B85-1532-7FFE487955B8}"/>
              </a:ext>
            </a:extLst>
          </p:cNvPr>
          <p:cNvSpPr txBox="1">
            <a:spLocks/>
          </p:cNvSpPr>
          <p:nvPr/>
        </p:nvSpPr>
        <p:spPr>
          <a:xfrm>
            <a:off x="11411842" y="159612"/>
            <a:ext cx="637200" cy="223200"/>
          </a:xfrm>
          <a:prstGeom prst="rect">
            <a:avLst/>
          </a:pr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marL="285750" indent="-285750" algn="l" defTabSz="914400" rtl="0" eaLnBrk="1" latinLnBrk="0" hangingPunct="1">
              <a:lnSpc>
                <a:spcPct val="90000"/>
              </a:lnSpc>
              <a:spcBef>
                <a:spcPts val="1000"/>
              </a:spcBef>
              <a:buClr>
                <a:schemeClr val="accent2"/>
              </a:buClr>
              <a:buFont typeface="Arial" panose="020B0604020202020204" pitchFamily="34" charset="0"/>
              <a:buNone/>
              <a:defRPr sz="100" kern="1200" spc="0" baseline="0">
                <a:solidFill>
                  <a:schemeClr val="bg1"/>
                </a:solidFill>
                <a:latin typeface="+mn-lt"/>
                <a:ea typeface="Inter" panose="020B0502030000000004" pitchFamily="34" charset="0"/>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spc="0" baseline="0">
                <a:solidFill>
                  <a:schemeClr val="accent1"/>
                </a:solidFill>
                <a:latin typeface="+mn-lt"/>
                <a:ea typeface="Arial" panose="020B0604020202020204" charset="-127"/>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spc="0" baseline="0">
                <a:solidFill>
                  <a:schemeClr val="accent1"/>
                </a:solidFill>
                <a:latin typeface="+mn-lt"/>
                <a:ea typeface="Arial" panose="020B0604020202020204" charset="-127"/>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spc="0" baseline="0">
                <a:solidFill>
                  <a:schemeClr val="accent1"/>
                </a:solidFill>
                <a:latin typeface="+mn-lt"/>
                <a:ea typeface="Arial" panose="020B0604020202020204" charset="-127"/>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spc="0" baseline="0">
                <a:solidFill>
                  <a:schemeClr val="accent1"/>
                </a:solidFill>
                <a:latin typeface="+mn-lt"/>
                <a:ea typeface="Arial" panose="020B060402020202020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r>
              <a:rPr lang="en-US"/>
              <a:t> </a:t>
            </a:r>
          </a:p>
        </p:txBody>
      </p:sp>
      <p:sp>
        <p:nvSpPr>
          <p:cNvPr id="13" name="Text Placeholder 12">
            <a:extLst>
              <a:ext uri="{FF2B5EF4-FFF2-40B4-BE49-F238E27FC236}">
                <a16:creationId xmlns:a16="http://schemas.microsoft.com/office/drawing/2014/main" id="{4537CEEA-4D64-7C03-7E2C-8C99E73E7D23}"/>
              </a:ext>
            </a:extLst>
          </p:cNvPr>
          <p:cNvSpPr>
            <a:spLocks noGrp="1"/>
          </p:cNvSpPr>
          <p:nvPr>
            <p:ph type="body" sz="quarter" idx="4294967295"/>
          </p:nvPr>
        </p:nvSpPr>
        <p:spPr>
          <a:xfrm>
            <a:off x="11411842" y="167362"/>
            <a:ext cx="637200" cy="223200"/>
          </a:xfrm>
        </p:spPr>
        <p:txBody>
          <a:bodyPr/>
          <a:lstStyle/>
          <a:p>
            <a:endParaRPr lang="en-US"/>
          </a:p>
        </p:txBody>
      </p:sp>
      <p:sp>
        <p:nvSpPr>
          <p:cNvPr id="3" name="Title 2">
            <a:extLst>
              <a:ext uri="{FF2B5EF4-FFF2-40B4-BE49-F238E27FC236}">
                <a16:creationId xmlns:a16="http://schemas.microsoft.com/office/drawing/2014/main" id="{859B00D8-4BD4-B1B7-4964-642C0B5FAEA1}"/>
              </a:ext>
            </a:extLst>
          </p:cNvPr>
          <p:cNvSpPr>
            <a:spLocks noGrp="1"/>
          </p:cNvSpPr>
          <p:nvPr>
            <p:ph type="title"/>
          </p:nvPr>
        </p:nvSpPr>
        <p:spPr/>
        <p:txBody>
          <a:bodyPr/>
          <a:lstStyle/>
          <a:p>
            <a:r>
              <a:rPr lang="en-US">
                <a:solidFill>
                  <a:schemeClr val="accent4"/>
                </a:solidFill>
              </a:rPr>
              <a:t>“New Customer” Data</a:t>
            </a:r>
          </a:p>
        </p:txBody>
      </p:sp>
      <p:pic>
        <p:nvPicPr>
          <p:cNvPr id="34" name="Picture 33" descr="ISBA">
            <a:extLst>
              <a:ext uri="{FF2B5EF4-FFF2-40B4-BE49-F238E27FC236}">
                <a16:creationId xmlns:a16="http://schemas.microsoft.com/office/drawing/2014/main" id="{6ED9088B-4CF4-3863-C908-A9CB80FC0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8098" y="159612"/>
            <a:ext cx="637200" cy="25096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Text">
            <a:extLst>
              <a:ext uri="{FF2B5EF4-FFF2-40B4-BE49-F238E27FC236}">
                <a16:creationId xmlns:a16="http://schemas.microsoft.com/office/drawing/2014/main" id="{CBEBD85F-1F60-1EBF-FAA0-7DD3D939E5E3}"/>
              </a:ext>
            </a:extLst>
          </p:cNvPr>
          <p:cNvGrpSpPr/>
          <p:nvPr/>
        </p:nvGrpSpPr>
        <p:grpSpPr>
          <a:xfrm>
            <a:off x="5332020" y="0"/>
            <a:ext cx="6859979" cy="6858000"/>
            <a:chOff x="5332020" y="0"/>
            <a:chExt cx="6859979" cy="6858000"/>
          </a:xfrm>
        </p:grpSpPr>
        <p:sp>
          <p:nvSpPr>
            <p:cNvPr id="5" name="Rectangle 4">
              <a:extLst>
                <a:ext uri="{FF2B5EF4-FFF2-40B4-BE49-F238E27FC236}">
                  <a16:creationId xmlns:a16="http://schemas.microsoft.com/office/drawing/2014/main" id="{60662EE0-F2CE-022A-BE73-87E3E6D10C49}"/>
                </a:ext>
              </a:extLst>
            </p:cNvPr>
            <p:cNvSpPr/>
            <p:nvPr/>
          </p:nvSpPr>
          <p:spPr>
            <a:xfrm>
              <a:off x="5332020" y="0"/>
              <a:ext cx="6859979" cy="6858000"/>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6" name="TextBox 5">
              <a:extLst>
                <a:ext uri="{FF2B5EF4-FFF2-40B4-BE49-F238E27FC236}">
                  <a16:creationId xmlns:a16="http://schemas.microsoft.com/office/drawing/2014/main" id="{9BE9B276-F571-5C3C-0066-E9174E337B83}"/>
                </a:ext>
              </a:extLst>
            </p:cNvPr>
            <p:cNvSpPr txBox="1"/>
            <p:nvPr/>
          </p:nvSpPr>
          <p:spPr>
            <a:xfrm>
              <a:off x="6096001" y="1878598"/>
              <a:ext cx="5315842" cy="3858044"/>
            </a:xfrm>
            <a:prstGeom prst="rect">
              <a:avLst/>
            </a:prstGeom>
            <a:noFill/>
            <a:ln>
              <a:noFill/>
            </a:ln>
          </p:spPr>
          <p:txBody>
            <a:bodyPr wrap="square" rtlCol="0">
              <a:spAutoFit/>
            </a:bodyPr>
            <a:lstStyle>
              <a:defPPr>
                <a:defRPr lang="en-US"/>
              </a:defPPr>
              <a:lvl1pPr>
                <a:lnSpc>
                  <a:spcPct val="150000"/>
                </a:lnSpc>
                <a:spcAft>
                  <a:spcPts val="1200"/>
                </a:spcAft>
                <a:defRPr sz="1400">
                  <a:latin typeface="+mj-lt"/>
                  <a:ea typeface="Lato Light" panose="020F0502020204030203" pitchFamily="34" charset="0"/>
                  <a:cs typeface="Poppins Light" pitchFamily="2" charset="77"/>
                </a:defRPr>
              </a:lvl1pPr>
            </a:lstStyle>
            <a:p>
              <a:pPr>
                <a:lnSpc>
                  <a:spcPct val="130000"/>
                </a:lnSpc>
                <a:spcAft>
                  <a:spcPts val="600"/>
                </a:spcAft>
              </a:pPr>
              <a:r>
                <a:rPr lang="en-GB">
                  <a:latin typeface="+mn-lt"/>
                </a:rPr>
                <a:t>As retail media investment increases, brands are becoming more determined to measure and understand the incrementality of sales driven. This is leading them to focus on data points that help them understand where growth is coming from.</a:t>
              </a:r>
            </a:p>
            <a:p>
              <a:pPr>
                <a:lnSpc>
                  <a:spcPct val="130000"/>
                </a:lnSpc>
                <a:spcAft>
                  <a:spcPts val="600"/>
                </a:spcAft>
              </a:pPr>
              <a:r>
                <a:rPr lang="en-GB">
                  <a:latin typeface="+mn-lt"/>
                </a:rPr>
                <a:t>However, new customer metrics are complex, and retailers must consider category nuances and brand behaviour when defining "new“, as well as the incorporation of CRM data which defines omnichannel reporting. </a:t>
              </a:r>
            </a:p>
            <a:p>
              <a:pPr>
                <a:lnSpc>
                  <a:spcPct val="130000"/>
                </a:lnSpc>
                <a:spcAft>
                  <a:spcPts val="600"/>
                </a:spcAft>
              </a:pPr>
              <a:r>
                <a:rPr lang="en-GB">
                  <a:latin typeface="+mn-lt"/>
                </a:rPr>
                <a:t>In the short term, the goal is to increase transparency of definitions by making it clear how data is calculated being made clear within all reports. In the long term, advanced technology solutions would be required to deliver a consistent data source to enable comparison of data.</a:t>
              </a:r>
            </a:p>
          </p:txBody>
        </p:sp>
        <p:sp>
          <p:nvSpPr>
            <p:cNvPr id="7" name="TextBox 6">
              <a:extLst>
                <a:ext uri="{FF2B5EF4-FFF2-40B4-BE49-F238E27FC236}">
                  <a16:creationId xmlns:a16="http://schemas.microsoft.com/office/drawing/2014/main" id="{E1C2873B-00D3-0F01-F1FE-EF34EDE7FFE6}"/>
                </a:ext>
              </a:extLst>
            </p:cNvPr>
            <p:cNvSpPr txBox="1"/>
            <p:nvPr/>
          </p:nvSpPr>
          <p:spPr>
            <a:xfrm>
              <a:off x="6096000" y="1141984"/>
              <a:ext cx="577199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accent4"/>
                  </a:solidFill>
                  <a:effectLst/>
                  <a:uLnTx/>
                  <a:uFillTx/>
                </a:rPr>
                <a:t>The Ambition</a:t>
              </a:r>
            </a:p>
          </p:txBody>
        </p:sp>
      </p:grpSp>
      <p:pic>
        <p:nvPicPr>
          <p:cNvPr id="9" name="Picture 8" descr="ISBA">
            <a:extLst>
              <a:ext uri="{FF2B5EF4-FFF2-40B4-BE49-F238E27FC236}">
                <a16:creationId xmlns:a16="http://schemas.microsoft.com/office/drawing/2014/main" id="{A636A22B-873D-5820-AB99-6F69E5E5A2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7520" y="159612"/>
            <a:ext cx="637200" cy="25096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13201026-5509-28E4-11C8-66C3A63B84AF}"/>
              </a:ext>
            </a:extLst>
          </p:cNvPr>
          <p:cNvGrpSpPr/>
          <p:nvPr/>
        </p:nvGrpSpPr>
        <p:grpSpPr>
          <a:xfrm>
            <a:off x="528505" y="621505"/>
            <a:ext cx="1251857" cy="1251857"/>
            <a:chOff x="6907463" y="2545308"/>
            <a:chExt cx="1251857" cy="1251857"/>
          </a:xfrm>
        </p:grpSpPr>
        <p:sp>
          <p:nvSpPr>
            <p:cNvPr id="15" name="Oval 14">
              <a:extLst>
                <a:ext uri="{FF2B5EF4-FFF2-40B4-BE49-F238E27FC236}">
                  <a16:creationId xmlns:a16="http://schemas.microsoft.com/office/drawing/2014/main" id="{13CE846B-169C-39D2-D3F1-9C2D0E264984}"/>
                </a:ext>
              </a:extLst>
            </p:cNvPr>
            <p:cNvSpPr/>
            <p:nvPr/>
          </p:nvSpPr>
          <p:spPr>
            <a:xfrm>
              <a:off x="6907463" y="2545308"/>
              <a:ext cx="1251857" cy="1251857"/>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16" name="Graphic 54" descr="Eye outline">
              <a:extLst>
                <a:ext uri="{FF2B5EF4-FFF2-40B4-BE49-F238E27FC236}">
                  <a16:creationId xmlns:a16="http://schemas.microsoft.com/office/drawing/2014/main" id="{ECE5C815-8538-89AA-3A95-1B23A6D7052B}"/>
                </a:ext>
              </a:extLst>
            </p:cNvPr>
            <p:cNvGrpSpPr/>
            <p:nvPr/>
          </p:nvGrpSpPr>
          <p:grpSpPr>
            <a:xfrm>
              <a:off x="7076449" y="2913472"/>
              <a:ext cx="913884" cy="515528"/>
              <a:chOff x="4287135" y="2593521"/>
              <a:chExt cx="742944" cy="419100"/>
            </a:xfrm>
            <a:solidFill>
              <a:schemeClr val="accent2"/>
            </a:solidFill>
          </p:grpSpPr>
          <p:sp>
            <p:nvSpPr>
              <p:cNvPr id="17" name="Freeform 16">
                <a:extLst>
                  <a:ext uri="{FF2B5EF4-FFF2-40B4-BE49-F238E27FC236}">
                    <a16:creationId xmlns:a16="http://schemas.microsoft.com/office/drawing/2014/main" id="{66567AD3-997B-FF12-B55B-CACA32672462}"/>
                  </a:ext>
                </a:extLst>
              </p:cNvPr>
              <p:cNvSpPr/>
              <p:nvPr/>
            </p:nvSpPr>
            <p:spPr>
              <a:xfrm>
                <a:off x="4287135" y="2593521"/>
                <a:ext cx="742944" cy="419100"/>
              </a:xfrm>
              <a:custGeom>
                <a:avLst/>
                <a:gdLst>
                  <a:gd name="connsiteX0" fmla="*/ 740576 w 742944"/>
                  <a:gd name="connsiteY0" fmla="*/ 203264 h 419100"/>
                  <a:gd name="connsiteX1" fmla="*/ 371473 w 742944"/>
                  <a:gd name="connsiteY1" fmla="*/ 0 h 419100"/>
                  <a:gd name="connsiteX2" fmla="*/ 2369 w 742944"/>
                  <a:gd name="connsiteY2" fmla="*/ 203264 h 419100"/>
                  <a:gd name="connsiteX3" fmla="*/ 2369 w 742944"/>
                  <a:gd name="connsiteY3" fmla="*/ 215837 h 419100"/>
                  <a:gd name="connsiteX4" fmla="*/ 371473 w 742944"/>
                  <a:gd name="connsiteY4" fmla="*/ 419100 h 419100"/>
                  <a:gd name="connsiteX5" fmla="*/ 740576 w 742944"/>
                  <a:gd name="connsiteY5" fmla="*/ 215837 h 419100"/>
                  <a:gd name="connsiteX6" fmla="*/ 740576 w 742944"/>
                  <a:gd name="connsiteY6" fmla="*/ 203264 h 419100"/>
                  <a:gd name="connsiteX7" fmla="*/ 190498 w 742944"/>
                  <a:gd name="connsiteY7" fmla="*/ 209550 h 419100"/>
                  <a:gd name="connsiteX8" fmla="*/ 371473 w 742944"/>
                  <a:gd name="connsiteY8" fmla="*/ 28575 h 419100"/>
                  <a:gd name="connsiteX9" fmla="*/ 552448 w 742944"/>
                  <a:gd name="connsiteY9" fmla="*/ 209550 h 419100"/>
                  <a:gd name="connsiteX10" fmla="*/ 371473 w 742944"/>
                  <a:gd name="connsiteY10" fmla="*/ 390525 h 419100"/>
                  <a:gd name="connsiteX11" fmla="*/ 190498 w 742944"/>
                  <a:gd name="connsiteY11" fmla="*/ 209550 h 419100"/>
                  <a:gd name="connsiteX12" fmla="*/ 22467 w 742944"/>
                  <a:gd name="connsiteY12" fmla="*/ 209550 h 419100"/>
                  <a:gd name="connsiteX13" fmla="*/ 267764 w 742944"/>
                  <a:gd name="connsiteY13" fmla="*/ 38624 h 419100"/>
                  <a:gd name="connsiteX14" fmla="*/ 267841 w 742944"/>
                  <a:gd name="connsiteY14" fmla="*/ 38786 h 419100"/>
                  <a:gd name="connsiteX15" fmla="*/ 200136 w 742944"/>
                  <a:gd name="connsiteY15" fmla="*/ 312610 h 419100"/>
                  <a:gd name="connsiteX16" fmla="*/ 267841 w 742944"/>
                  <a:gd name="connsiteY16" fmla="*/ 380314 h 419100"/>
                  <a:gd name="connsiteX17" fmla="*/ 267764 w 742944"/>
                  <a:gd name="connsiteY17" fmla="*/ 380476 h 419100"/>
                  <a:gd name="connsiteX18" fmla="*/ 22467 w 742944"/>
                  <a:gd name="connsiteY18" fmla="*/ 209550 h 419100"/>
                  <a:gd name="connsiteX19" fmla="*/ 475181 w 742944"/>
                  <a:gd name="connsiteY19" fmla="*/ 380476 h 419100"/>
                  <a:gd name="connsiteX20" fmla="*/ 475105 w 742944"/>
                  <a:gd name="connsiteY20" fmla="*/ 380314 h 419100"/>
                  <a:gd name="connsiteX21" fmla="*/ 542809 w 742944"/>
                  <a:gd name="connsiteY21" fmla="*/ 106490 h 419100"/>
                  <a:gd name="connsiteX22" fmla="*/ 475105 w 742944"/>
                  <a:gd name="connsiteY22" fmla="*/ 38786 h 419100"/>
                  <a:gd name="connsiteX23" fmla="*/ 475181 w 742944"/>
                  <a:gd name="connsiteY23" fmla="*/ 38624 h 419100"/>
                  <a:gd name="connsiteX24" fmla="*/ 720478 w 742944"/>
                  <a:gd name="connsiteY24" fmla="*/ 209550 h 419100"/>
                  <a:gd name="connsiteX25" fmla="*/ 475181 w 742944"/>
                  <a:gd name="connsiteY25" fmla="*/ 38047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2944" h="419100">
                    <a:moveTo>
                      <a:pt x="740576" y="203264"/>
                    </a:moveTo>
                    <a:cubicBezTo>
                      <a:pt x="733280" y="194958"/>
                      <a:pt x="559763" y="0"/>
                      <a:pt x="371473" y="0"/>
                    </a:cubicBezTo>
                    <a:cubicBezTo>
                      <a:pt x="183182" y="0"/>
                      <a:pt x="9665" y="194958"/>
                      <a:pt x="2369" y="203264"/>
                    </a:cubicBezTo>
                    <a:cubicBezTo>
                      <a:pt x="-790" y="206859"/>
                      <a:pt x="-790" y="212241"/>
                      <a:pt x="2369" y="215837"/>
                    </a:cubicBezTo>
                    <a:cubicBezTo>
                      <a:pt x="9665" y="224142"/>
                      <a:pt x="183182" y="419100"/>
                      <a:pt x="371473" y="419100"/>
                    </a:cubicBezTo>
                    <a:cubicBezTo>
                      <a:pt x="559763" y="419100"/>
                      <a:pt x="733280" y="224142"/>
                      <a:pt x="740576" y="215837"/>
                    </a:cubicBezTo>
                    <a:cubicBezTo>
                      <a:pt x="743734" y="212241"/>
                      <a:pt x="743734" y="206859"/>
                      <a:pt x="740576" y="203264"/>
                    </a:cubicBezTo>
                    <a:close/>
                    <a:moveTo>
                      <a:pt x="190498" y="209550"/>
                    </a:moveTo>
                    <a:cubicBezTo>
                      <a:pt x="190498" y="109600"/>
                      <a:pt x="271523" y="28575"/>
                      <a:pt x="371473" y="28575"/>
                    </a:cubicBezTo>
                    <a:cubicBezTo>
                      <a:pt x="471422" y="28575"/>
                      <a:pt x="552448" y="109600"/>
                      <a:pt x="552448" y="209550"/>
                    </a:cubicBezTo>
                    <a:cubicBezTo>
                      <a:pt x="552448" y="309500"/>
                      <a:pt x="471422" y="390525"/>
                      <a:pt x="371473" y="390525"/>
                    </a:cubicBezTo>
                    <a:cubicBezTo>
                      <a:pt x="271569" y="390415"/>
                      <a:pt x="190608" y="309454"/>
                      <a:pt x="190498" y="209550"/>
                    </a:cubicBezTo>
                    <a:close/>
                    <a:moveTo>
                      <a:pt x="22467" y="209550"/>
                    </a:moveTo>
                    <a:cubicBezTo>
                      <a:pt x="47232" y="183261"/>
                      <a:pt x="147978" y="81753"/>
                      <a:pt x="267764" y="38624"/>
                    </a:cubicBezTo>
                    <a:cubicBezTo>
                      <a:pt x="268231" y="38452"/>
                      <a:pt x="268269" y="38529"/>
                      <a:pt x="267841" y="38786"/>
                    </a:cubicBezTo>
                    <a:cubicBezTo>
                      <a:pt x="173530" y="95704"/>
                      <a:pt x="143217" y="218299"/>
                      <a:pt x="200136" y="312610"/>
                    </a:cubicBezTo>
                    <a:cubicBezTo>
                      <a:pt x="216872" y="340341"/>
                      <a:pt x="240109" y="363578"/>
                      <a:pt x="267841" y="380314"/>
                    </a:cubicBezTo>
                    <a:cubicBezTo>
                      <a:pt x="268269" y="380571"/>
                      <a:pt x="268231" y="380648"/>
                      <a:pt x="267764" y="380476"/>
                    </a:cubicBezTo>
                    <a:cubicBezTo>
                      <a:pt x="147978" y="337347"/>
                      <a:pt x="47194" y="235839"/>
                      <a:pt x="22467" y="209550"/>
                    </a:cubicBezTo>
                    <a:close/>
                    <a:moveTo>
                      <a:pt x="475181" y="380476"/>
                    </a:moveTo>
                    <a:cubicBezTo>
                      <a:pt x="474714" y="380648"/>
                      <a:pt x="474676" y="380571"/>
                      <a:pt x="475105" y="380314"/>
                    </a:cubicBezTo>
                    <a:cubicBezTo>
                      <a:pt x="569415" y="323396"/>
                      <a:pt x="599728" y="200801"/>
                      <a:pt x="542809" y="106490"/>
                    </a:cubicBezTo>
                    <a:cubicBezTo>
                      <a:pt x="526073" y="78759"/>
                      <a:pt x="502836" y="55522"/>
                      <a:pt x="475105" y="38786"/>
                    </a:cubicBezTo>
                    <a:cubicBezTo>
                      <a:pt x="474676" y="38529"/>
                      <a:pt x="474714" y="38452"/>
                      <a:pt x="475181" y="38624"/>
                    </a:cubicBezTo>
                    <a:cubicBezTo>
                      <a:pt x="594967" y="81753"/>
                      <a:pt x="695751" y="183261"/>
                      <a:pt x="720478" y="209550"/>
                    </a:cubicBezTo>
                    <a:cubicBezTo>
                      <a:pt x="695751" y="235839"/>
                      <a:pt x="594967" y="337347"/>
                      <a:pt x="475181" y="380476"/>
                    </a:cubicBezTo>
                    <a:close/>
                  </a:path>
                </a:pathLst>
              </a:custGeom>
              <a:solidFill>
                <a:schemeClr val="accent4"/>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8D8A6C2-6A75-2031-6F0E-F477F5819B71}"/>
                  </a:ext>
                </a:extLst>
              </p:cNvPr>
              <p:cNvSpPr/>
              <p:nvPr/>
            </p:nvSpPr>
            <p:spPr>
              <a:xfrm>
                <a:off x="4572883" y="2717346"/>
                <a:ext cx="171450" cy="171450"/>
              </a:xfrm>
              <a:custGeom>
                <a:avLst/>
                <a:gdLst>
                  <a:gd name="connsiteX0" fmla="*/ 85725 w 171450"/>
                  <a:gd name="connsiteY0" fmla="*/ 0 h 171450"/>
                  <a:gd name="connsiteX1" fmla="*/ 0 w 171450"/>
                  <a:gd name="connsiteY1" fmla="*/ 85725 h 171450"/>
                  <a:gd name="connsiteX2" fmla="*/ 85725 w 171450"/>
                  <a:gd name="connsiteY2" fmla="*/ 171450 h 171450"/>
                  <a:gd name="connsiteX3" fmla="*/ 171450 w 171450"/>
                  <a:gd name="connsiteY3" fmla="*/ 85725 h 171450"/>
                  <a:gd name="connsiteX4" fmla="*/ 85725 w 171450"/>
                  <a:gd name="connsiteY4" fmla="*/ 0 h 171450"/>
                  <a:gd name="connsiteX5" fmla="*/ 85725 w 171450"/>
                  <a:gd name="connsiteY5" fmla="*/ 152400 h 171450"/>
                  <a:gd name="connsiteX6" fmla="*/ 19050 w 171450"/>
                  <a:gd name="connsiteY6" fmla="*/ 85725 h 171450"/>
                  <a:gd name="connsiteX7" fmla="*/ 85725 w 171450"/>
                  <a:gd name="connsiteY7" fmla="*/ 19050 h 171450"/>
                  <a:gd name="connsiteX8" fmla="*/ 152400 w 171450"/>
                  <a:gd name="connsiteY8" fmla="*/ 85725 h 171450"/>
                  <a:gd name="connsiteX9" fmla="*/ 85725 w 171450"/>
                  <a:gd name="connsiteY9" fmla="*/ 1524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71450">
                    <a:moveTo>
                      <a:pt x="85725" y="0"/>
                    </a:moveTo>
                    <a:cubicBezTo>
                      <a:pt x="38380" y="0"/>
                      <a:pt x="0" y="38380"/>
                      <a:pt x="0" y="85725"/>
                    </a:cubicBezTo>
                    <a:cubicBezTo>
                      <a:pt x="0" y="133070"/>
                      <a:pt x="38380" y="171450"/>
                      <a:pt x="85725" y="171450"/>
                    </a:cubicBezTo>
                    <a:cubicBezTo>
                      <a:pt x="133070" y="171450"/>
                      <a:pt x="171450" y="133070"/>
                      <a:pt x="171450" y="85725"/>
                    </a:cubicBezTo>
                    <a:cubicBezTo>
                      <a:pt x="171392" y="38404"/>
                      <a:pt x="133046" y="58"/>
                      <a:pt x="85725" y="0"/>
                    </a:cubicBezTo>
                    <a:close/>
                    <a:moveTo>
                      <a:pt x="85725" y="152400"/>
                    </a:moveTo>
                    <a:cubicBezTo>
                      <a:pt x="48901" y="152400"/>
                      <a:pt x="19050" y="122549"/>
                      <a:pt x="19050" y="85725"/>
                    </a:cubicBezTo>
                    <a:cubicBezTo>
                      <a:pt x="19050" y="48901"/>
                      <a:pt x="48901" y="19050"/>
                      <a:pt x="85725" y="19050"/>
                    </a:cubicBezTo>
                    <a:cubicBezTo>
                      <a:pt x="122549" y="19050"/>
                      <a:pt x="152400" y="48901"/>
                      <a:pt x="152400" y="85725"/>
                    </a:cubicBezTo>
                    <a:cubicBezTo>
                      <a:pt x="152358" y="122532"/>
                      <a:pt x="122532" y="152358"/>
                      <a:pt x="85725" y="152400"/>
                    </a:cubicBezTo>
                    <a:close/>
                  </a:path>
                </a:pathLst>
              </a:custGeom>
              <a:solidFill>
                <a:schemeClr val="tx1"/>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14937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E6FE36-AF67-1501-AA01-D48F705FB1D8}"/>
              </a:ext>
            </a:extLst>
          </p:cNvPr>
          <p:cNvSpPr>
            <a:spLocks noGrp="1"/>
          </p:cNvSpPr>
          <p:nvPr>
            <p:ph type="title"/>
          </p:nvPr>
        </p:nvSpPr>
        <p:spPr>
          <a:xfrm>
            <a:off x="0" y="0"/>
            <a:ext cx="11838039" cy="1325563"/>
          </a:xfrm>
        </p:spPr>
        <p:txBody>
          <a:bodyPr vert="horz" lIns="540000" tIns="720000" rIns="91440" bIns="45720" rtlCol="0" anchor="t">
            <a:noAutofit/>
          </a:bodyPr>
          <a:lstStyle/>
          <a:p>
            <a:r>
              <a:rPr lang="en-GB">
                <a:solidFill>
                  <a:schemeClr val="accent4"/>
                </a:solidFill>
              </a:rPr>
              <a:t>New Customer Audit Findings: </a:t>
            </a:r>
            <a:r>
              <a:rPr lang="en-GB"/>
              <a:t>Data Availability and Methodologies vary considerably due to technical capabilities</a:t>
            </a:r>
          </a:p>
        </p:txBody>
      </p:sp>
      <p:sp>
        <p:nvSpPr>
          <p:cNvPr id="4" name="Rectangle 3">
            <a:extLst>
              <a:ext uri="{FF2B5EF4-FFF2-40B4-BE49-F238E27FC236}">
                <a16:creationId xmlns:a16="http://schemas.microsoft.com/office/drawing/2014/main" id="{4C671BC1-64DC-43E3-3EA2-8B4482D67CC0}"/>
              </a:ext>
            </a:extLst>
          </p:cNvPr>
          <p:cNvSpPr/>
          <p:nvPr/>
        </p:nvSpPr>
        <p:spPr>
          <a:xfrm>
            <a:off x="7737704" y="1512175"/>
            <a:ext cx="2534653"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accent4"/>
                </a:solidFill>
              </a:rPr>
              <a:t>Summary of Findings</a:t>
            </a:r>
          </a:p>
        </p:txBody>
      </p:sp>
      <p:cxnSp>
        <p:nvCxnSpPr>
          <p:cNvPr id="8" name="Straight Connector 7">
            <a:extLst>
              <a:ext uri="{FF2B5EF4-FFF2-40B4-BE49-F238E27FC236}">
                <a16:creationId xmlns:a16="http://schemas.microsoft.com/office/drawing/2014/main" id="{5FFD84D6-AD5A-A8E2-9764-20FB44216E22}"/>
              </a:ext>
            </a:extLst>
          </p:cNvPr>
          <p:cNvCxnSpPr>
            <a:cxnSpLocks/>
          </p:cNvCxnSpPr>
          <p:nvPr/>
        </p:nvCxnSpPr>
        <p:spPr>
          <a:xfrm>
            <a:off x="7853204" y="1969375"/>
            <a:ext cx="2331638" cy="0"/>
          </a:xfrm>
          <a:prstGeom prst="line">
            <a:avLst/>
          </a:prstGeom>
          <a:ln w="28575">
            <a:solidFill>
              <a:schemeClr val="accent4"/>
            </a:solidFill>
          </a:ln>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a16="http://schemas.microsoft.com/office/drawing/2014/main" id="{E2E2CEB8-EABB-96A1-ECC8-6BC8CBD30703}"/>
              </a:ext>
            </a:extLst>
          </p:cNvPr>
          <p:cNvSpPr txBox="1"/>
          <p:nvPr/>
        </p:nvSpPr>
        <p:spPr>
          <a:xfrm>
            <a:off x="7737704" y="2070741"/>
            <a:ext cx="3992977" cy="4452244"/>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b="1">
                <a:latin typeface="+mn-lt"/>
              </a:rPr>
              <a:t>Methodologies: </a:t>
            </a:r>
            <a:r>
              <a:rPr lang="en-GB" sz="1200">
                <a:latin typeface="+mn-lt"/>
              </a:rPr>
              <a:t>Depending on how a shopper engages with in-store and online formats and CRM data penetration across both touchpoints can dictate accuracy of this data point and advanced technology systems would need to be in place industry wide to deliver consistency in this space. </a:t>
            </a:r>
          </a:p>
          <a:p>
            <a:pPr marL="0" marR="0" lvl="0" indent="0" algn="l" defTabSz="914400" rtl="0" eaLnBrk="1" fontAlgn="auto" latinLnBrk="0" hangingPunct="1">
              <a:lnSpc>
                <a:spcPts val="1930"/>
              </a:lnSpc>
              <a:spcBef>
                <a:spcPts val="0"/>
              </a:spcBef>
              <a:spcAft>
                <a:spcPts val="0"/>
              </a:spcAft>
              <a:buClrTx/>
              <a:buSzTx/>
              <a:buFontTx/>
              <a:buNone/>
              <a:tabLst/>
              <a:defRPr/>
            </a:pPr>
            <a:endParaRPr lang="en-GB" sz="1200">
              <a:latin typeface="+mn-lt"/>
            </a:endParaRPr>
          </a:p>
          <a:p>
            <a:pPr marL="0" marR="0" lvl="0" indent="0" algn="l" defTabSz="914400" rtl="0" eaLnBrk="1" fontAlgn="auto" latinLnBrk="0" hangingPunct="1">
              <a:lnSpc>
                <a:spcPts val="1930"/>
              </a:lnSpc>
              <a:spcBef>
                <a:spcPts val="0"/>
              </a:spcBef>
              <a:spcAft>
                <a:spcPts val="0"/>
              </a:spcAft>
              <a:buClrTx/>
              <a:buSzTx/>
              <a:buFontTx/>
              <a:buNone/>
              <a:tabLst/>
              <a:defRPr/>
            </a:pPr>
            <a:r>
              <a:rPr lang="en-GB" sz="1200" b="1">
                <a:latin typeface="+mn-lt"/>
              </a:rPr>
              <a:t>Data Availability: </a:t>
            </a:r>
            <a:r>
              <a:rPr lang="en-GB" sz="1200">
                <a:latin typeface="+mn-lt"/>
              </a:rPr>
              <a:t>Data is often made available post-campaign and can be tied to spend thresholds due to additional analyst resource needed to facilitate data matching. Where data is available, definitions aren’t always explicitly referenced with supporting rationale on why definition is being used.</a:t>
            </a:r>
          </a:p>
          <a:p>
            <a:pPr marL="0" marR="0" lvl="0" indent="0" algn="l" defTabSz="914400" rtl="0" eaLnBrk="1" fontAlgn="auto" latinLnBrk="0" hangingPunct="1">
              <a:lnSpc>
                <a:spcPts val="1930"/>
              </a:lnSpc>
              <a:spcBef>
                <a:spcPts val="0"/>
              </a:spcBef>
              <a:spcAft>
                <a:spcPts val="0"/>
              </a:spcAft>
              <a:buClrTx/>
              <a:buSzTx/>
              <a:buFontTx/>
              <a:buNone/>
              <a:tabLst/>
              <a:defRPr/>
            </a:pPr>
            <a:endParaRPr lang="en-GB" sz="1200">
              <a:latin typeface="+mn-lt"/>
            </a:endParaRPr>
          </a:p>
          <a:p>
            <a:pPr marL="0" marR="0" lvl="0" indent="0" algn="l" defTabSz="914400" rtl="0" eaLnBrk="1" fontAlgn="auto" latinLnBrk="0" hangingPunct="1">
              <a:lnSpc>
                <a:spcPts val="1930"/>
              </a:lnSpc>
              <a:spcBef>
                <a:spcPts val="0"/>
              </a:spcBef>
              <a:spcAft>
                <a:spcPts val="0"/>
              </a:spcAft>
              <a:buClrTx/>
              <a:buSzTx/>
              <a:buFontTx/>
              <a:buNone/>
              <a:tabLst/>
              <a:defRPr/>
            </a:pPr>
            <a:r>
              <a:rPr lang="en-GB" sz="1200" b="1">
                <a:latin typeface="+mn-lt"/>
              </a:rPr>
              <a:t>Standardisation Expectations: </a:t>
            </a:r>
            <a:r>
              <a:rPr lang="en-GB" sz="1200">
                <a:latin typeface="+mn-lt"/>
              </a:rPr>
              <a:t>Advanced technology, which enables omnichannel data matching through cloud-based solutions, may be the long-term solution to drive consistency across new customer data. </a:t>
            </a:r>
          </a:p>
        </p:txBody>
      </p:sp>
      <p:sp>
        <p:nvSpPr>
          <p:cNvPr id="16" name="Rectangle 15">
            <a:extLst>
              <a:ext uri="{FF2B5EF4-FFF2-40B4-BE49-F238E27FC236}">
                <a16:creationId xmlns:a16="http://schemas.microsoft.com/office/drawing/2014/main" id="{A614A058-D2F4-3ECB-A1FA-1407A683C1E1}"/>
              </a:ext>
            </a:extLst>
          </p:cNvPr>
          <p:cNvSpPr/>
          <p:nvPr/>
        </p:nvSpPr>
        <p:spPr>
          <a:xfrm>
            <a:off x="551964" y="2070741"/>
            <a:ext cx="6755370" cy="969640"/>
          </a:xfrm>
          <a:prstGeom prst="rect">
            <a:avLst/>
          </a:prstGeom>
          <a:noFill/>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7" name="Rectangle 16">
            <a:extLst>
              <a:ext uri="{FF2B5EF4-FFF2-40B4-BE49-F238E27FC236}">
                <a16:creationId xmlns:a16="http://schemas.microsoft.com/office/drawing/2014/main" id="{8881A711-D206-F97D-2C2C-924E942E1066}"/>
              </a:ext>
            </a:extLst>
          </p:cNvPr>
          <p:cNvSpPr/>
          <p:nvPr/>
        </p:nvSpPr>
        <p:spPr>
          <a:xfrm>
            <a:off x="464449" y="1653583"/>
            <a:ext cx="5154444"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Data Availability </a:t>
            </a:r>
          </a:p>
        </p:txBody>
      </p:sp>
      <p:sp>
        <p:nvSpPr>
          <p:cNvPr id="18" name="TextBox 17">
            <a:extLst>
              <a:ext uri="{FF2B5EF4-FFF2-40B4-BE49-F238E27FC236}">
                <a16:creationId xmlns:a16="http://schemas.microsoft.com/office/drawing/2014/main" id="{65A2D969-52F4-AAC0-046F-6ECD77782944}"/>
              </a:ext>
            </a:extLst>
          </p:cNvPr>
          <p:cNvSpPr txBox="1"/>
          <p:nvPr/>
        </p:nvSpPr>
        <p:spPr>
          <a:xfrm>
            <a:off x="1356600" y="2134482"/>
            <a:ext cx="2773194" cy="797398"/>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a:latin typeface="+mn-lt"/>
              </a:rPr>
              <a:t>Available in an extractable format such as CSV/Excel to allow data analysis </a:t>
            </a:r>
          </a:p>
        </p:txBody>
      </p:sp>
      <p:sp>
        <p:nvSpPr>
          <p:cNvPr id="19" name="TextBox 18">
            <a:extLst>
              <a:ext uri="{FF2B5EF4-FFF2-40B4-BE49-F238E27FC236}">
                <a16:creationId xmlns:a16="http://schemas.microsoft.com/office/drawing/2014/main" id="{C0884169-B5FF-08C1-2000-7C224C011BCB}"/>
              </a:ext>
            </a:extLst>
          </p:cNvPr>
          <p:cNvSpPr txBox="1"/>
          <p:nvPr/>
        </p:nvSpPr>
        <p:spPr>
          <a:xfrm>
            <a:off x="609909" y="2195697"/>
            <a:ext cx="646331" cy="335989"/>
          </a:xfrm>
          <a:prstGeom prst="rect">
            <a:avLst/>
          </a:prstGeom>
          <a:noFill/>
          <a:ln>
            <a:noFill/>
          </a:ln>
        </p:spPr>
        <p:txBody>
          <a:bodyPr wrap="none" rtlCol="0">
            <a:spAutoFit/>
          </a:bodyPr>
          <a:lstStyle/>
          <a:p>
            <a:pPr marL="0" marR="0" indent="0" algn="l" defTabSz="914400" rtl="0" eaLnBrk="1" fontAlgn="auto" latinLnBrk="0" hangingPunct="1">
              <a:lnSpc>
                <a:spcPts val="1930"/>
              </a:lnSpc>
              <a:spcBef>
                <a:spcPts val="0"/>
              </a:spcBef>
              <a:spcAft>
                <a:spcPts val="0"/>
              </a:spcAft>
              <a:buClrTx/>
              <a:buSzTx/>
              <a:buFontTx/>
              <a:buNone/>
              <a:tabLst/>
            </a:pPr>
            <a:r>
              <a:rPr lang="en-US" b="1">
                <a:solidFill>
                  <a:schemeClr val="accent4"/>
                </a:solidFill>
                <a:latin typeface="+mn-lt"/>
              </a:rPr>
              <a:t>29%</a:t>
            </a:r>
          </a:p>
        </p:txBody>
      </p:sp>
      <p:sp>
        <p:nvSpPr>
          <p:cNvPr id="20" name="TextBox 19">
            <a:extLst>
              <a:ext uri="{FF2B5EF4-FFF2-40B4-BE49-F238E27FC236}">
                <a16:creationId xmlns:a16="http://schemas.microsoft.com/office/drawing/2014/main" id="{30609957-9C05-9764-FED2-1EA25420B2DA}"/>
              </a:ext>
            </a:extLst>
          </p:cNvPr>
          <p:cNvSpPr txBox="1"/>
          <p:nvPr/>
        </p:nvSpPr>
        <p:spPr>
          <a:xfrm>
            <a:off x="4568430" y="2134482"/>
            <a:ext cx="2563890" cy="797398"/>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a:latin typeface="+mn-lt"/>
              </a:rPr>
              <a:t>Available mid and post campaign within a reasonable timeframe for analysis</a:t>
            </a:r>
          </a:p>
        </p:txBody>
      </p:sp>
      <p:sp>
        <p:nvSpPr>
          <p:cNvPr id="21" name="TextBox 20">
            <a:extLst>
              <a:ext uri="{FF2B5EF4-FFF2-40B4-BE49-F238E27FC236}">
                <a16:creationId xmlns:a16="http://schemas.microsoft.com/office/drawing/2014/main" id="{ACF91E3C-48FE-AA77-2BA3-CCE543C08CF3}"/>
              </a:ext>
            </a:extLst>
          </p:cNvPr>
          <p:cNvSpPr txBox="1"/>
          <p:nvPr/>
        </p:nvSpPr>
        <p:spPr>
          <a:xfrm>
            <a:off x="4004619" y="2195697"/>
            <a:ext cx="646331" cy="335989"/>
          </a:xfrm>
          <a:prstGeom prst="rect">
            <a:avLst/>
          </a:prstGeom>
          <a:noFill/>
          <a:ln>
            <a:noFill/>
          </a:ln>
        </p:spPr>
        <p:txBody>
          <a:bodyPr wrap="none" rtlCol="0">
            <a:spAutoFit/>
          </a:bodyPr>
          <a:lstStyle/>
          <a:p>
            <a:pPr marL="0" marR="0" indent="0" algn="l" defTabSz="914400" rtl="0" eaLnBrk="1" fontAlgn="auto" latinLnBrk="0" hangingPunct="1">
              <a:lnSpc>
                <a:spcPts val="1930"/>
              </a:lnSpc>
              <a:spcBef>
                <a:spcPts val="0"/>
              </a:spcBef>
              <a:spcAft>
                <a:spcPts val="0"/>
              </a:spcAft>
              <a:buClrTx/>
              <a:buSzTx/>
              <a:buFontTx/>
              <a:buNone/>
              <a:tabLst/>
            </a:pPr>
            <a:r>
              <a:rPr lang="en-US" b="1">
                <a:solidFill>
                  <a:schemeClr val="accent4"/>
                </a:solidFill>
                <a:latin typeface="+mn-lt"/>
              </a:rPr>
              <a:t>10%</a:t>
            </a:r>
          </a:p>
        </p:txBody>
      </p:sp>
      <p:sp>
        <p:nvSpPr>
          <p:cNvPr id="22" name="Rectangle 21">
            <a:extLst>
              <a:ext uri="{FF2B5EF4-FFF2-40B4-BE49-F238E27FC236}">
                <a16:creationId xmlns:a16="http://schemas.microsoft.com/office/drawing/2014/main" id="{9E3981D6-8A86-D0D9-4419-DD5C9E9EBDD3}"/>
              </a:ext>
            </a:extLst>
          </p:cNvPr>
          <p:cNvSpPr/>
          <p:nvPr/>
        </p:nvSpPr>
        <p:spPr>
          <a:xfrm>
            <a:off x="551964" y="3647750"/>
            <a:ext cx="6755370" cy="1137653"/>
          </a:xfrm>
          <a:prstGeom prst="rect">
            <a:avLst/>
          </a:prstGeom>
          <a:noFill/>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3" name="Rectangle 22">
            <a:extLst>
              <a:ext uri="{FF2B5EF4-FFF2-40B4-BE49-F238E27FC236}">
                <a16:creationId xmlns:a16="http://schemas.microsoft.com/office/drawing/2014/main" id="{463B5E27-55B8-2470-262E-008806F6644C}"/>
              </a:ext>
            </a:extLst>
          </p:cNvPr>
          <p:cNvSpPr/>
          <p:nvPr/>
        </p:nvSpPr>
        <p:spPr>
          <a:xfrm>
            <a:off x="464449" y="3219493"/>
            <a:ext cx="5154444"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Transparency</a:t>
            </a:r>
          </a:p>
        </p:txBody>
      </p:sp>
      <p:sp>
        <p:nvSpPr>
          <p:cNvPr id="24" name="TextBox 23">
            <a:extLst>
              <a:ext uri="{FF2B5EF4-FFF2-40B4-BE49-F238E27FC236}">
                <a16:creationId xmlns:a16="http://schemas.microsoft.com/office/drawing/2014/main" id="{0668CC45-150C-2767-2371-5A3E3635F1C3}"/>
              </a:ext>
            </a:extLst>
          </p:cNvPr>
          <p:cNvSpPr txBox="1"/>
          <p:nvPr/>
        </p:nvSpPr>
        <p:spPr>
          <a:xfrm>
            <a:off x="1356600" y="3700392"/>
            <a:ext cx="2659449" cy="1041054"/>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a:latin typeface="+mn-lt"/>
              </a:rPr>
              <a:t>Of retailers offer breakdown of what is considered in a new customer audience including time since last purchase </a:t>
            </a:r>
          </a:p>
        </p:txBody>
      </p:sp>
      <p:sp>
        <p:nvSpPr>
          <p:cNvPr id="25" name="TextBox 24">
            <a:extLst>
              <a:ext uri="{FF2B5EF4-FFF2-40B4-BE49-F238E27FC236}">
                <a16:creationId xmlns:a16="http://schemas.microsoft.com/office/drawing/2014/main" id="{89F7B0E7-B813-6788-B4CA-1ED3B81F5F9E}"/>
              </a:ext>
            </a:extLst>
          </p:cNvPr>
          <p:cNvSpPr txBox="1"/>
          <p:nvPr/>
        </p:nvSpPr>
        <p:spPr>
          <a:xfrm>
            <a:off x="609909" y="3761607"/>
            <a:ext cx="646331" cy="335989"/>
          </a:xfrm>
          <a:prstGeom prst="rect">
            <a:avLst/>
          </a:prstGeom>
          <a:noFill/>
          <a:ln>
            <a:noFill/>
          </a:ln>
        </p:spPr>
        <p:txBody>
          <a:bodyPr wrap="none" rtlCol="0">
            <a:spAutoFit/>
          </a:bodyPr>
          <a:lstStyle/>
          <a:p>
            <a:pPr marL="0" marR="0" indent="0" algn="l" defTabSz="914400" rtl="0" eaLnBrk="1" fontAlgn="auto" latinLnBrk="0" hangingPunct="1">
              <a:lnSpc>
                <a:spcPts val="1930"/>
              </a:lnSpc>
              <a:spcBef>
                <a:spcPts val="0"/>
              </a:spcBef>
              <a:spcAft>
                <a:spcPts val="0"/>
              </a:spcAft>
              <a:buClrTx/>
              <a:buSzTx/>
              <a:buFontTx/>
              <a:buNone/>
              <a:tabLst/>
            </a:pPr>
            <a:r>
              <a:rPr lang="en-US" b="1">
                <a:solidFill>
                  <a:schemeClr val="accent4"/>
                </a:solidFill>
                <a:latin typeface="+mn-lt"/>
              </a:rPr>
              <a:t>10%</a:t>
            </a:r>
          </a:p>
        </p:txBody>
      </p:sp>
      <p:sp>
        <p:nvSpPr>
          <p:cNvPr id="26" name="TextBox 25">
            <a:extLst>
              <a:ext uri="{FF2B5EF4-FFF2-40B4-BE49-F238E27FC236}">
                <a16:creationId xmlns:a16="http://schemas.microsoft.com/office/drawing/2014/main" id="{2C41BBAA-CF10-E461-897E-D46D7811A929}"/>
              </a:ext>
            </a:extLst>
          </p:cNvPr>
          <p:cNvSpPr txBox="1"/>
          <p:nvPr/>
        </p:nvSpPr>
        <p:spPr>
          <a:xfrm>
            <a:off x="4568430" y="3700392"/>
            <a:ext cx="2563890" cy="797398"/>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a:latin typeface="+mn-lt"/>
              </a:rPr>
              <a:t>Provide additional insights into brand buying and purchase cycle insight alongside </a:t>
            </a:r>
          </a:p>
        </p:txBody>
      </p:sp>
      <p:sp>
        <p:nvSpPr>
          <p:cNvPr id="27" name="TextBox 26">
            <a:extLst>
              <a:ext uri="{FF2B5EF4-FFF2-40B4-BE49-F238E27FC236}">
                <a16:creationId xmlns:a16="http://schemas.microsoft.com/office/drawing/2014/main" id="{F0EB5FD2-0E3A-4180-6318-F33DFDBF6DC9}"/>
              </a:ext>
            </a:extLst>
          </p:cNvPr>
          <p:cNvSpPr txBox="1"/>
          <p:nvPr/>
        </p:nvSpPr>
        <p:spPr>
          <a:xfrm>
            <a:off x="4004619" y="3761607"/>
            <a:ext cx="518091" cy="335989"/>
          </a:xfrm>
          <a:prstGeom prst="rect">
            <a:avLst/>
          </a:prstGeom>
          <a:noFill/>
          <a:ln>
            <a:noFill/>
          </a:ln>
        </p:spPr>
        <p:txBody>
          <a:bodyPr wrap="none" rtlCol="0">
            <a:spAutoFit/>
          </a:bodyPr>
          <a:lstStyle/>
          <a:p>
            <a:pPr marL="0" marR="0" indent="0" algn="l" defTabSz="914400" rtl="0" eaLnBrk="1" fontAlgn="auto" latinLnBrk="0" hangingPunct="1">
              <a:lnSpc>
                <a:spcPts val="1930"/>
              </a:lnSpc>
              <a:spcBef>
                <a:spcPts val="0"/>
              </a:spcBef>
              <a:spcAft>
                <a:spcPts val="0"/>
              </a:spcAft>
              <a:buClrTx/>
              <a:buSzTx/>
              <a:buFontTx/>
              <a:buNone/>
              <a:tabLst/>
            </a:pPr>
            <a:r>
              <a:rPr lang="en-US" b="1">
                <a:solidFill>
                  <a:schemeClr val="accent4"/>
                </a:solidFill>
              </a:rPr>
              <a:t>0</a:t>
            </a:r>
            <a:r>
              <a:rPr lang="en-US" b="1">
                <a:solidFill>
                  <a:schemeClr val="accent4"/>
                </a:solidFill>
                <a:latin typeface="+mn-lt"/>
              </a:rPr>
              <a:t>%</a:t>
            </a:r>
          </a:p>
        </p:txBody>
      </p:sp>
      <p:sp>
        <p:nvSpPr>
          <p:cNvPr id="28" name="Rectangle 27">
            <a:extLst>
              <a:ext uri="{FF2B5EF4-FFF2-40B4-BE49-F238E27FC236}">
                <a16:creationId xmlns:a16="http://schemas.microsoft.com/office/drawing/2014/main" id="{C57BE3E1-CF31-70D2-5B5D-59DDDACC8EEF}"/>
              </a:ext>
            </a:extLst>
          </p:cNvPr>
          <p:cNvSpPr/>
          <p:nvPr/>
        </p:nvSpPr>
        <p:spPr>
          <a:xfrm>
            <a:off x="551964" y="5374011"/>
            <a:ext cx="6755370" cy="969640"/>
          </a:xfrm>
          <a:prstGeom prst="rect">
            <a:avLst/>
          </a:prstGeom>
          <a:noFill/>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9" name="Rectangle 28">
            <a:extLst>
              <a:ext uri="{FF2B5EF4-FFF2-40B4-BE49-F238E27FC236}">
                <a16:creationId xmlns:a16="http://schemas.microsoft.com/office/drawing/2014/main" id="{FF53BAEF-3A9B-B52B-AD54-5F1454D52FBD}"/>
              </a:ext>
            </a:extLst>
          </p:cNvPr>
          <p:cNvSpPr/>
          <p:nvPr/>
        </p:nvSpPr>
        <p:spPr>
          <a:xfrm>
            <a:off x="464449" y="4956853"/>
            <a:ext cx="5154444"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Advanced Measurement</a:t>
            </a:r>
          </a:p>
        </p:txBody>
      </p:sp>
      <p:sp>
        <p:nvSpPr>
          <p:cNvPr id="30" name="TextBox 29">
            <a:extLst>
              <a:ext uri="{FF2B5EF4-FFF2-40B4-BE49-F238E27FC236}">
                <a16:creationId xmlns:a16="http://schemas.microsoft.com/office/drawing/2014/main" id="{5F158CA6-7ED7-1963-AC94-8BE5F1CB20E1}"/>
              </a:ext>
            </a:extLst>
          </p:cNvPr>
          <p:cNvSpPr txBox="1"/>
          <p:nvPr/>
        </p:nvSpPr>
        <p:spPr>
          <a:xfrm>
            <a:off x="1356600" y="5437752"/>
            <a:ext cx="2659449" cy="553806"/>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a:latin typeface="+mn-lt"/>
              </a:rPr>
              <a:t>Report “new” data across all channels offered by the retailer </a:t>
            </a:r>
          </a:p>
        </p:txBody>
      </p:sp>
      <p:sp>
        <p:nvSpPr>
          <p:cNvPr id="31" name="TextBox 30">
            <a:extLst>
              <a:ext uri="{FF2B5EF4-FFF2-40B4-BE49-F238E27FC236}">
                <a16:creationId xmlns:a16="http://schemas.microsoft.com/office/drawing/2014/main" id="{0D0C6B96-9D96-A383-D804-DAC3F06AEBDA}"/>
              </a:ext>
            </a:extLst>
          </p:cNvPr>
          <p:cNvSpPr txBox="1"/>
          <p:nvPr/>
        </p:nvSpPr>
        <p:spPr>
          <a:xfrm>
            <a:off x="609909" y="5498967"/>
            <a:ext cx="518091" cy="335989"/>
          </a:xfrm>
          <a:prstGeom prst="rect">
            <a:avLst/>
          </a:prstGeom>
          <a:noFill/>
          <a:ln>
            <a:noFill/>
          </a:ln>
        </p:spPr>
        <p:txBody>
          <a:bodyPr wrap="none" rtlCol="0">
            <a:spAutoFit/>
          </a:bodyPr>
          <a:lstStyle/>
          <a:p>
            <a:pPr marL="0" marR="0" indent="0" algn="l" defTabSz="914400" rtl="0" eaLnBrk="1" fontAlgn="auto" latinLnBrk="0" hangingPunct="1">
              <a:lnSpc>
                <a:spcPts val="1930"/>
              </a:lnSpc>
              <a:spcBef>
                <a:spcPts val="0"/>
              </a:spcBef>
              <a:spcAft>
                <a:spcPts val="0"/>
              </a:spcAft>
              <a:buClrTx/>
              <a:buSzTx/>
              <a:buFontTx/>
              <a:buNone/>
              <a:tabLst/>
            </a:pPr>
            <a:r>
              <a:rPr lang="en-US" b="1">
                <a:solidFill>
                  <a:schemeClr val="accent4"/>
                </a:solidFill>
                <a:latin typeface="+mn-lt"/>
              </a:rPr>
              <a:t>0%</a:t>
            </a:r>
          </a:p>
        </p:txBody>
      </p:sp>
      <p:sp>
        <p:nvSpPr>
          <p:cNvPr id="32" name="TextBox 31">
            <a:extLst>
              <a:ext uri="{FF2B5EF4-FFF2-40B4-BE49-F238E27FC236}">
                <a16:creationId xmlns:a16="http://schemas.microsoft.com/office/drawing/2014/main" id="{71B69114-BA23-1613-74EE-839D10B86F10}"/>
              </a:ext>
            </a:extLst>
          </p:cNvPr>
          <p:cNvSpPr txBox="1"/>
          <p:nvPr/>
        </p:nvSpPr>
        <p:spPr>
          <a:xfrm>
            <a:off x="4568430" y="5437752"/>
            <a:ext cx="2773194" cy="797398"/>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a:latin typeface="+mn-lt"/>
              </a:rPr>
              <a:t>Offer cloud based new customer data through APIs allowing comparison with owned data sets </a:t>
            </a:r>
          </a:p>
        </p:txBody>
      </p:sp>
      <p:sp>
        <p:nvSpPr>
          <p:cNvPr id="33" name="TextBox 32">
            <a:extLst>
              <a:ext uri="{FF2B5EF4-FFF2-40B4-BE49-F238E27FC236}">
                <a16:creationId xmlns:a16="http://schemas.microsoft.com/office/drawing/2014/main" id="{9E1CD46A-B1B7-5513-AA02-902C127FAA2B}"/>
              </a:ext>
            </a:extLst>
          </p:cNvPr>
          <p:cNvSpPr txBox="1"/>
          <p:nvPr/>
        </p:nvSpPr>
        <p:spPr>
          <a:xfrm>
            <a:off x="4004619" y="5498967"/>
            <a:ext cx="518091" cy="335989"/>
          </a:xfrm>
          <a:prstGeom prst="rect">
            <a:avLst/>
          </a:prstGeom>
          <a:noFill/>
          <a:ln>
            <a:noFill/>
          </a:ln>
        </p:spPr>
        <p:txBody>
          <a:bodyPr wrap="none" rtlCol="0">
            <a:spAutoFit/>
          </a:bodyPr>
          <a:lstStyle/>
          <a:p>
            <a:pPr marL="0" marR="0" indent="0" algn="l" defTabSz="914400" rtl="0" eaLnBrk="1" fontAlgn="auto" latinLnBrk="0" hangingPunct="1">
              <a:lnSpc>
                <a:spcPts val="1930"/>
              </a:lnSpc>
              <a:spcBef>
                <a:spcPts val="0"/>
              </a:spcBef>
              <a:spcAft>
                <a:spcPts val="0"/>
              </a:spcAft>
              <a:buClrTx/>
              <a:buSzTx/>
              <a:buFontTx/>
              <a:buNone/>
              <a:tabLst/>
            </a:pPr>
            <a:r>
              <a:rPr lang="en-US" b="1">
                <a:solidFill>
                  <a:schemeClr val="accent4"/>
                </a:solidFill>
                <a:latin typeface="+mn-lt"/>
              </a:rPr>
              <a:t>0%</a:t>
            </a:r>
          </a:p>
        </p:txBody>
      </p:sp>
    </p:spTree>
    <p:extLst>
      <p:ext uri="{BB962C8B-B14F-4D97-AF65-F5344CB8AC3E}">
        <p14:creationId xmlns:p14="http://schemas.microsoft.com/office/powerpoint/2010/main" val="4143693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4A48-9908-69D2-D2A3-513338907A91}"/>
              </a:ext>
            </a:extLst>
          </p:cNvPr>
          <p:cNvSpPr>
            <a:spLocks noGrp="1"/>
          </p:cNvSpPr>
          <p:nvPr>
            <p:ph type="title"/>
          </p:nvPr>
        </p:nvSpPr>
        <p:spPr>
          <a:xfrm>
            <a:off x="0" y="1"/>
            <a:ext cx="10308771" cy="1325563"/>
          </a:xfrm>
        </p:spPr>
        <p:txBody>
          <a:bodyPr/>
          <a:lstStyle/>
          <a:p>
            <a:r>
              <a:rPr kumimoji="0" lang="en-GB" sz="3000" b="1" i="0" u="none" strike="noStrike" kern="1200" cap="none" spc="-80" normalizeH="0" baseline="0" noProof="0">
                <a:ln>
                  <a:noFill/>
                </a:ln>
                <a:effectLst/>
                <a:uLnTx/>
                <a:uFillTx/>
                <a:latin typeface="+mn-lt"/>
              </a:rPr>
              <a:t>The framework sets the ambition across 3 Focus Areas to deliver improved delivery of </a:t>
            </a:r>
            <a:r>
              <a:rPr kumimoji="0" lang="en-GB" sz="3000" b="1" i="0" u="none" strike="noStrike" kern="1200" cap="none" spc="-80" normalizeH="0" baseline="0" noProof="0">
                <a:ln>
                  <a:noFill/>
                </a:ln>
                <a:solidFill>
                  <a:schemeClr val="accent4"/>
                </a:solidFill>
                <a:effectLst/>
                <a:uLnTx/>
                <a:uFillTx/>
                <a:latin typeface="+mn-lt"/>
              </a:rPr>
              <a:t>‘New customer’ Data </a:t>
            </a:r>
            <a:endParaRPr lang="en-GB">
              <a:solidFill>
                <a:schemeClr val="accent4"/>
              </a:solidFill>
              <a:latin typeface="+mn-lt"/>
            </a:endParaRPr>
          </a:p>
        </p:txBody>
      </p:sp>
      <p:sp>
        <p:nvSpPr>
          <p:cNvPr id="11" name="TextBox 10">
            <a:extLst>
              <a:ext uri="{FF2B5EF4-FFF2-40B4-BE49-F238E27FC236}">
                <a16:creationId xmlns:a16="http://schemas.microsoft.com/office/drawing/2014/main" id="{021996D6-7960-081E-0FBE-31CF5BEDBA3A}"/>
              </a:ext>
            </a:extLst>
          </p:cNvPr>
          <p:cNvSpPr txBox="1"/>
          <p:nvPr/>
        </p:nvSpPr>
        <p:spPr>
          <a:xfrm>
            <a:off x="703951" y="3096631"/>
            <a:ext cx="3356772" cy="2613664"/>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algn="ctr">
              <a:lnSpc>
                <a:spcPct val="120000"/>
              </a:lnSpc>
              <a:defRPr/>
            </a:pPr>
            <a:r>
              <a:rPr lang="en-GB" b="1">
                <a:solidFill>
                  <a:schemeClr val="accent4"/>
                </a:solidFill>
                <a:latin typeface="+mn-lt"/>
              </a:rPr>
              <a:t>G</a:t>
            </a:r>
            <a:r>
              <a:rPr kumimoji="0" lang="en-GB" b="1" i="0" u="none" strike="noStrike" kern="1200" cap="none" spc="0" normalizeH="0" baseline="0" noProof="0">
                <a:ln>
                  <a:noFill/>
                </a:ln>
                <a:solidFill>
                  <a:schemeClr val="accent4"/>
                </a:solidFill>
                <a:effectLst/>
                <a:uLnTx/>
                <a:uFillTx/>
                <a:latin typeface="+mn-lt"/>
                <a:ea typeface="Lato Light" panose="020F0502020204030203" pitchFamily="34" charset="0"/>
                <a:cs typeface="Poppins Light" pitchFamily="2" charset="77"/>
              </a:rPr>
              <a:t>oal: </a:t>
            </a:r>
          </a:p>
          <a:p>
            <a:pPr algn="ctr">
              <a:lnSpc>
                <a:spcPct val="120000"/>
              </a:lnSpc>
              <a:defRPr/>
            </a:pPr>
            <a:r>
              <a:rPr lang="en-GB" sz="1050">
                <a:solidFill>
                  <a:schemeClr val="bg1"/>
                </a:solidFill>
                <a:latin typeface="+mn-lt"/>
              </a:rPr>
              <a:t>Explicitly calling out rationale behind methodologies used will allow brands to confirm the accuracy and relevance of the data points being provided. </a:t>
            </a:r>
          </a:p>
          <a:p>
            <a:pPr algn="ctr">
              <a:lnSpc>
                <a:spcPct val="120000"/>
              </a:lnSpc>
              <a:defRPr/>
            </a:pPr>
            <a:endParaRPr kumimoji="0" lang="en-GB" sz="1050" b="0" i="0" u="none" strike="noStrike" kern="1200" cap="none" spc="0" normalizeH="0" baseline="0" noProof="0">
              <a:ln>
                <a:noFill/>
              </a:ln>
              <a:solidFill>
                <a:schemeClr val="bg1"/>
              </a:solidFill>
              <a:effectLst/>
              <a:uLnTx/>
              <a:uFillTx/>
              <a:latin typeface="+mn-lt"/>
              <a:ea typeface="Lato Light" panose="020F0502020204030203" pitchFamily="34" charset="0"/>
              <a:cs typeface="Poppins Light" pitchFamily="2" charset="77"/>
            </a:endParaRPr>
          </a:p>
          <a:p>
            <a:pPr algn="ctr">
              <a:lnSpc>
                <a:spcPct val="120000"/>
              </a:lnSpc>
              <a:defRPr/>
            </a:pPr>
            <a:r>
              <a:rPr lang="en-GB" b="1">
                <a:solidFill>
                  <a:schemeClr val="accent4"/>
                </a:solidFill>
                <a:latin typeface="+mn-lt"/>
              </a:rPr>
              <a:t>Definition Considerations: </a:t>
            </a:r>
          </a:p>
          <a:p>
            <a:pPr algn="ctr">
              <a:lnSpc>
                <a:spcPct val="120000"/>
              </a:lnSpc>
              <a:defRPr/>
            </a:pPr>
            <a:r>
              <a:rPr kumimoji="0" lang="en-GB" sz="1050" b="1" i="0" u="sng" strike="noStrike" kern="1200" cap="none" spc="0" normalizeH="0" baseline="0" noProof="0">
                <a:ln>
                  <a:noFill/>
                </a:ln>
                <a:solidFill>
                  <a:schemeClr val="bg1"/>
                </a:solidFill>
                <a:effectLst/>
                <a:uLnTx/>
                <a:uFillTx/>
                <a:latin typeface="+mn-lt"/>
                <a:ea typeface="Lato Light" panose="020F0502020204030203" pitchFamily="34" charset="0"/>
                <a:cs typeface="Poppins Light" pitchFamily="2" charset="77"/>
              </a:rPr>
              <a:t>Omnichannel</a:t>
            </a:r>
            <a:r>
              <a:rPr kumimoji="0" lang="en-GB" sz="1050" b="0" i="0" u="none" strike="noStrike" kern="1200" cap="none" spc="0" normalizeH="0" baseline="0" noProof="0">
                <a:ln>
                  <a:noFill/>
                </a:ln>
                <a:solidFill>
                  <a:schemeClr val="bg1"/>
                </a:solidFill>
                <a:effectLst/>
                <a:uLnTx/>
                <a:uFillTx/>
                <a:latin typeface="+mn-lt"/>
                <a:ea typeface="Lato Light" panose="020F0502020204030203" pitchFamily="34" charset="0"/>
                <a:cs typeface="Poppins Light" pitchFamily="2" charset="77"/>
              </a:rPr>
              <a:t>: How data is mapped across online and offline channels and how shoppers engage across touchpoints. </a:t>
            </a:r>
          </a:p>
          <a:p>
            <a:pPr algn="ctr">
              <a:lnSpc>
                <a:spcPct val="120000"/>
              </a:lnSpc>
              <a:defRPr/>
            </a:pPr>
            <a:endParaRPr kumimoji="0" lang="en-GB" sz="1050" b="0" i="0" u="none" strike="noStrike" kern="1200" cap="none" spc="0" normalizeH="0" baseline="0" noProof="0">
              <a:ln>
                <a:noFill/>
              </a:ln>
              <a:solidFill>
                <a:schemeClr val="bg1"/>
              </a:solidFill>
              <a:effectLst/>
              <a:uLnTx/>
              <a:uFillTx/>
              <a:latin typeface="+mn-lt"/>
              <a:ea typeface="Lato Light" panose="020F0502020204030203" pitchFamily="34" charset="0"/>
              <a:cs typeface="Poppins Light" pitchFamily="2" charset="77"/>
            </a:endParaRPr>
          </a:p>
          <a:p>
            <a:pPr algn="ctr">
              <a:lnSpc>
                <a:spcPct val="120000"/>
              </a:lnSpc>
              <a:defRPr/>
            </a:pPr>
            <a:r>
              <a:rPr kumimoji="0" lang="en-GB" sz="1050" b="1" i="0" u="sng" strike="noStrike" kern="1200" cap="none" spc="0" normalizeH="0" baseline="0" noProof="0">
                <a:ln>
                  <a:noFill/>
                </a:ln>
                <a:solidFill>
                  <a:schemeClr val="bg1"/>
                </a:solidFill>
                <a:effectLst/>
                <a:uLnTx/>
                <a:uFillTx/>
                <a:latin typeface="+mn-lt"/>
                <a:ea typeface="Lato Light" panose="020F0502020204030203" pitchFamily="34" charset="0"/>
                <a:cs typeface="Poppins Light" pitchFamily="2" charset="77"/>
              </a:rPr>
              <a:t>Shopper / Category Behaviour</a:t>
            </a:r>
            <a:r>
              <a:rPr kumimoji="0" lang="en-GB" sz="1050" b="0" i="0" u="none" strike="noStrike" kern="1200" cap="none" spc="0" normalizeH="0" baseline="0" noProof="0">
                <a:ln>
                  <a:noFill/>
                </a:ln>
                <a:solidFill>
                  <a:schemeClr val="bg1"/>
                </a:solidFill>
                <a:effectLst/>
                <a:uLnTx/>
                <a:uFillTx/>
                <a:latin typeface="+mn-lt"/>
                <a:ea typeface="Lato Light" panose="020F0502020204030203" pitchFamily="34" charset="0"/>
                <a:cs typeface="Poppins Light" pitchFamily="2" charset="77"/>
              </a:rPr>
              <a:t>: Modelling considers behaviour of shoppers across brand peer sets and relevant categories. </a:t>
            </a:r>
          </a:p>
        </p:txBody>
      </p:sp>
      <p:sp>
        <p:nvSpPr>
          <p:cNvPr id="19" name="Rounded Rectangle 18">
            <a:extLst>
              <a:ext uri="{FF2B5EF4-FFF2-40B4-BE49-F238E27FC236}">
                <a16:creationId xmlns:a16="http://schemas.microsoft.com/office/drawing/2014/main" id="{341238F6-211D-6709-E837-CB9BB3F3CEB3}"/>
              </a:ext>
            </a:extLst>
          </p:cNvPr>
          <p:cNvSpPr/>
          <p:nvPr/>
        </p:nvSpPr>
        <p:spPr>
          <a:xfrm>
            <a:off x="862999" y="2216394"/>
            <a:ext cx="3038676" cy="668320"/>
          </a:xfrm>
          <a:prstGeom prst="roundRect">
            <a:avLst>
              <a:gd name="adj" fmla="val 50000"/>
            </a:avLst>
          </a:prstGeom>
          <a:solidFill>
            <a:schemeClr val="accent4"/>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Improve Transparency</a:t>
            </a:r>
          </a:p>
        </p:txBody>
      </p:sp>
      <p:sp>
        <p:nvSpPr>
          <p:cNvPr id="21" name="TextBox 20">
            <a:extLst>
              <a:ext uri="{FF2B5EF4-FFF2-40B4-BE49-F238E27FC236}">
                <a16:creationId xmlns:a16="http://schemas.microsoft.com/office/drawing/2014/main" id="{1B32E627-5D00-367A-7640-2DD9268EE2D5}"/>
              </a:ext>
            </a:extLst>
          </p:cNvPr>
          <p:cNvSpPr txBox="1"/>
          <p:nvPr/>
        </p:nvSpPr>
        <p:spPr>
          <a:xfrm>
            <a:off x="2147337" y="1805691"/>
            <a:ext cx="470000"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a:solidFill>
                  <a:schemeClr val="accent4"/>
                </a:solidFill>
              </a:rPr>
              <a:t>01</a:t>
            </a:r>
          </a:p>
        </p:txBody>
      </p:sp>
      <p:sp>
        <p:nvSpPr>
          <p:cNvPr id="22" name="Rounded Rectangle 21">
            <a:extLst>
              <a:ext uri="{FF2B5EF4-FFF2-40B4-BE49-F238E27FC236}">
                <a16:creationId xmlns:a16="http://schemas.microsoft.com/office/drawing/2014/main" id="{B4D888EB-FAFC-7CBC-25A1-5695DF3489B0}"/>
              </a:ext>
            </a:extLst>
          </p:cNvPr>
          <p:cNvSpPr/>
          <p:nvPr/>
        </p:nvSpPr>
        <p:spPr>
          <a:xfrm>
            <a:off x="4551079" y="2216394"/>
            <a:ext cx="3038676" cy="668320"/>
          </a:xfrm>
          <a:prstGeom prst="roundRect">
            <a:avLst>
              <a:gd name="adj" fmla="val 50000"/>
            </a:avLst>
          </a:prstGeom>
          <a:solidFill>
            <a:schemeClr val="accent4"/>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Increase Data Availability</a:t>
            </a:r>
          </a:p>
        </p:txBody>
      </p:sp>
      <p:sp>
        <p:nvSpPr>
          <p:cNvPr id="23" name="TextBox 22">
            <a:extLst>
              <a:ext uri="{FF2B5EF4-FFF2-40B4-BE49-F238E27FC236}">
                <a16:creationId xmlns:a16="http://schemas.microsoft.com/office/drawing/2014/main" id="{06883ADA-3DF4-BB87-4BEF-7787E8254D01}"/>
              </a:ext>
            </a:extLst>
          </p:cNvPr>
          <p:cNvSpPr txBox="1"/>
          <p:nvPr/>
        </p:nvSpPr>
        <p:spPr>
          <a:xfrm>
            <a:off x="5835417" y="1805691"/>
            <a:ext cx="470000"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a:solidFill>
                  <a:schemeClr val="accent4"/>
                </a:solidFill>
              </a:rPr>
              <a:t>02</a:t>
            </a:r>
          </a:p>
        </p:txBody>
      </p:sp>
      <p:sp>
        <p:nvSpPr>
          <p:cNvPr id="24" name="TextBox 23">
            <a:extLst>
              <a:ext uri="{FF2B5EF4-FFF2-40B4-BE49-F238E27FC236}">
                <a16:creationId xmlns:a16="http://schemas.microsoft.com/office/drawing/2014/main" id="{54E52DCA-520F-1833-E975-F3609D3F7FA8}"/>
              </a:ext>
            </a:extLst>
          </p:cNvPr>
          <p:cNvSpPr txBox="1"/>
          <p:nvPr/>
        </p:nvSpPr>
        <p:spPr>
          <a:xfrm>
            <a:off x="4525187" y="3096631"/>
            <a:ext cx="3090460" cy="3204595"/>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algn="ctr">
              <a:lnSpc>
                <a:spcPct val="120000"/>
              </a:lnSpc>
              <a:defRPr/>
            </a:pPr>
            <a:r>
              <a:rPr lang="en-GB" b="1">
                <a:solidFill>
                  <a:schemeClr val="accent4"/>
                </a:solidFill>
                <a:latin typeface="+mn-lt"/>
              </a:rPr>
              <a:t>Goal: </a:t>
            </a:r>
          </a:p>
          <a:p>
            <a:pPr algn="ctr">
              <a:lnSpc>
                <a:spcPct val="120000"/>
              </a:lnSpc>
              <a:defRPr/>
            </a:pPr>
            <a:r>
              <a:rPr lang="en-GB" sz="1050">
                <a:solidFill>
                  <a:schemeClr val="bg1"/>
                </a:solidFill>
                <a:latin typeface="+mn-lt"/>
              </a:rPr>
              <a:t>Increase access to data where possible so insights can be used by brands within campaign to better optimise performance.</a:t>
            </a:r>
          </a:p>
          <a:p>
            <a:pPr algn="ctr">
              <a:lnSpc>
                <a:spcPct val="120000"/>
              </a:lnSpc>
              <a:defRPr/>
            </a:pPr>
            <a:endParaRPr lang="en-GB" sz="1050" b="1">
              <a:solidFill>
                <a:schemeClr val="bg1"/>
              </a:solidFill>
              <a:latin typeface="+mn-lt"/>
            </a:endParaRPr>
          </a:p>
          <a:p>
            <a:pPr algn="ctr">
              <a:lnSpc>
                <a:spcPct val="120000"/>
              </a:lnSpc>
              <a:defRPr/>
            </a:pPr>
            <a:r>
              <a:rPr lang="en-GB" b="1">
                <a:solidFill>
                  <a:schemeClr val="accent4"/>
                </a:solidFill>
                <a:latin typeface="+mn-lt"/>
              </a:rPr>
              <a:t>Extractable and Consistent Formats: </a:t>
            </a:r>
          </a:p>
          <a:p>
            <a:pPr algn="ctr">
              <a:lnSpc>
                <a:spcPct val="120000"/>
              </a:lnSpc>
              <a:defRPr/>
            </a:pPr>
            <a:r>
              <a:rPr lang="en-GB" sz="1050">
                <a:solidFill>
                  <a:schemeClr val="bg1"/>
                </a:solidFill>
                <a:latin typeface="+mn-lt"/>
              </a:rPr>
              <a:t>Providing data in pre-templated formats allow brands to cross-compare insights and identify trends over times. </a:t>
            </a:r>
          </a:p>
          <a:p>
            <a:pPr algn="ctr">
              <a:lnSpc>
                <a:spcPct val="120000"/>
              </a:lnSpc>
              <a:defRPr/>
            </a:pPr>
            <a:endParaRPr lang="en-GB" sz="1050">
              <a:solidFill>
                <a:schemeClr val="bg1"/>
              </a:solidFill>
              <a:latin typeface="+mn-lt"/>
            </a:endParaRPr>
          </a:p>
          <a:p>
            <a:pPr algn="ctr">
              <a:lnSpc>
                <a:spcPct val="120000"/>
              </a:lnSpc>
              <a:defRPr/>
            </a:pPr>
            <a:r>
              <a:rPr lang="en-GB" b="1">
                <a:solidFill>
                  <a:schemeClr val="accent4"/>
                </a:solidFill>
                <a:latin typeface="+mn-lt"/>
              </a:rPr>
              <a:t>Insight Availability: </a:t>
            </a:r>
          </a:p>
          <a:p>
            <a:pPr algn="ctr">
              <a:lnSpc>
                <a:spcPct val="120000"/>
              </a:lnSpc>
              <a:defRPr/>
            </a:pPr>
            <a:r>
              <a:rPr lang="en-GB" sz="1050">
                <a:solidFill>
                  <a:schemeClr val="bg1"/>
                </a:solidFill>
                <a:latin typeface="+mn-lt"/>
              </a:rPr>
              <a:t>Supporting brands with insights on new and existing customer penetration guides audience targeting within campaigns, and where links to campaign data can be made available should be shared within flight to improve optimisations. </a:t>
            </a:r>
          </a:p>
        </p:txBody>
      </p:sp>
      <p:sp>
        <p:nvSpPr>
          <p:cNvPr id="25" name="Rounded Rectangle 24">
            <a:extLst>
              <a:ext uri="{FF2B5EF4-FFF2-40B4-BE49-F238E27FC236}">
                <a16:creationId xmlns:a16="http://schemas.microsoft.com/office/drawing/2014/main" id="{92F5342F-471D-8C26-0361-91EE36FD4A41}"/>
              </a:ext>
            </a:extLst>
          </p:cNvPr>
          <p:cNvSpPr/>
          <p:nvPr/>
        </p:nvSpPr>
        <p:spPr>
          <a:xfrm>
            <a:off x="8249810" y="2216394"/>
            <a:ext cx="3038676" cy="668320"/>
          </a:xfrm>
          <a:prstGeom prst="roundRect">
            <a:avLst>
              <a:gd name="adj" fmla="val 50000"/>
            </a:avLst>
          </a:prstGeom>
          <a:solidFill>
            <a:schemeClr val="accent4"/>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Advanced Solutions</a:t>
            </a:r>
          </a:p>
        </p:txBody>
      </p:sp>
      <p:sp>
        <p:nvSpPr>
          <p:cNvPr id="26" name="TextBox 25">
            <a:extLst>
              <a:ext uri="{FF2B5EF4-FFF2-40B4-BE49-F238E27FC236}">
                <a16:creationId xmlns:a16="http://schemas.microsoft.com/office/drawing/2014/main" id="{4EC4302F-25E5-F83C-546A-BB43A38B7158}"/>
              </a:ext>
            </a:extLst>
          </p:cNvPr>
          <p:cNvSpPr txBox="1"/>
          <p:nvPr/>
        </p:nvSpPr>
        <p:spPr>
          <a:xfrm>
            <a:off x="9534148" y="1805691"/>
            <a:ext cx="470000"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a:solidFill>
                  <a:schemeClr val="accent4"/>
                </a:solidFill>
              </a:rPr>
              <a:t>03</a:t>
            </a:r>
          </a:p>
        </p:txBody>
      </p:sp>
      <p:sp>
        <p:nvSpPr>
          <p:cNvPr id="27" name="TextBox 26">
            <a:extLst>
              <a:ext uri="{FF2B5EF4-FFF2-40B4-BE49-F238E27FC236}">
                <a16:creationId xmlns:a16="http://schemas.microsoft.com/office/drawing/2014/main" id="{E88D4B6B-D4A8-E1F0-9713-17740A58E92A}"/>
              </a:ext>
            </a:extLst>
          </p:cNvPr>
          <p:cNvSpPr txBox="1"/>
          <p:nvPr/>
        </p:nvSpPr>
        <p:spPr>
          <a:xfrm>
            <a:off x="8249810" y="3096631"/>
            <a:ext cx="3038676" cy="2225866"/>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algn="ctr">
              <a:lnSpc>
                <a:spcPct val="120000"/>
              </a:lnSpc>
              <a:defRPr/>
            </a:pPr>
            <a:r>
              <a:rPr lang="en-GB" b="1">
                <a:solidFill>
                  <a:schemeClr val="accent4"/>
                </a:solidFill>
                <a:latin typeface="+mn-lt"/>
              </a:rPr>
              <a:t>Goal: </a:t>
            </a:r>
          </a:p>
          <a:p>
            <a:pPr algn="ctr">
              <a:lnSpc>
                <a:spcPct val="120000"/>
              </a:lnSpc>
              <a:defRPr/>
            </a:pPr>
            <a:r>
              <a:rPr lang="en-GB" sz="1050">
                <a:solidFill>
                  <a:schemeClr val="bg1"/>
                </a:solidFill>
                <a:latin typeface="+mn-lt"/>
              </a:rPr>
              <a:t>Considering various nuances across verticals, retailers should aim to create and provide methodologies which are insight-based and relevant to brand and category behaviour.</a:t>
            </a:r>
          </a:p>
          <a:p>
            <a:pPr algn="ctr">
              <a:lnSpc>
                <a:spcPct val="120000"/>
              </a:lnSpc>
              <a:defRPr/>
            </a:pPr>
            <a:endParaRPr lang="en-GB" sz="1050" b="1">
              <a:solidFill>
                <a:schemeClr val="bg1"/>
              </a:solidFill>
              <a:latin typeface="+mn-lt"/>
            </a:endParaRPr>
          </a:p>
          <a:p>
            <a:pPr algn="ctr">
              <a:lnSpc>
                <a:spcPct val="120000"/>
              </a:lnSpc>
              <a:defRPr/>
            </a:pPr>
            <a:r>
              <a:rPr lang="en-GB" b="1">
                <a:solidFill>
                  <a:schemeClr val="accent4"/>
                </a:solidFill>
                <a:latin typeface="+mn-lt"/>
              </a:rPr>
              <a:t>Advanced technology: </a:t>
            </a:r>
          </a:p>
          <a:p>
            <a:pPr algn="ctr">
              <a:lnSpc>
                <a:spcPct val="120000"/>
              </a:lnSpc>
              <a:defRPr/>
            </a:pPr>
            <a:r>
              <a:rPr lang="en-GB" sz="1050">
                <a:solidFill>
                  <a:schemeClr val="bg1"/>
                </a:solidFill>
                <a:latin typeface="+mn-lt"/>
              </a:rPr>
              <a:t>Which enables omnichannel data matching through cloud-based solutions, may be the long-term solution to drive consistency across new customer data.</a:t>
            </a:r>
          </a:p>
        </p:txBody>
      </p:sp>
    </p:spTree>
    <p:extLst>
      <p:ext uri="{BB962C8B-B14F-4D97-AF65-F5344CB8AC3E}">
        <p14:creationId xmlns:p14="http://schemas.microsoft.com/office/powerpoint/2010/main" val="3474678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Arrow Connector 63">
            <a:extLst>
              <a:ext uri="{FF2B5EF4-FFF2-40B4-BE49-F238E27FC236}">
                <a16:creationId xmlns:a16="http://schemas.microsoft.com/office/drawing/2014/main" id="{F163B3C5-EBEB-0793-E478-BB07DD5FF935}"/>
              </a:ext>
            </a:extLst>
          </p:cNvPr>
          <p:cNvCxnSpPr>
            <a:cxnSpLocks/>
          </p:cNvCxnSpPr>
          <p:nvPr/>
        </p:nvCxnSpPr>
        <p:spPr>
          <a:xfrm>
            <a:off x="548640" y="2132022"/>
            <a:ext cx="11094720" cy="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6E97174-3E1A-3551-A804-68D3B1AD5926}"/>
              </a:ext>
            </a:extLst>
          </p:cNvPr>
          <p:cNvSpPr/>
          <p:nvPr/>
        </p:nvSpPr>
        <p:spPr>
          <a:xfrm>
            <a:off x="8468719" y="2516058"/>
            <a:ext cx="3147438" cy="1156581"/>
          </a:xfrm>
          <a:prstGeom prst="rect">
            <a:avLst/>
          </a:prstGeom>
          <a:solidFill>
            <a:schemeClr val="accent4">
              <a:alpha val="29915"/>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62" name="Rectangle 61">
            <a:extLst>
              <a:ext uri="{FF2B5EF4-FFF2-40B4-BE49-F238E27FC236}">
                <a16:creationId xmlns:a16="http://schemas.microsoft.com/office/drawing/2014/main" id="{3A6606A5-1B67-794B-A63B-025DB10C3DFB}"/>
              </a:ext>
            </a:extLst>
          </p:cNvPr>
          <p:cNvSpPr/>
          <p:nvPr/>
        </p:nvSpPr>
        <p:spPr>
          <a:xfrm>
            <a:off x="5134261" y="2516058"/>
            <a:ext cx="3147438" cy="1156581"/>
          </a:xfrm>
          <a:prstGeom prst="rect">
            <a:avLst/>
          </a:prstGeom>
          <a:solidFill>
            <a:schemeClr val="accent4">
              <a:alpha val="29915"/>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63" name="Rectangle 62">
            <a:extLst>
              <a:ext uri="{FF2B5EF4-FFF2-40B4-BE49-F238E27FC236}">
                <a16:creationId xmlns:a16="http://schemas.microsoft.com/office/drawing/2014/main" id="{E255691E-C2DE-8CC4-CDDB-07FE996AFA45}"/>
              </a:ext>
            </a:extLst>
          </p:cNvPr>
          <p:cNvSpPr/>
          <p:nvPr/>
        </p:nvSpPr>
        <p:spPr>
          <a:xfrm>
            <a:off x="1788160" y="2516058"/>
            <a:ext cx="3147438" cy="1156581"/>
          </a:xfrm>
          <a:prstGeom prst="rect">
            <a:avLst/>
          </a:prstGeom>
          <a:solidFill>
            <a:schemeClr val="accent4">
              <a:alpha val="29915"/>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8" name="Rectangle 17">
            <a:extLst>
              <a:ext uri="{FF2B5EF4-FFF2-40B4-BE49-F238E27FC236}">
                <a16:creationId xmlns:a16="http://schemas.microsoft.com/office/drawing/2014/main" id="{F9999CDD-FDE7-06BA-5477-72172230E384}"/>
              </a:ext>
            </a:extLst>
          </p:cNvPr>
          <p:cNvSpPr/>
          <p:nvPr/>
        </p:nvSpPr>
        <p:spPr>
          <a:xfrm>
            <a:off x="5134648" y="2516059"/>
            <a:ext cx="3149600" cy="3707754"/>
          </a:xfrm>
          <a:prstGeom prst="rect">
            <a:avLst/>
          </a:prstGeom>
          <a:noFill/>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9" name="Rectangle 18">
            <a:extLst>
              <a:ext uri="{FF2B5EF4-FFF2-40B4-BE49-F238E27FC236}">
                <a16:creationId xmlns:a16="http://schemas.microsoft.com/office/drawing/2014/main" id="{10B53EC7-A51F-CF2A-27BB-C6E02D3C84D4}"/>
              </a:ext>
            </a:extLst>
          </p:cNvPr>
          <p:cNvSpPr/>
          <p:nvPr/>
        </p:nvSpPr>
        <p:spPr>
          <a:xfrm>
            <a:off x="8478768" y="2516059"/>
            <a:ext cx="3149600" cy="3707754"/>
          </a:xfrm>
          <a:prstGeom prst="rect">
            <a:avLst/>
          </a:prstGeom>
          <a:noFill/>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7" name="Rectangle 16">
            <a:extLst>
              <a:ext uri="{FF2B5EF4-FFF2-40B4-BE49-F238E27FC236}">
                <a16:creationId xmlns:a16="http://schemas.microsoft.com/office/drawing/2014/main" id="{7D124D9D-E978-EC10-56A1-47A9185A8840}"/>
              </a:ext>
            </a:extLst>
          </p:cNvPr>
          <p:cNvSpPr/>
          <p:nvPr/>
        </p:nvSpPr>
        <p:spPr>
          <a:xfrm>
            <a:off x="1788160" y="2516059"/>
            <a:ext cx="3149600" cy="3707754"/>
          </a:xfrm>
          <a:prstGeom prst="rect">
            <a:avLst/>
          </a:prstGeom>
          <a:noFill/>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 name="Title 1">
            <a:extLst>
              <a:ext uri="{FF2B5EF4-FFF2-40B4-BE49-F238E27FC236}">
                <a16:creationId xmlns:a16="http://schemas.microsoft.com/office/drawing/2014/main" id="{90D7F14A-D91D-5E2A-8ACE-D75015717BA4}"/>
              </a:ext>
            </a:extLst>
          </p:cNvPr>
          <p:cNvSpPr>
            <a:spLocks noGrp="1"/>
          </p:cNvSpPr>
          <p:nvPr>
            <p:ph type="title"/>
          </p:nvPr>
        </p:nvSpPr>
        <p:spPr/>
        <p:txBody>
          <a:bodyPr/>
          <a:lstStyle/>
          <a:p>
            <a:r>
              <a:rPr lang="en-GB"/>
              <a:t>Framework to drive consistent methodologies of defining ‘new’</a:t>
            </a:r>
            <a:endParaRPr lang="en-GB">
              <a:solidFill>
                <a:schemeClr val="accent3"/>
              </a:solidFill>
            </a:endParaRPr>
          </a:p>
        </p:txBody>
      </p:sp>
      <p:sp>
        <p:nvSpPr>
          <p:cNvPr id="11" name="Oval 10">
            <a:extLst>
              <a:ext uri="{FF2B5EF4-FFF2-40B4-BE49-F238E27FC236}">
                <a16:creationId xmlns:a16="http://schemas.microsoft.com/office/drawing/2014/main" id="{709B4D4C-93ED-0113-5AB5-58429269F1D8}"/>
              </a:ext>
            </a:extLst>
          </p:cNvPr>
          <p:cNvSpPr/>
          <p:nvPr/>
        </p:nvSpPr>
        <p:spPr>
          <a:xfrm>
            <a:off x="3251200" y="2045662"/>
            <a:ext cx="172720" cy="172720"/>
          </a:xfrm>
          <a:prstGeom prst="ellipse">
            <a:avLst/>
          </a:prstGeom>
          <a:solidFill>
            <a:schemeClr val="tx1"/>
          </a:solidFill>
          <a:ln w="25400">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2" name="TextBox 11">
            <a:extLst>
              <a:ext uri="{FF2B5EF4-FFF2-40B4-BE49-F238E27FC236}">
                <a16:creationId xmlns:a16="http://schemas.microsoft.com/office/drawing/2014/main" id="{E1BD0B16-0708-149E-EEFA-ECBB579AC73C}"/>
              </a:ext>
            </a:extLst>
          </p:cNvPr>
          <p:cNvSpPr txBox="1"/>
          <p:nvPr/>
        </p:nvSpPr>
        <p:spPr>
          <a:xfrm>
            <a:off x="2846363" y="2299383"/>
            <a:ext cx="982394" cy="302955"/>
          </a:xfrm>
          <a:prstGeom prst="roundRect">
            <a:avLst>
              <a:gd name="adj" fmla="val 50000"/>
            </a:avLst>
          </a:prstGeom>
          <a:solidFill>
            <a:schemeClr val="accent4"/>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0" bIns="0" rtlCol="0" anchor="ctr">
            <a:spAutoFit/>
          </a:bodyPr>
          <a:lstStyle/>
          <a:p>
            <a:pPr algn="ctr"/>
            <a:r>
              <a:rPr lang="en-US" sz="1400" b="1">
                <a:solidFill>
                  <a:schemeClr val="bg1"/>
                </a:solidFill>
              </a:rPr>
              <a:t>Now</a:t>
            </a:r>
          </a:p>
        </p:txBody>
      </p:sp>
      <p:sp>
        <p:nvSpPr>
          <p:cNvPr id="13" name="TextBox 12">
            <a:extLst>
              <a:ext uri="{FF2B5EF4-FFF2-40B4-BE49-F238E27FC236}">
                <a16:creationId xmlns:a16="http://schemas.microsoft.com/office/drawing/2014/main" id="{693714C0-7079-39D5-72C9-6CAE25801725}"/>
              </a:ext>
            </a:extLst>
          </p:cNvPr>
          <p:cNvSpPr txBox="1"/>
          <p:nvPr/>
        </p:nvSpPr>
        <p:spPr>
          <a:xfrm>
            <a:off x="6219814" y="2299383"/>
            <a:ext cx="982394" cy="302955"/>
          </a:xfrm>
          <a:prstGeom prst="roundRect">
            <a:avLst>
              <a:gd name="adj" fmla="val 50000"/>
            </a:avLst>
          </a:prstGeom>
          <a:solidFill>
            <a:schemeClr val="accent4"/>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0" bIns="0" rtlCol="0" anchor="ctr">
            <a:spAutoFit/>
          </a:bodyPr>
          <a:lstStyle/>
          <a:p>
            <a:pPr algn="ctr"/>
            <a:r>
              <a:rPr lang="en-US" sz="1400" b="1">
                <a:solidFill>
                  <a:schemeClr val="bg1"/>
                </a:solidFill>
              </a:rPr>
              <a:t>Next</a:t>
            </a:r>
          </a:p>
        </p:txBody>
      </p:sp>
      <p:sp>
        <p:nvSpPr>
          <p:cNvPr id="14" name="Oval 13">
            <a:extLst>
              <a:ext uri="{FF2B5EF4-FFF2-40B4-BE49-F238E27FC236}">
                <a16:creationId xmlns:a16="http://schemas.microsoft.com/office/drawing/2014/main" id="{5DAE5396-967E-27C2-4617-BA378E68D7F5}"/>
              </a:ext>
            </a:extLst>
          </p:cNvPr>
          <p:cNvSpPr/>
          <p:nvPr/>
        </p:nvSpPr>
        <p:spPr>
          <a:xfrm>
            <a:off x="6623088" y="2045662"/>
            <a:ext cx="172720" cy="172720"/>
          </a:xfrm>
          <a:prstGeom prst="ellipse">
            <a:avLst/>
          </a:prstGeom>
          <a:solidFill>
            <a:schemeClr val="tx1"/>
          </a:solidFill>
          <a:ln w="25400">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5" name="TextBox 14">
            <a:extLst>
              <a:ext uri="{FF2B5EF4-FFF2-40B4-BE49-F238E27FC236}">
                <a16:creationId xmlns:a16="http://schemas.microsoft.com/office/drawing/2014/main" id="{97DE21D9-1DF4-AF04-32DB-EE8C8992787B}"/>
              </a:ext>
            </a:extLst>
          </p:cNvPr>
          <p:cNvSpPr txBox="1"/>
          <p:nvPr/>
        </p:nvSpPr>
        <p:spPr>
          <a:xfrm>
            <a:off x="9562371" y="2299383"/>
            <a:ext cx="982394" cy="302955"/>
          </a:xfrm>
          <a:prstGeom prst="roundRect">
            <a:avLst>
              <a:gd name="adj" fmla="val 50000"/>
            </a:avLst>
          </a:prstGeom>
          <a:solidFill>
            <a:schemeClr val="accent4"/>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0" bIns="0" rtlCol="0" anchor="ctr">
            <a:spAutoFit/>
          </a:bodyPr>
          <a:lstStyle/>
          <a:p>
            <a:pPr algn="ctr"/>
            <a:r>
              <a:rPr lang="en-US" sz="1400" b="1">
                <a:solidFill>
                  <a:schemeClr val="bg1"/>
                </a:solidFill>
              </a:rPr>
              <a:t>Future</a:t>
            </a:r>
          </a:p>
        </p:txBody>
      </p:sp>
      <p:sp>
        <p:nvSpPr>
          <p:cNvPr id="16" name="Oval 15">
            <a:extLst>
              <a:ext uri="{FF2B5EF4-FFF2-40B4-BE49-F238E27FC236}">
                <a16:creationId xmlns:a16="http://schemas.microsoft.com/office/drawing/2014/main" id="{99C26EA0-8F39-8CCD-5701-2538FDC4EE7E}"/>
              </a:ext>
            </a:extLst>
          </p:cNvPr>
          <p:cNvSpPr/>
          <p:nvPr/>
        </p:nvSpPr>
        <p:spPr>
          <a:xfrm>
            <a:off x="9965645" y="2045662"/>
            <a:ext cx="172720" cy="172720"/>
          </a:xfrm>
          <a:prstGeom prst="ellipse">
            <a:avLst/>
          </a:prstGeom>
          <a:solidFill>
            <a:schemeClr val="tx1"/>
          </a:solidFill>
          <a:ln w="25400">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3" name="TextBox 22">
            <a:extLst>
              <a:ext uri="{FF2B5EF4-FFF2-40B4-BE49-F238E27FC236}">
                <a16:creationId xmlns:a16="http://schemas.microsoft.com/office/drawing/2014/main" id="{C5DCECE7-7D0B-B393-F0D9-B5F4E75EA147}"/>
              </a:ext>
            </a:extLst>
          </p:cNvPr>
          <p:cNvSpPr txBox="1"/>
          <p:nvPr/>
        </p:nvSpPr>
        <p:spPr>
          <a:xfrm>
            <a:off x="1788160" y="2747625"/>
            <a:ext cx="3147438" cy="577081"/>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50" b="1">
                <a:solidFill>
                  <a:schemeClr val="bg1"/>
                </a:solidFill>
                <a:latin typeface="+mj-lt"/>
              </a:rPr>
              <a:t>To drive better transparency within current reporting as to how ‘new customers’ are being measured.</a:t>
            </a:r>
          </a:p>
        </p:txBody>
      </p:sp>
      <p:cxnSp>
        <p:nvCxnSpPr>
          <p:cNvPr id="26" name="Straight Connector 25">
            <a:extLst>
              <a:ext uri="{FF2B5EF4-FFF2-40B4-BE49-F238E27FC236}">
                <a16:creationId xmlns:a16="http://schemas.microsoft.com/office/drawing/2014/main" id="{E38AECC5-76BF-00E6-F7A6-7F77C44A990B}"/>
              </a:ext>
            </a:extLst>
          </p:cNvPr>
          <p:cNvCxnSpPr>
            <a:cxnSpLocks/>
          </p:cNvCxnSpPr>
          <p:nvPr/>
        </p:nvCxnSpPr>
        <p:spPr>
          <a:xfrm>
            <a:off x="548640" y="3676844"/>
            <a:ext cx="438695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E01F4F1-A52F-9CFB-561D-7C9C0FB56116}"/>
              </a:ext>
            </a:extLst>
          </p:cNvPr>
          <p:cNvCxnSpPr>
            <a:cxnSpLocks/>
          </p:cNvCxnSpPr>
          <p:nvPr/>
        </p:nvCxnSpPr>
        <p:spPr>
          <a:xfrm>
            <a:off x="548640" y="5571878"/>
            <a:ext cx="438695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7EF3A8-E5DC-0C2E-7FEB-719A3FA99E95}"/>
              </a:ext>
            </a:extLst>
          </p:cNvPr>
          <p:cNvCxnSpPr>
            <a:cxnSpLocks/>
          </p:cNvCxnSpPr>
          <p:nvPr/>
        </p:nvCxnSpPr>
        <p:spPr>
          <a:xfrm>
            <a:off x="548640" y="4688917"/>
            <a:ext cx="438695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8A4ED6B-B9A9-0792-BAF9-8277EBE38556}"/>
              </a:ext>
            </a:extLst>
          </p:cNvPr>
          <p:cNvSpPr txBox="1"/>
          <p:nvPr/>
        </p:nvSpPr>
        <p:spPr>
          <a:xfrm>
            <a:off x="5144306" y="2742348"/>
            <a:ext cx="3137389" cy="900246"/>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50" b="1">
                <a:solidFill>
                  <a:schemeClr val="bg1"/>
                </a:solidFill>
                <a:latin typeface="+mj-lt"/>
              </a:rPr>
              <a:t>Focus on increasing availability of data to be seen in-flight, and advance methodologies by accompanying insights on buying cycles to verify accuracy of measurement set by retailer.</a:t>
            </a:r>
          </a:p>
        </p:txBody>
      </p:sp>
      <p:sp>
        <p:nvSpPr>
          <p:cNvPr id="32" name="TextBox 31">
            <a:extLst>
              <a:ext uri="{FF2B5EF4-FFF2-40B4-BE49-F238E27FC236}">
                <a16:creationId xmlns:a16="http://schemas.microsoft.com/office/drawing/2014/main" id="{D7EF2F05-6B31-5A6A-1F27-A536DE599983}"/>
              </a:ext>
            </a:extLst>
          </p:cNvPr>
          <p:cNvSpPr txBox="1"/>
          <p:nvPr/>
        </p:nvSpPr>
        <p:spPr>
          <a:xfrm>
            <a:off x="1814442" y="3737901"/>
            <a:ext cx="3222946" cy="861774"/>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1000">
                <a:solidFill>
                  <a:schemeClr val="bg1"/>
                </a:solidFill>
                <a:latin typeface="+mj-lt"/>
              </a:rPr>
              <a:t>Open and transparent definitions across media being used explicitly calling out rationale behind methodologies and considerations against omnichannel touchpoints, and shopper category behaviour (if they have been taken). </a:t>
            </a:r>
          </a:p>
        </p:txBody>
      </p:sp>
      <p:sp>
        <p:nvSpPr>
          <p:cNvPr id="33" name="TextBox 32">
            <a:extLst>
              <a:ext uri="{FF2B5EF4-FFF2-40B4-BE49-F238E27FC236}">
                <a16:creationId xmlns:a16="http://schemas.microsoft.com/office/drawing/2014/main" id="{C7E415D2-932A-12CC-6637-52843276B47F}"/>
              </a:ext>
            </a:extLst>
          </p:cNvPr>
          <p:cNvSpPr txBox="1"/>
          <p:nvPr/>
        </p:nvSpPr>
        <p:spPr>
          <a:xfrm>
            <a:off x="5144306" y="4761136"/>
            <a:ext cx="3147438" cy="553998"/>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1000">
                <a:solidFill>
                  <a:schemeClr val="bg1"/>
                </a:solidFill>
                <a:latin typeface="+mj-lt"/>
              </a:rPr>
              <a:t>Data available mid-campaign and post campaign and in a templated extractable format such as excel / CSV.</a:t>
            </a:r>
          </a:p>
        </p:txBody>
      </p:sp>
      <p:sp>
        <p:nvSpPr>
          <p:cNvPr id="36" name="TextBox 35">
            <a:extLst>
              <a:ext uri="{FF2B5EF4-FFF2-40B4-BE49-F238E27FC236}">
                <a16:creationId xmlns:a16="http://schemas.microsoft.com/office/drawing/2014/main" id="{1BA44FDB-B192-1D38-DF97-099EDE1C74A0}"/>
              </a:ext>
            </a:extLst>
          </p:cNvPr>
          <p:cNvSpPr txBox="1"/>
          <p:nvPr/>
        </p:nvSpPr>
        <p:spPr>
          <a:xfrm>
            <a:off x="8495922" y="2742348"/>
            <a:ext cx="3147438" cy="738664"/>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50" b="1">
                <a:solidFill>
                  <a:schemeClr val="bg1"/>
                </a:solidFill>
                <a:latin typeface="+mj-lt"/>
              </a:rPr>
              <a:t>Total measurement flexibility aligned to brand asks with data manipulable across format, channel and visible with changes over time. </a:t>
            </a:r>
          </a:p>
        </p:txBody>
      </p:sp>
      <p:sp>
        <p:nvSpPr>
          <p:cNvPr id="37" name="TextBox 36">
            <a:extLst>
              <a:ext uri="{FF2B5EF4-FFF2-40B4-BE49-F238E27FC236}">
                <a16:creationId xmlns:a16="http://schemas.microsoft.com/office/drawing/2014/main" id="{E2B288E3-CC23-DEB6-594D-3943A7BDC834}"/>
              </a:ext>
            </a:extLst>
          </p:cNvPr>
          <p:cNvSpPr txBox="1"/>
          <p:nvPr/>
        </p:nvSpPr>
        <p:spPr>
          <a:xfrm>
            <a:off x="8495922" y="4733910"/>
            <a:ext cx="3147438" cy="707886"/>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1000">
                <a:solidFill>
                  <a:schemeClr val="bg1"/>
                </a:solidFill>
                <a:latin typeface="+mj-lt"/>
              </a:rPr>
              <a:t>Brands have access to data through cloud-based software where they can see NTB data across multi-format, multi-channel analysis against benchmarks and changes over time.</a:t>
            </a:r>
          </a:p>
        </p:txBody>
      </p:sp>
      <p:cxnSp>
        <p:nvCxnSpPr>
          <p:cNvPr id="44" name="Straight Connector 43">
            <a:extLst>
              <a:ext uri="{FF2B5EF4-FFF2-40B4-BE49-F238E27FC236}">
                <a16:creationId xmlns:a16="http://schemas.microsoft.com/office/drawing/2014/main" id="{CF58BFEE-2234-D6AF-27E3-8671EC62DCDC}"/>
              </a:ext>
            </a:extLst>
          </p:cNvPr>
          <p:cNvCxnSpPr>
            <a:cxnSpLocks/>
          </p:cNvCxnSpPr>
          <p:nvPr/>
        </p:nvCxnSpPr>
        <p:spPr>
          <a:xfrm>
            <a:off x="5134648" y="3676844"/>
            <a:ext cx="3147047"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3ACDAD5-C968-DF27-14B0-DEF6798E2230}"/>
              </a:ext>
            </a:extLst>
          </p:cNvPr>
          <p:cNvCxnSpPr>
            <a:cxnSpLocks/>
          </p:cNvCxnSpPr>
          <p:nvPr/>
        </p:nvCxnSpPr>
        <p:spPr>
          <a:xfrm>
            <a:off x="8476215" y="3676844"/>
            <a:ext cx="3147047"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2734DE1-02FE-71C2-7872-9D3061E04CE0}"/>
              </a:ext>
            </a:extLst>
          </p:cNvPr>
          <p:cNvCxnSpPr>
            <a:cxnSpLocks/>
          </p:cNvCxnSpPr>
          <p:nvPr/>
        </p:nvCxnSpPr>
        <p:spPr>
          <a:xfrm>
            <a:off x="5134648" y="4688917"/>
            <a:ext cx="3147047"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D1C23D5-BEEA-BF08-6313-4C39E25E4ABD}"/>
              </a:ext>
            </a:extLst>
          </p:cNvPr>
          <p:cNvCxnSpPr>
            <a:cxnSpLocks/>
          </p:cNvCxnSpPr>
          <p:nvPr/>
        </p:nvCxnSpPr>
        <p:spPr>
          <a:xfrm>
            <a:off x="5134648" y="5571878"/>
            <a:ext cx="3147047"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C85862FA-D371-83C2-FDDC-5741166F665F}"/>
              </a:ext>
            </a:extLst>
          </p:cNvPr>
          <p:cNvSpPr txBox="1"/>
          <p:nvPr/>
        </p:nvSpPr>
        <p:spPr>
          <a:xfrm>
            <a:off x="371340" y="2747625"/>
            <a:ext cx="1487156" cy="246221"/>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accent4"/>
                </a:solidFill>
                <a:latin typeface="+mj-lt"/>
              </a:rPr>
              <a:t>Ambition</a:t>
            </a:r>
          </a:p>
        </p:txBody>
      </p:sp>
      <p:sp>
        <p:nvSpPr>
          <p:cNvPr id="57" name="TextBox 56">
            <a:extLst>
              <a:ext uri="{FF2B5EF4-FFF2-40B4-BE49-F238E27FC236}">
                <a16:creationId xmlns:a16="http://schemas.microsoft.com/office/drawing/2014/main" id="{A4A5A957-D2E9-B51E-D419-26DC37FC1A66}"/>
              </a:ext>
            </a:extLst>
          </p:cNvPr>
          <p:cNvSpPr txBox="1"/>
          <p:nvPr/>
        </p:nvSpPr>
        <p:spPr>
          <a:xfrm>
            <a:off x="371340" y="3719921"/>
            <a:ext cx="1487156" cy="707886"/>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accent4"/>
                </a:solidFill>
                <a:latin typeface="+mj-lt"/>
              </a:rPr>
              <a:t>Component 1: </a:t>
            </a:r>
          </a:p>
          <a:p>
            <a:r>
              <a:rPr lang="en-GB" sz="1000">
                <a:solidFill>
                  <a:schemeClr val="bg1"/>
                </a:solidFill>
                <a:latin typeface="+mj-lt"/>
              </a:rPr>
              <a:t>Improve Transparency of Methodology </a:t>
            </a:r>
          </a:p>
        </p:txBody>
      </p:sp>
      <p:sp>
        <p:nvSpPr>
          <p:cNvPr id="58" name="TextBox 57">
            <a:extLst>
              <a:ext uri="{FF2B5EF4-FFF2-40B4-BE49-F238E27FC236}">
                <a16:creationId xmlns:a16="http://schemas.microsoft.com/office/drawing/2014/main" id="{45071C1C-16B1-2644-8A53-E1063FC20198}"/>
              </a:ext>
            </a:extLst>
          </p:cNvPr>
          <p:cNvSpPr txBox="1"/>
          <p:nvPr/>
        </p:nvSpPr>
        <p:spPr>
          <a:xfrm>
            <a:off x="371340" y="4733910"/>
            <a:ext cx="1487156" cy="553998"/>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accent4"/>
                </a:solidFill>
                <a:latin typeface="+mj-lt"/>
              </a:rPr>
              <a:t>Component 2: </a:t>
            </a:r>
          </a:p>
          <a:p>
            <a:r>
              <a:rPr lang="en-GB" sz="1000">
                <a:solidFill>
                  <a:schemeClr val="bg1"/>
                </a:solidFill>
                <a:latin typeface="+mj-lt"/>
              </a:rPr>
              <a:t>Improve Availability of Data </a:t>
            </a:r>
          </a:p>
        </p:txBody>
      </p:sp>
      <p:sp>
        <p:nvSpPr>
          <p:cNvPr id="59" name="TextBox 58">
            <a:extLst>
              <a:ext uri="{FF2B5EF4-FFF2-40B4-BE49-F238E27FC236}">
                <a16:creationId xmlns:a16="http://schemas.microsoft.com/office/drawing/2014/main" id="{FDC2028A-AB32-AC89-3EBE-501D455D6639}"/>
              </a:ext>
            </a:extLst>
          </p:cNvPr>
          <p:cNvSpPr txBox="1"/>
          <p:nvPr/>
        </p:nvSpPr>
        <p:spPr>
          <a:xfrm>
            <a:off x="371340" y="5605169"/>
            <a:ext cx="1487156" cy="707886"/>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accent4"/>
                </a:solidFill>
                <a:latin typeface="+mj-lt"/>
              </a:rPr>
              <a:t>Component 3: </a:t>
            </a:r>
          </a:p>
          <a:p>
            <a:r>
              <a:rPr lang="en-GB" sz="1000">
                <a:solidFill>
                  <a:schemeClr val="bg1"/>
                </a:solidFill>
                <a:latin typeface="+mj-lt"/>
              </a:rPr>
              <a:t>Advanced Measurement Modelling</a:t>
            </a:r>
          </a:p>
        </p:txBody>
      </p:sp>
      <p:sp>
        <p:nvSpPr>
          <p:cNvPr id="3" name="TextBox 2">
            <a:extLst>
              <a:ext uri="{FF2B5EF4-FFF2-40B4-BE49-F238E27FC236}">
                <a16:creationId xmlns:a16="http://schemas.microsoft.com/office/drawing/2014/main" id="{C7A371F8-0B0E-30E1-8815-D977E45BED30}"/>
              </a:ext>
            </a:extLst>
          </p:cNvPr>
          <p:cNvSpPr txBox="1"/>
          <p:nvPr/>
        </p:nvSpPr>
        <p:spPr>
          <a:xfrm>
            <a:off x="1801339" y="4761136"/>
            <a:ext cx="3147438" cy="707886"/>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1000">
                <a:solidFill>
                  <a:schemeClr val="bg1"/>
                </a:solidFill>
                <a:latin typeface="+mj-lt"/>
              </a:rPr>
              <a:t>Data shared post campaign in a templated extractable format, such as excel / CSV so data can be cross compared over time periods.</a:t>
            </a:r>
          </a:p>
        </p:txBody>
      </p:sp>
      <p:cxnSp>
        <p:nvCxnSpPr>
          <p:cNvPr id="5" name="Straight Connector 4">
            <a:extLst>
              <a:ext uri="{FF2B5EF4-FFF2-40B4-BE49-F238E27FC236}">
                <a16:creationId xmlns:a16="http://schemas.microsoft.com/office/drawing/2014/main" id="{D4938238-DEC2-C093-FFFE-78F10EED5B38}"/>
              </a:ext>
            </a:extLst>
          </p:cNvPr>
          <p:cNvCxnSpPr>
            <a:cxnSpLocks/>
          </p:cNvCxnSpPr>
          <p:nvPr/>
        </p:nvCxnSpPr>
        <p:spPr>
          <a:xfrm>
            <a:off x="8477616" y="4688917"/>
            <a:ext cx="3147047"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D3BA160-7A09-FAC2-0F1F-0C3712015976}"/>
              </a:ext>
            </a:extLst>
          </p:cNvPr>
          <p:cNvCxnSpPr>
            <a:cxnSpLocks/>
          </p:cNvCxnSpPr>
          <p:nvPr/>
        </p:nvCxnSpPr>
        <p:spPr>
          <a:xfrm>
            <a:off x="8477616" y="5571878"/>
            <a:ext cx="3147047"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CB9677E-E541-10F3-3EEB-CF2F4AA0E34F}"/>
              </a:ext>
            </a:extLst>
          </p:cNvPr>
          <p:cNvSpPr txBox="1"/>
          <p:nvPr/>
        </p:nvSpPr>
        <p:spPr>
          <a:xfrm>
            <a:off x="8477442" y="5632702"/>
            <a:ext cx="3147438" cy="553998"/>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1000">
                <a:solidFill>
                  <a:schemeClr val="bg1"/>
                </a:solidFill>
                <a:latin typeface="+mj-lt"/>
              </a:rPr>
              <a:t>Full data flexibility enabled through reporting, so brands have control of how ‘new customer’ data parameters are set. </a:t>
            </a:r>
          </a:p>
        </p:txBody>
      </p:sp>
      <p:sp>
        <p:nvSpPr>
          <p:cNvPr id="10" name="Rectangle 9">
            <a:extLst>
              <a:ext uri="{FF2B5EF4-FFF2-40B4-BE49-F238E27FC236}">
                <a16:creationId xmlns:a16="http://schemas.microsoft.com/office/drawing/2014/main" id="{70EC8BEC-4646-3C75-ADAF-2644C8EBE35D}"/>
              </a:ext>
            </a:extLst>
          </p:cNvPr>
          <p:cNvSpPr/>
          <p:nvPr/>
        </p:nvSpPr>
        <p:spPr>
          <a:xfrm>
            <a:off x="434904" y="1110805"/>
            <a:ext cx="9977457" cy="6731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400" b="1">
                <a:solidFill>
                  <a:schemeClr val="bg1"/>
                </a:solidFill>
              </a:rPr>
              <a:t>Investment into technology solutions is required to advance methodologies and improve data availability and whilst ‘next’ actions should be prioritised within product roadmaps they should be considered as long-term actions.</a:t>
            </a:r>
          </a:p>
        </p:txBody>
      </p:sp>
      <p:sp>
        <p:nvSpPr>
          <p:cNvPr id="20" name="TextBox 19">
            <a:extLst>
              <a:ext uri="{FF2B5EF4-FFF2-40B4-BE49-F238E27FC236}">
                <a16:creationId xmlns:a16="http://schemas.microsoft.com/office/drawing/2014/main" id="{ABDF90BC-3986-21A7-ED0B-EBA726DBFDE6}"/>
              </a:ext>
            </a:extLst>
          </p:cNvPr>
          <p:cNvSpPr txBox="1"/>
          <p:nvPr/>
        </p:nvSpPr>
        <p:spPr>
          <a:xfrm>
            <a:off x="5144306" y="5616546"/>
            <a:ext cx="3147438" cy="553998"/>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1000">
                <a:solidFill>
                  <a:schemeClr val="bg1"/>
                </a:solidFill>
                <a:latin typeface="+mj-lt"/>
              </a:rPr>
              <a:t>Methodologies are based on insights of category and brand buying cycles to validate accurate measurement definitions. </a:t>
            </a:r>
          </a:p>
        </p:txBody>
      </p:sp>
    </p:spTree>
    <p:extLst>
      <p:ext uri="{BB962C8B-B14F-4D97-AF65-F5344CB8AC3E}">
        <p14:creationId xmlns:p14="http://schemas.microsoft.com/office/powerpoint/2010/main" val="1547462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E1D6A5-FE0E-E61C-9F94-2BF73FE7C4FE}"/>
              </a:ext>
            </a:extLst>
          </p:cNvPr>
          <p:cNvGrpSpPr/>
          <p:nvPr/>
        </p:nvGrpSpPr>
        <p:grpSpPr>
          <a:xfrm>
            <a:off x="528505" y="621505"/>
            <a:ext cx="1251857" cy="1251857"/>
            <a:chOff x="9782246" y="2545308"/>
            <a:chExt cx="1251857" cy="1251857"/>
          </a:xfrm>
        </p:grpSpPr>
        <p:sp>
          <p:nvSpPr>
            <p:cNvPr id="21" name="Oval 20">
              <a:extLst>
                <a:ext uri="{FF2B5EF4-FFF2-40B4-BE49-F238E27FC236}">
                  <a16:creationId xmlns:a16="http://schemas.microsoft.com/office/drawing/2014/main" id="{DB6DB633-9E07-1B74-8297-5A22B87DE450}"/>
                </a:ext>
              </a:extLst>
            </p:cNvPr>
            <p:cNvSpPr/>
            <p:nvPr/>
          </p:nvSpPr>
          <p:spPr>
            <a:xfrm>
              <a:off x="9782246" y="2545308"/>
              <a:ext cx="1251857" cy="1251857"/>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22" name="Group 21">
              <a:extLst>
                <a:ext uri="{FF2B5EF4-FFF2-40B4-BE49-F238E27FC236}">
                  <a16:creationId xmlns:a16="http://schemas.microsoft.com/office/drawing/2014/main" id="{A6ED7CCC-2B14-AADB-0032-CBCA06DA8477}"/>
                </a:ext>
              </a:extLst>
            </p:cNvPr>
            <p:cNvGrpSpPr/>
            <p:nvPr/>
          </p:nvGrpSpPr>
          <p:grpSpPr>
            <a:xfrm>
              <a:off x="9926212" y="2683892"/>
              <a:ext cx="914400" cy="914400"/>
              <a:chOff x="9926212" y="2315727"/>
              <a:chExt cx="914400" cy="914400"/>
            </a:xfrm>
            <a:solidFill>
              <a:schemeClr val="accent5"/>
            </a:solidFill>
          </p:grpSpPr>
          <p:pic>
            <p:nvPicPr>
              <p:cNvPr id="23" name="Graphic 22" descr="Magnifying glass outline">
                <a:extLst>
                  <a:ext uri="{FF2B5EF4-FFF2-40B4-BE49-F238E27FC236}">
                    <a16:creationId xmlns:a16="http://schemas.microsoft.com/office/drawing/2014/main" id="{A00FFCF5-9B82-3AAA-1626-674E0B5D37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26212" y="2315727"/>
                <a:ext cx="914400" cy="914400"/>
              </a:xfrm>
              <a:prstGeom prst="rect">
                <a:avLst/>
              </a:prstGeom>
            </p:spPr>
          </p:pic>
          <p:pic>
            <p:nvPicPr>
              <p:cNvPr id="24" name="Graphic 23" descr="Tick with solid fill">
                <a:extLst>
                  <a:ext uri="{FF2B5EF4-FFF2-40B4-BE49-F238E27FC236}">
                    <a16:creationId xmlns:a16="http://schemas.microsoft.com/office/drawing/2014/main" id="{D7CB1BE8-A7A5-FB45-A8C4-1738FC5B08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1029" y="2531998"/>
                <a:ext cx="287697" cy="287697"/>
              </a:xfrm>
              <a:prstGeom prst="rect">
                <a:avLst/>
              </a:prstGeom>
            </p:spPr>
          </p:pic>
        </p:grpSp>
      </p:grpSp>
      <p:cxnSp>
        <p:nvCxnSpPr>
          <p:cNvPr id="9" name="Straight Connector 8">
            <a:extLst>
              <a:ext uri="{FF2B5EF4-FFF2-40B4-BE49-F238E27FC236}">
                <a16:creationId xmlns:a16="http://schemas.microsoft.com/office/drawing/2014/main" id="{83BF169F-FED2-D9BC-8F1C-256AE8923D19}"/>
              </a:ext>
            </a:extLst>
          </p:cNvPr>
          <p:cNvCxnSpPr>
            <a:cxnSpLocks/>
          </p:cNvCxnSpPr>
          <p:nvPr/>
        </p:nvCxnSpPr>
        <p:spPr>
          <a:xfrm>
            <a:off x="11316370" y="153290"/>
            <a:ext cx="0" cy="26039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2">
            <a:extLst>
              <a:ext uri="{FF2B5EF4-FFF2-40B4-BE49-F238E27FC236}">
                <a16:creationId xmlns:a16="http://schemas.microsoft.com/office/drawing/2014/main" id="{D56AED58-0A45-7E89-77DA-D3DA9106AD30}"/>
              </a:ext>
            </a:extLst>
          </p:cNvPr>
          <p:cNvSpPr>
            <a:spLocks noGrp="1"/>
          </p:cNvSpPr>
          <p:nvPr/>
        </p:nvSpPr>
        <p:spPr>
          <a:xfrm>
            <a:off x="142876" y="1856139"/>
            <a:ext cx="6154633" cy="1334222"/>
          </a:xfrm>
          <a:prstGeom prst="rect">
            <a:avLst/>
          </a:prstGeom>
        </p:spPr>
        <p:txBody>
          <a:bodyPr vert="horz" lIns="540000" tIns="720000" rIns="91440" bIns="45720" rtlCol="0" anchor="t">
            <a:noAutofit/>
          </a:bodyPr>
          <a:lstStyle>
            <a:lvl1pPr marL="0" algn="l" defTabSz="914400" rtl="0" eaLnBrk="1" latinLnBrk="0" hangingPunct="1">
              <a:lnSpc>
                <a:spcPct val="80000"/>
              </a:lnSpc>
              <a:spcBef>
                <a:spcPct val="0"/>
              </a:spcBef>
              <a:buNone/>
              <a:defRPr lang="en-US" sz="6000" b="1" i="0" kern="1200" spc="-80" baseline="0">
                <a:solidFill>
                  <a:schemeClr val="bg1"/>
                </a:solidFill>
                <a:latin typeface="+mj-lt"/>
                <a:ea typeface="Arial Black" panose="020B0604020202020204" charset="-127"/>
                <a:cs typeface="Arial Black" panose="020B0604020202020204" charset="-127"/>
              </a:defRPr>
            </a:lvl1pPr>
          </a:lstStyle>
          <a:p>
            <a:r>
              <a:rPr lang="en-US"/>
              <a:t>Transparent </a:t>
            </a:r>
            <a:r>
              <a:rPr lang="en-US">
                <a:solidFill>
                  <a:schemeClr val="accent5"/>
                </a:solidFill>
              </a:rPr>
              <a:t>Attribution</a:t>
            </a:r>
            <a:br>
              <a:rPr lang="en-US"/>
            </a:br>
            <a:r>
              <a:rPr lang="en-US">
                <a:solidFill>
                  <a:schemeClr val="accent5"/>
                </a:solidFill>
              </a:rPr>
              <a:t>Methodologies</a:t>
            </a:r>
          </a:p>
        </p:txBody>
      </p:sp>
    </p:spTree>
    <p:extLst>
      <p:ext uri="{BB962C8B-B14F-4D97-AF65-F5344CB8AC3E}">
        <p14:creationId xmlns:p14="http://schemas.microsoft.com/office/powerpoint/2010/main" val="2662629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7">
            <a:extLst>
              <a:ext uri="{FF2B5EF4-FFF2-40B4-BE49-F238E27FC236}">
                <a16:creationId xmlns:a16="http://schemas.microsoft.com/office/drawing/2014/main" id="{5B826F26-F053-6B85-1532-7FFE487955B8}"/>
              </a:ext>
            </a:extLst>
          </p:cNvPr>
          <p:cNvSpPr txBox="1">
            <a:spLocks/>
          </p:cNvSpPr>
          <p:nvPr/>
        </p:nvSpPr>
        <p:spPr>
          <a:xfrm>
            <a:off x="11411842" y="159612"/>
            <a:ext cx="637200" cy="223200"/>
          </a:xfrm>
          <a:prstGeom prst="rect">
            <a:avLst/>
          </a:pr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marL="285750" indent="-285750" algn="l" defTabSz="914400" rtl="0" eaLnBrk="1" latinLnBrk="0" hangingPunct="1">
              <a:lnSpc>
                <a:spcPct val="90000"/>
              </a:lnSpc>
              <a:spcBef>
                <a:spcPts val="1000"/>
              </a:spcBef>
              <a:buClr>
                <a:schemeClr val="accent2"/>
              </a:buClr>
              <a:buFont typeface="Arial" panose="020B0604020202020204" pitchFamily="34" charset="0"/>
              <a:buNone/>
              <a:defRPr sz="100" kern="1200" spc="0" baseline="0">
                <a:solidFill>
                  <a:schemeClr val="bg1"/>
                </a:solidFill>
                <a:latin typeface="+mn-lt"/>
                <a:ea typeface="Inter" panose="020B0502030000000004" pitchFamily="34" charset="0"/>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spc="0" baseline="0">
                <a:solidFill>
                  <a:schemeClr val="accent1"/>
                </a:solidFill>
                <a:latin typeface="+mn-lt"/>
                <a:ea typeface="Arial" panose="020B0604020202020204" charset="-127"/>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spc="0" baseline="0">
                <a:solidFill>
                  <a:schemeClr val="accent1"/>
                </a:solidFill>
                <a:latin typeface="+mn-lt"/>
                <a:ea typeface="Arial" panose="020B0604020202020204" charset="-127"/>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spc="0" baseline="0">
                <a:solidFill>
                  <a:schemeClr val="accent1"/>
                </a:solidFill>
                <a:latin typeface="+mn-lt"/>
                <a:ea typeface="Arial" panose="020B0604020202020204" charset="-127"/>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spc="0" baseline="0">
                <a:solidFill>
                  <a:schemeClr val="accent1"/>
                </a:solidFill>
                <a:latin typeface="+mn-lt"/>
                <a:ea typeface="Arial" panose="020B060402020202020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r>
              <a:rPr lang="en-US"/>
              <a:t> </a:t>
            </a:r>
          </a:p>
        </p:txBody>
      </p:sp>
      <p:sp>
        <p:nvSpPr>
          <p:cNvPr id="2" name="Text Placeholder 1">
            <a:extLst>
              <a:ext uri="{FF2B5EF4-FFF2-40B4-BE49-F238E27FC236}">
                <a16:creationId xmlns:a16="http://schemas.microsoft.com/office/drawing/2014/main" id="{0720C9CD-4C34-1823-C8D2-7F56427A3CB8}"/>
              </a:ext>
            </a:extLst>
          </p:cNvPr>
          <p:cNvSpPr>
            <a:spLocks noGrp="1"/>
          </p:cNvSpPr>
          <p:nvPr>
            <p:ph type="body" sz="quarter" idx="4294967295"/>
          </p:nvPr>
        </p:nvSpPr>
        <p:spPr>
          <a:xfrm>
            <a:off x="11411842" y="167362"/>
            <a:ext cx="637200" cy="223200"/>
          </a:xfrm>
        </p:spPr>
        <p:txBody>
          <a:bodyPr/>
          <a:lstStyle/>
          <a:p>
            <a:endParaRPr lang="en-US"/>
          </a:p>
        </p:txBody>
      </p:sp>
      <p:sp>
        <p:nvSpPr>
          <p:cNvPr id="3" name="Title 2">
            <a:extLst>
              <a:ext uri="{FF2B5EF4-FFF2-40B4-BE49-F238E27FC236}">
                <a16:creationId xmlns:a16="http://schemas.microsoft.com/office/drawing/2014/main" id="{859B00D8-4BD4-B1B7-4964-642C0B5FAEA1}"/>
              </a:ext>
            </a:extLst>
          </p:cNvPr>
          <p:cNvSpPr>
            <a:spLocks noGrp="1"/>
          </p:cNvSpPr>
          <p:nvPr>
            <p:ph type="title"/>
          </p:nvPr>
        </p:nvSpPr>
        <p:spPr>
          <a:xfrm>
            <a:off x="1" y="1721923"/>
            <a:ext cx="5978012" cy="3076219"/>
          </a:xfrm>
        </p:spPr>
        <p:txBody>
          <a:bodyPr/>
          <a:lstStyle/>
          <a:p>
            <a:r>
              <a:rPr lang="en-US"/>
              <a:t>Transparent </a:t>
            </a:r>
            <a:r>
              <a:rPr lang="en-US">
                <a:solidFill>
                  <a:schemeClr val="accent5"/>
                </a:solidFill>
              </a:rPr>
              <a:t>Attribution Methodologies</a:t>
            </a:r>
          </a:p>
        </p:txBody>
      </p:sp>
      <p:pic>
        <p:nvPicPr>
          <p:cNvPr id="20" name="Picture 19" descr="ISBA">
            <a:extLst>
              <a:ext uri="{FF2B5EF4-FFF2-40B4-BE49-F238E27FC236}">
                <a16:creationId xmlns:a16="http://schemas.microsoft.com/office/drawing/2014/main" id="{CAC6F836-76EB-A0C0-C0D4-BC7091B975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8098" y="159612"/>
            <a:ext cx="637200" cy="25096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96E1D6A5-FE0E-E61C-9F94-2BF73FE7C4FE}"/>
              </a:ext>
            </a:extLst>
          </p:cNvPr>
          <p:cNvGrpSpPr/>
          <p:nvPr/>
        </p:nvGrpSpPr>
        <p:grpSpPr>
          <a:xfrm>
            <a:off x="528505" y="621505"/>
            <a:ext cx="1251857" cy="1251857"/>
            <a:chOff x="9782246" y="2545308"/>
            <a:chExt cx="1251857" cy="1251857"/>
          </a:xfrm>
        </p:grpSpPr>
        <p:sp>
          <p:nvSpPr>
            <p:cNvPr id="21" name="Oval 20">
              <a:extLst>
                <a:ext uri="{FF2B5EF4-FFF2-40B4-BE49-F238E27FC236}">
                  <a16:creationId xmlns:a16="http://schemas.microsoft.com/office/drawing/2014/main" id="{DB6DB633-9E07-1B74-8297-5A22B87DE450}"/>
                </a:ext>
              </a:extLst>
            </p:cNvPr>
            <p:cNvSpPr/>
            <p:nvPr/>
          </p:nvSpPr>
          <p:spPr>
            <a:xfrm>
              <a:off x="9782246" y="2545308"/>
              <a:ext cx="1251857" cy="1251857"/>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22" name="Group 21">
              <a:extLst>
                <a:ext uri="{FF2B5EF4-FFF2-40B4-BE49-F238E27FC236}">
                  <a16:creationId xmlns:a16="http://schemas.microsoft.com/office/drawing/2014/main" id="{A6ED7CCC-2B14-AADB-0032-CBCA06DA8477}"/>
                </a:ext>
              </a:extLst>
            </p:cNvPr>
            <p:cNvGrpSpPr/>
            <p:nvPr/>
          </p:nvGrpSpPr>
          <p:grpSpPr>
            <a:xfrm>
              <a:off x="9926212" y="2683892"/>
              <a:ext cx="914400" cy="914400"/>
              <a:chOff x="9926212" y="2315727"/>
              <a:chExt cx="914400" cy="914400"/>
            </a:xfrm>
            <a:solidFill>
              <a:schemeClr val="accent5"/>
            </a:solidFill>
          </p:grpSpPr>
          <p:pic>
            <p:nvPicPr>
              <p:cNvPr id="23" name="Graphic 22" descr="Magnifying glass outline">
                <a:extLst>
                  <a:ext uri="{FF2B5EF4-FFF2-40B4-BE49-F238E27FC236}">
                    <a16:creationId xmlns:a16="http://schemas.microsoft.com/office/drawing/2014/main" id="{A00FFCF5-9B82-3AAA-1626-674E0B5D37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26212" y="2315727"/>
                <a:ext cx="914400" cy="914400"/>
              </a:xfrm>
              <a:prstGeom prst="rect">
                <a:avLst/>
              </a:prstGeom>
            </p:spPr>
          </p:pic>
          <p:pic>
            <p:nvPicPr>
              <p:cNvPr id="24" name="Graphic 23" descr="Tick with solid fill">
                <a:extLst>
                  <a:ext uri="{FF2B5EF4-FFF2-40B4-BE49-F238E27FC236}">
                    <a16:creationId xmlns:a16="http://schemas.microsoft.com/office/drawing/2014/main" id="{D7CB1BE8-A7A5-FB45-A8C4-1738FC5B0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1029" y="2531998"/>
                <a:ext cx="287697" cy="287697"/>
              </a:xfrm>
              <a:prstGeom prst="rect">
                <a:avLst/>
              </a:prstGeom>
            </p:spPr>
          </p:pic>
        </p:grpSp>
      </p:grpSp>
      <p:grpSp>
        <p:nvGrpSpPr>
          <p:cNvPr id="14" name="!!Text">
            <a:extLst>
              <a:ext uri="{FF2B5EF4-FFF2-40B4-BE49-F238E27FC236}">
                <a16:creationId xmlns:a16="http://schemas.microsoft.com/office/drawing/2014/main" id="{724D035E-B18F-574C-8874-04DE04AAEC8B}"/>
              </a:ext>
            </a:extLst>
          </p:cNvPr>
          <p:cNvGrpSpPr/>
          <p:nvPr/>
        </p:nvGrpSpPr>
        <p:grpSpPr>
          <a:xfrm>
            <a:off x="6306049" y="0"/>
            <a:ext cx="5885950" cy="6858000"/>
            <a:chOff x="6306049" y="0"/>
            <a:chExt cx="5885950" cy="6858000"/>
          </a:xfrm>
        </p:grpSpPr>
        <p:sp>
          <p:nvSpPr>
            <p:cNvPr id="15" name="Rectangle 14">
              <a:extLst>
                <a:ext uri="{FF2B5EF4-FFF2-40B4-BE49-F238E27FC236}">
                  <a16:creationId xmlns:a16="http://schemas.microsoft.com/office/drawing/2014/main" id="{E48945DD-7682-15F7-9D86-A44EB715302C}"/>
                </a:ext>
              </a:extLst>
            </p:cNvPr>
            <p:cNvSpPr/>
            <p:nvPr/>
          </p:nvSpPr>
          <p:spPr>
            <a:xfrm>
              <a:off x="6306049" y="0"/>
              <a:ext cx="5885950" cy="6858000"/>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5" name="TextBox 24">
              <a:extLst>
                <a:ext uri="{FF2B5EF4-FFF2-40B4-BE49-F238E27FC236}">
                  <a16:creationId xmlns:a16="http://schemas.microsoft.com/office/drawing/2014/main" id="{8E2BD67F-4DE7-D169-18E5-6F6760DEE75B}"/>
                </a:ext>
              </a:extLst>
            </p:cNvPr>
            <p:cNvSpPr txBox="1"/>
            <p:nvPr/>
          </p:nvSpPr>
          <p:spPr>
            <a:xfrm>
              <a:off x="6805495" y="1896032"/>
              <a:ext cx="4606344" cy="4062266"/>
            </a:xfrm>
            <a:prstGeom prst="rect">
              <a:avLst/>
            </a:prstGeom>
            <a:noFill/>
            <a:ln>
              <a:noFill/>
            </a:ln>
          </p:spPr>
          <p:txBody>
            <a:bodyPr wrap="square" rtlCol="0">
              <a:spAutoFit/>
            </a:bodyPr>
            <a:lstStyle>
              <a:defPPr>
                <a:defRPr lang="en-US"/>
              </a:defPPr>
              <a:lvl1pPr>
                <a:lnSpc>
                  <a:spcPct val="150000"/>
                </a:lnSpc>
                <a:spcAft>
                  <a:spcPts val="1200"/>
                </a:spcAft>
                <a:defRPr sz="1400">
                  <a:latin typeface="+mj-lt"/>
                  <a:ea typeface="Lato Light" panose="020F0502020204030203" pitchFamily="34" charset="0"/>
                  <a:cs typeface="Poppins Light" pitchFamily="2" charset="77"/>
                </a:defRPr>
              </a:lvl1pPr>
            </a:lstStyle>
            <a:p>
              <a:pPr>
                <a:lnSpc>
                  <a:spcPct val="130000"/>
                </a:lnSpc>
                <a:spcAft>
                  <a:spcPts val="600"/>
                </a:spcAft>
              </a:pPr>
              <a:r>
                <a:rPr lang="en-GB" sz="1200">
                  <a:latin typeface="+mn-lt"/>
                </a:rPr>
                <a:t>As retail media networks have increased in volume, so has the amount of attribution methodologies. This leads to brands being unable to compare data across industry and be able to truly understand the value of their investment.</a:t>
              </a:r>
            </a:p>
            <a:p>
              <a:pPr>
                <a:lnSpc>
                  <a:spcPct val="130000"/>
                </a:lnSpc>
                <a:spcAft>
                  <a:spcPts val="600"/>
                </a:spcAft>
              </a:pPr>
              <a:r>
                <a:rPr lang="en-GB" sz="1200">
                  <a:latin typeface="+mn-lt"/>
                </a:rPr>
                <a:t>Standardisation in this area however isn’t simple, every brand and category will consist of shoppers with different buying behaviours, so the same methodologies cannot be applied across verticals. Similarly, media touch points can’t be fairly measured in the same way as we know there will be higher performing channels which sit closer to the point of purchase.</a:t>
              </a:r>
            </a:p>
            <a:p>
              <a:pPr>
                <a:lnSpc>
                  <a:spcPct val="130000"/>
                </a:lnSpc>
                <a:spcAft>
                  <a:spcPts val="600"/>
                </a:spcAft>
              </a:pPr>
              <a:r>
                <a:rPr lang="en-GB" sz="1200">
                  <a:latin typeface="+mn-lt"/>
                </a:rPr>
                <a:t>The ambition is therefore not focused around defining a one size fits all methodology, but instead aims to drive a standardised approach which allows brands to have transparency on the models which are being used and longer-term flexibility in the types of reporting they see which gives them the power to determine how they define success in campaigns. </a:t>
              </a:r>
            </a:p>
          </p:txBody>
        </p:sp>
        <p:sp>
          <p:nvSpPr>
            <p:cNvPr id="26" name="TextBox 25">
              <a:extLst>
                <a:ext uri="{FF2B5EF4-FFF2-40B4-BE49-F238E27FC236}">
                  <a16:creationId xmlns:a16="http://schemas.microsoft.com/office/drawing/2014/main" id="{6F0FDF95-2E83-77C5-A53B-81791FB88061}"/>
                </a:ext>
              </a:extLst>
            </p:cNvPr>
            <p:cNvSpPr txBox="1"/>
            <p:nvPr/>
          </p:nvSpPr>
          <p:spPr>
            <a:xfrm>
              <a:off x="6805495" y="1235043"/>
              <a:ext cx="460634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accent5"/>
                  </a:solidFill>
                  <a:effectLst/>
                  <a:uLnTx/>
                  <a:uFillTx/>
                </a:rPr>
                <a:t>The Ambition</a:t>
              </a:r>
            </a:p>
          </p:txBody>
        </p:sp>
      </p:grpSp>
      <p:pic>
        <p:nvPicPr>
          <p:cNvPr id="8" name="Picture 7" descr="ISBA">
            <a:extLst>
              <a:ext uri="{FF2B5EF4-FFF2-40B4-BE49-F238E27FC236}">
                <a16:creationId xmlns:a16="http://schemas.microsoft.com/office/drawing/2014/main" id="{90F62AE1-3C2F-3516-8EEB-659FA36D3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5585" y="153290"/>
            <a:ext cx="637200" cy="25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243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E6FE36-AF67-1501-AA01-D48F705FB1D8}"/>
              </a:ext>
            </a:extLst>
          </p:cNvPr>
          <p:cNvSpPr>
            <a:spLocks noGrp="1"/>
          </p:cNvSpPr>
          <p:nvPr>
            <p:ph type="title"/>
          </p:nvPr>
        </p:nvSpPr>
        <p:spPr>
          <a:xfrm>
            <a:off x="0" y="0"/>
            <a:ext cx="11838039" cy="1325563"/>
          </a:xfrm>
        </p:spPr>
        <p:txBody>
          <a:bodyPr vert="horz" lIns="540000" tIns="720000" rIns="91440" bIns="45720" rtlCol="0" anchor="t">
            <a:noAutofit/>
          </a:bodyPr>
          <a:lstStyle/>
          <a:p>
            <a:r>
              <a:rPr lang="en-GB">
                <a:solidFill>
                  <a:schemeClr val="accent5"/>
                </a:solidFill>
              </a:rPr>
              <a:t>Attribution Methodology Audit Findings: </a:t>
            </a:r>
          </a:p>
        </p:txBody>
      </p:sp>
      <p:sp>
        <p:nvSpPr>
          <p:cNvPr id="4" name="Rectangle 3">
            <a:extLst>
              <a:ext uri="{FF2B5EF4-FFF2-40B4-BE49-F238E27FC236}">
                <a16:creationId xmlns:a16="http://schemas.microsoft.com/office/drawing/2014/main" id="{4C671BC1-64DC-43E3-3EA2-8B4482D67CC0}"/>
              </a:ext>
            </a:extLst>
          </p:cNvPr>
          <p:cNvSpPr/>
          <p:nvPr/>
        </p:nvSpPr>
        <p:spPr>
          <a:xfrm>
            <a:off x="7737704" y="1512175"/>
            <a:ext cx="2534653"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accent5"/>
                </a:solidFill>
              </a:rPr>
              <a:t>Summary of Findings</a:t>
            </a:r>
          </a:p>
        </p:txBody>
      </p:sp>
      <p:cxnSp>
        <p:nvCxnSpPr>
          <p:cNvPr id="8" name="Straight Connector 7">
            <a:extLst>
              <a:ext uri="{FF2B5EF4-FFF2-40B4-BE49-F238E27FC236}">
                <a16:creationId xmlns:a16="http://schemas.microsoft.com/office/drawing/2014/main" id="{5FFD84D6-AD5A-A8E2-9764-20FB44216E22}"/>
              </a:ext>
            </a:extLst>
          </p:cNvPr>
          <p:cNvCxnSpPr>
            <a:cxnSpLocks/>
          </p:cNvCxnSpPr>
          <p:nvPr/>
        </p:nvCxnSpPr>
        <p:spPr>
          <a:xfrm>
            <a:off x="7853204" y="1969375"/>
            <a:ext cx="2331638" cy="0"/>
          </a:xfrm>
          <a:prstGeom prst="line">
            <a:avLst/>
          </a:prstGeom>
          <a:ln w="28575">
            <a:solidFill>
              <a:schemeClr val="accent5"/>
            </a:solidFill>
          </a:ln>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a16="http://schemas.microsoft.com/office/drawing/2014/main" id="{E2E2CEB8-EABB-96A1-ECC8-6BC8CBD30703}"/>
              </a:ext>
            </a:extLst>
          </p:cNvPr>
          <p:cNvSpPr txBox="1"/>
          <p:nvPr/>
        </p:nvSpPr>
        <p:spPr>
          <a:xfrm>
            <a:off x="7737704" y="2070741"/>
            <a:ext cx="4100335" cy="4250587"/>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b="1">
                <a:latin typeface="+mn-lt"/>
              </a:rPr>
              <a:t>Tech Capabilities: </a:t>
            </a:r>
            <a:r>
              <a:rPr lang="en-GB">
                <a:latin typeface="+mn-lt"/>
              </a:rPr>
              <a:t>Availability of attribution data is currently inconsistent due to some media buys still being available direct and across tenancy placements. These formats, which are considered more traditional and bought by trade teams, aren’t supported by ad tech platforms which offer easily extractable data. It’s recommended for these types of buys the first priority is to invest into technology solutions which enable this at scale. </a:t>
            </a:r>
          </a:p>
          <a:p>
            <a:pPr marL="0" marR="0" lvl="0" indent="0" algn="l" defTabSz="914400" rtl="0" eaLnBrk="1" fontAlgn="auto" latinLnBrk="0" hangingPunct="1">
              <a:lnSpc>
                <a:spcPct val="130000"/>
              </a:lnSpc>
              <a:spcBef>
                <a:spcPts val="0"/>
              </a:spcBef>
              <a:spcAft>
                <a:spcPts val="0"/>
              </a:spcAft>
              <a:buClrTx/>
              <a:buSzTx/>
              <a:buFontTx/>
              <a:buNone/>
              <a:tabLst/>
              <a:defRPr/>
            </a:pPr>
            <a:endParaRPr lang="en-GB">
              <a:latin typeface="+mn-lt"/>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GB" b="1">
                <a:latin typeface="+mn-lt"/>
              </a:rPr>
              <a:t>Consistency: </a:t>
            </a:r>
            <a:r>
              <a:rPr lang="en-GB">
                <a:latin typeface="+mn-lt"/>
              </a:rPr>
              <a:t>Buying windows differ based on retailer environment and type of product, and retailer insights don’t define methodology instead RMNs define attribution windows. It’s recommended to offer limited flexibility to provide brands more relevant models to their shoppers.</a:t>
            </a:r>
          </a:p>
          <a:p>
            <a:pPr marL="0" marR="0" lvl="0" indent="0" algn="l" defTabSz="914400" rtl="0" eaLnBrk="1" fontAlgn="auto" latinLnBrk="0" hangingPunct="1">
              <a:lnSpc>
                <a:spcPct val="130000"/>
              </a:lnSpc>
              <a:spcBef>
                <a:spcPts val="0"/>
              </a:spcBef>
              <a:spcAft>
                <a:spcPts val="0"/>
              </a:spcAft>
              <a:buClrTx/>
              <a:buSzTx/>
              <a:buFontTx/>
              <a:buNone/>
              <a:tabLst/>
              <a:defRPr/>
            </a:pPr>
            <a:endParaRPr lang="en-GB">
              <a:latin typeface="+mn-lt"/>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GB" b="1">
                <a:latin typeface="+mn-lt"/>
              </a:rPr>
              <a:t>Verification: </a:t>
            </a:r>
            <a:r>
              <a:rPr lang="en-GB">
                <a:latin typeface="+mn-lt"/>
              </a:rPr>
              <a:t>3P Verification &amp; Audit Rights risks a retailer’s exposure to data and compliance regulations and is therefore not deemed feasible. Instead, in the short term we encourage transparency with clear attribution definitions included within all reporting. </a:t>
            </a:r>
          </a:p>
        </p:txBody>
      </p:sp>
      <p:sp>
        <p:nvSpPr>
          <p:cNvPr id="16" name="Rectangle 15">
            <a:extLst>
              <a:ext uri="{FF2B5EF4-FFF2-40B4-BE49-F238E27FC236}">
                <a16:creationId xmlns:a16="http://schemas.microsoft.com/office/drawing/2014/main" id="{A614A058-D2F4-3ECB-A1FA-1407A683C1E1}"/>
              </a:ext>
            </a:extLst>
          </p:cNvPr>
          <p:cNvSpPr/>
          <p:nvPr/>
        </p:nvSpPr>
        <p:spPr>
          <a:xfrm>
            <a:off x="551964" y="2070741"/>
            <a:ext cx="6755370" cy="969640"/>
          </a:xfrm>
          <a:prstGeom prst="rect">
            <a:avLst/>
          </a:prstGeom>
          <a:noFill/>
          <a:ln>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7" name="Rectangle 16">
            <a:extLst>
              <a:ext uri="{FF2B5EF4-FFF2-40B4-BE49-F238E27FC236}">
                <a16:creationId xmlns:a16="http://schemas.microsoft.com/office/drawing/2014/main" id="{8881A711-D206-F97D-2C2C-924E942E1066}"/>
              </a:ext>
            </a:extLst>
          </p:cNvPr>
          <p:cNvSpPr/>
          <p:nvPr/>
        </p:nvSpPr>
        <p:spPr>
          <a:xfrm>
            <a:off x="464449" y="1653583"/>
            <a:ext cx="5154444"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Data Availability </a:t>
            </a:r>
          </a:p>
        </p:txBody>
      </p:sp>
      <p:sp>
        <p:nvSpPr>
          <p:cNvPr id="18" name="TextBox 17">
            <a:extLst>
              <a:ext uri="{FF2B5EF4-FFF2-40B4-BE49-F238E27FC236}">
                <a16:creationId xmlns:a16="http://schemas.microsoft.com/office/drawing/2014/main" id="{65A2D969-52F4-AAC0-046F-6ECD77782944}"/>
              </a:ext>
            </a:extLst>
          </p:cNvPr>
          <p:cNvSpPr txBox="1"/>
          <p:nvPr/>
        </p:nvSpPr>
        <p:spPr>
          <a:xfrm>
            <a:off x="1356600" y="2134482"/>
            <a:ext cx="2773194" cy="797398"/>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a:latin typeface="+mn-lt"/>
              </a:rPr>
              <a:t>Of retailers can provide data in an extractable format such as CSV/Excel to allow data analysis </a:t>
            </a:r>
          </a:p>
        </p:txBody>
      </p:sp>
      <p:sp>
        <p:nvSpPr>
          <p:cNvPr id="19" name="TextBox 18">
            <a:extLst>
              <a:ext uri="{FF2B5EF4-FFF2-40B4-BE49-F238E27FC236}">
                <a16:creationId xmlns:a16="http://schemas.microsoft.com/office/drawing/2014/main" id="{C0884169-B5FF-08C1-2000-7C224C011BCB}"/>
              </a:ext>
            </a:extLst>
          </p:cNvPr>
          <p:cNvSpPr txBox="1"/>
          <p:nvPr/>
        </p:nvSpPr>
        <p:spPr>
          <a:xfrm>
            <a:off x="609909" y="2195697"/>
            <a:ext cx="646331" cy="335989"/>
          </a:xfrm>
          <a:prstGeom prst="rect">
            <a:avLst/>
          </a:prstGeom>
          <a:noFill/>
          <a:ln>
            <a:noFill/>
          </a:ln>
        </p:spPr>
        <p:txBody>
          <a:bodyPr wrap="none" rtlCol="0">
            <a:spAutoFit/>
          </a:bodyPr>
          <a:lstStyle/>
          <a:p>
            <a:pPr marL="0" marR="0" indent="0" algn="l" defTabSz="914400" rtl="0" eaLnBrk="1" fontAlgn="auto" latinLnBrk="0" hangingPunct="1">
              <a:lnSpc>
                <a:spcPts val="1930"/>
              </a:lnSpc>
              <a:spcBef>
                <a:spcPts val="0"/>
              </a:spcBef>
              <a:spcAft>
                <a:spcPts val="0"/>
              </a:spcAft>
              <a:buClrTx/>
              <a:buSzTx/>
              <a:buFontTx/>
              <a:buNone/>
              <a:tabLst/>
            </a:pPr>
            <a:r>
              <a:rPr lang="en-US" b="1">
                <a:solidFill>
                  <a:schemeClr val="accent5"/>
                </a:solidFill>
                <a:latin typeface="+mn-lt"/>
              </a:rPr>
              <a:t>71%</a:t>
            </a:r>
          </a:p>
        </p:txBody>
      </p:sp>
      <p:sp>
        <p:nvSpPr>
          <p:cNvPr id="20" name="TextBox 19">
            <a:extLst>
              <a:ext uri="{FF2B5EF4-FFF2-40B4-BE49-F238E27FC236}">
                <a16:creationId xmlns:a16="http://schemas.microsoft.com/office/drawing/2014/main" id="{30609957-9C05-9764-FED2-1EA25420B2DA}"/>
              </a:ext>
            </a:extLst>
          </p:cNvPr>
          <p:cNvSpPr txBox="1"/>
          <p:nvPr/>
        </p:nvSpPr>
        <p:spPr>
          <a:xfrm>
            <a:off x="4568430" y="2134482"/>
            <a:ext cx="2563890" cy="797398"/>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a:latin typeface="+mn-lt"/>
              </a:rPr>
              <a:t>Of retailers can provide data through a closed API directly into 3p tech or brand dashboards</a:t>
            </a:r>
          </a:p>
        </p:txBody>
      </p:sp>
      <p:sp>
        <p:nvSpPr>
          <p:cNvPr id="21" name="TextBox 20">
            <a:extLst>
              <a:ext uri="{FF2B5EF4-FFF2-40B4-BE49-F238E27FC236}">
                <a16:creationId xmlns:a16="http://schemas.microsoft.com/office/drawing/2014/main" id="{ACF91E3C-48FE-AA77-2BA3-CCE543C08CF3}"/>
              </a:ext>
            </a:extLst>
          </p:cNvPr>
          <p:cNvSpPr txBox="1"/>
          <p:nvPr/>
        </p:nvSpPr>
        <p:spPr>
          <a:xfrm>
            <a:off x="4004619" y="2195697"/>
            <a:ext cx="646331" cy="335989"/>
          </a:xfrm>
          <a:prstGeom prst="rect">
            <a:avLst/>
          </a:prstGeom>
          <a:noFill/>
          <a:ln>
            <a:noFill/>
          </a:ln>
        </p:spPr>
        <p:txBody>
          <a:bodyPr wrap="none" rtlCol="0">
            <a:spAutoFit/>
          </a:bodyPr>
          <a:lstStyle/>
          <a:p>
            <a:pPr marL="0" marR="0" indent="0" algn="l" defTabSz="914400" rtl="0" eaLnBrk="1" fontAlgn="auto" latinLnBrk="0" hangingPunct="1">
              <a:lnSpc>
                <a:spcPts val="1930"/>
              </a:lnSpc>
              <a:spcBef>
                <a:spcPts val="0"/>
              </a:spcBef>
              <a:spcAft>
                <a:spcPts val="0"/>
              </a:spcAft>
              <a:buClrTx/>
              <a:buSzTx/>
              <a:buFontTx/>
              <a:buNone/>
              <a:tabLst/>
            </a:pPr>
            <a:r>
              <a:rPr lang="en-US" b="1">
                <a:solidFill>
                  <a:schemeClr val="accent5"/>
                </a:solidFill>
                <a:latin typeface="+mn-lt"/>
              </a:rPr>
              <a:t>57%</a:t>
            </a:r>
          </a:p>
        </p:txBody>
      </p:sp>
      <p:sp>
        <p:nvSpPr>
          <p:cNvPr id="22" name="Rectangle 21">
            <a:extLst>
              <a:ext uri="{FF2B5EF4-FFF2-40B4-BE49-F238E27FC236}">
                <a16:creationId xmlns:a16="http://schemas.microsoft.com/office/drawing/2014/main" id="{9E3981D6-8A86-D0D9-4419-DD5C9E9EBDD3}"/>
              </a:ext>
            </a:extLst>
          </p:cNvPr>
          <p:cNvSpPr/>
          <p:nvPr/>
        </p:nvSpPr>
        <p:spPr>
          <a:xfrm>
            <a:off x="551964" y="3647750"/>
            <a:ext cx="6755370" cy="1137653"/>
          </a:xfrm>
          <a:prstGeom prst="rect">
            <a:avLst/>
          </a:prstGeom>
          <a:noFill/>
          <a:ln>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3" name="Rectangle 22">
            <a:extLst>
              <a:ext uri="{FF2B5EF4-FFF2-40B4-BE49-F238E27FC236}">
                <a16:creationId xmlns:a16="http://schemas.microsoft.com/office/drawing/2014/main" id="{463B5E27-55B8-2470-262E-008806F6644C}"/>
              </a:ext>
            </a:extLst>
          </p:cNvPr>
          <p:cNvSpPr/>
          <p:nvPr/>
        </p:nvSpPr>
        <p:spPr>
          <a:xfrm>
            <a:off x="464449" y="3219493"/>
            <a:ext cx="5154444"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Transparency</a:t>
            </a:r>
          </a:p>
        </p:txBody>
      </p:sp>
      <p:sp>
        <p:nvSpPr>
          <p:cNvPr id="24" name="TextBox 23">
            <a:extLst>
              <a:ext uri="{FF2B5EF4-FFF2-40B4-BE49-F238E27FC236}">
                <a16:creationId xmlns:a16="http://schemas.microsoft.com/office/drawing/2014/main" id="{0668CC45-150C-2767-2371-5A3E3635F1C3}"/>
              </a:ext>
            </a:extLst>
          </p:cNvPr>
          <p:cNvSpPr txBox="1"/>
          <p:nvPr/>
        </p:nvSpPr>
        <p:spPr>
          <a:xfrm>
            <a:off x="1356600" y="3700392"/>
            <a:ext cx="2659449" cy="797398"/>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a:latin typeface="+mn-lt"/>
              </a:rPr>
              <a:t>Of retailers provide definitions of what attribution window has been used on brand request </a:t>
            </a:r>
          </a:p>
        </p:txBody>
      </p:sp>
      <p:sp>
        <p:nvSpPr>
          <p:cNvPr id="25" name="TextBox 24">
            <a:extLst>
              <a:ext uri="{FF2B5EF4-FFF2-40B4-BE49-F238E27FC236}">
                <a16:creationId xmlns:a16="http://schemas.microsoft.com/office/drawing/2014/main" id="{89F7B0E7-B813-6788-B4CA-1ED3B81F5F9E}"/>
              </a:ext>
            </a:extLst>
          </p:cNvPr>
          <p:cNvSpPr txBox="1"/>
          <p:nvPr/>
        </p:nvSpPr>
        <p:spPr>
          <a:xfrm>
            <a:off x="609909" y="3761607"/>
            <a:ext cx="774571" cy="335989"/>
          </a:xfrm>
          <a:prstGeom prst="rect">
            <a:avLst/>
          </a:prstGeom>
          <a:noFill/>
          <a:ln>
            <a:noFill/>
          </a:ln>
        </p:spPr>
        <p:txBody>
          <a:bodyPr wrap="none" rtlCol="0">
            <a:spAutoFit/>
          </a:bodyPr>
          <a:lstStyle/>
          <a:p>
            <a:pPr marL="0" marR="0" indent="0" algn="l" defTabSz="914400" rtl="0" eaLnBrk="1" fontAlgn="auto" latinLnBrk="0" hangingPunct="1">
              <a:lnSpc>
                <a:spcPts val="1930"/>
              </a:lnSpc>
              <a:spcBef>
                <a:spcPts val="0"/>
              </a:spcBef>
              <a:spcAft>
                <a:spcPts val="0"/>
              </a:spcAft>
              <a:buClrTx/>
              <a:buSzTx/>
              <a:buFontTx/>
              <a:buNone/>
              <a:tabLst/>
            </a:pPr>
            <a:r>
              <a:rPr lang="en-US" b="1">
                <a:solidFill>
                  <a:schemeClr val="accent5"/>
                </a:solidFill>
                <a:latin typeface="+mn-lt"/>
              </a:rPr>
              <a:t>100%</a:t>
            </a:r>
          </a:p>
        </p:txBody>
      </p:sp>
      <p:sp>
        <p:nvSpPr>
          <p:cNvPr id="26" name="TextBox 25">
            <a:extLst>
              <a:ext uri="{FF2B5EF4-FFF2-40B4-BE49-F238E27FC236}">
                <a16:creationId xmlns:a16="http://schemas.microsoft.com/office/drawing/2014/main" id="{2C41BBAA-CF10-E461-897E-D46D7811A929}"/>
              </a:ext>
            </a:extLst>
          </p:cNvPr>
          <p:cNvSpPr txBox="1"/>
          <p:nvPr/>
        </p:nvSpPr>
        <p:spPr>
          <a:xfrm>
            <a:off x="4568430" y="3700392"/>
            <a:ext cx="2563890" cy="797398"/>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a:latin typeface="+mn-lt"/>
              </a:rPr>
              <a:t>Allow for verification of media through third party tagging such as Moat or DV </a:t>
            </a:r>
          </a:p>
        </p:txBody>
      </p:sp>
      <p:sp>
        <p:nvSpPr>
          <p:cNvPr id="27" name="TextBox 26">
            <a:extLst>
              <a:ext uri="{FF2B5EF4-FFF2-40B4-BE49-F238E27FC236}">
                <a16:creationId xmlns:a16="http://schemas.microsoft.com/office/drawing/2014/main" id="{F0EB5FD2-0E3A-4180-6318-F33DFDBF6DC9}"/>
              </a:ext>
            </a:extLst>
          </p:cNvPr>
          <p:cNvSpPr txBox="1"/>
          <p:nvPr/>
        </p:nvSpPr>
        <p:spPr>
          <a:xfrm>
            <a:off x="4004619" y="3761607"/>
            <a:ext cx="518091" cy="335989"/>
          </a:xfrm>
          <a:prstGeom prst="rect">
            <a:avLst/>
          </a:prstGeom>
          <a:noFill/>
          <a:ln>
            <a:noFill/>
          </a:ln>
        </p:spPr>
        <p:txBody>
          <a:bodyPr wrap="none" rtlCol="0">
            <a:spAutoFit/>
          </a:bodyPr>
          <a:lstStyle/>
          <a:p>
            <a:pPr marL="0" marR="0" indent="0" algn="l" defTabSz="914400" rtl="0" eaLnBrk="1" fontAlgn="auto" latinLnBrk="0" hangingPunct="1">
              <a:lnSpc>
                <a:spcPts val="1930"/>
              </a:lnSpc>
              <a:spcBef>
                <a:spcPts val="0"/>
              </a:spcBef>
              <a:spcAft>
                <a:spcPts val="0"/>
              </a:spcAft>
              <a:buClrTx/>
              <a:buSzTx/>
              <a:buFontTx/>
              <a:buNone/>
              <a:tabLst/>
            </a:pPr>
            <a:r>
              <a:rPr lang="en-US" b="1">
                <a:solidFill>
                  <a:schemeClr val="accent5"/>
                </a:solidFill>
              </a:rPr>
              <a:t>0</a:t>
            </a:r>
            <a:r>
              <a:rPr lang="en-US" b="1">
                <a:solidFill>
                  <a:schemeClr val="accent5"/>
                </a:solidFill>
                <a:latin typeface="+mn-lt"/>
              </a:rPr>
              <a:t>%</a:t>
            </a:r>
          </a:p>
        </p:txBody>
      </p:sp>
      <p:sp>
        <p:nvSpPr>
          <p:cNvPr id="28" name="Rectangle 27">
            <a:extLst>
              <a:ext uri="{FF2B5EF4-FFF2-40B4-BE49-F238E27FC236}">
                <a16:creationId xmlns:a16="http://schemas.microsoft.com/office/drawing/2014/main" id="{C57BE3E1-CF31-70D2-5B5D-59DDDACC8EEF}"/>
              </a:ext>
            </a:extLst>
          </p:cNvPr>
          <p:cNvSpPr/>
          <p:nvPr/>
        </p:nvSpPr>
        <p:spPr>
          <a:xfrm>
            <a:off x="551964" y="5374011"/>
            <a:ext cx="6755370" cy="969640"/>
          </a:xfrm>
          <a:prstGeom prst="rect">
            <a:avLst/>
          </a:prstGeom>
          <a:noFill/>
          <a:ln>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9" name="Rectangle 28">
            <a:extLst>
              <a:ext uri="{FF2B5EF4-FFF2-40B4-BE49-F238E27FC236}">
                <a16:creationId xmlns:a16="http://schemas.microsoft.com/office/drawing/2014/main" id="{FF53BAEF-3A9B-B52B-AD54-5F1454D52FBD}"/>
              </a:ext>
            </a:extLst>
          </p:cNvPr>
          <p:cNvSpPr/>
          <p:nvPr/>
        </p:nvSpPr>
        <p:spPr>
          <a:xfrm>
            <a:off x="464449" y="4956853"/>
            <a:ext cx="5154444"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Advanced Measurement</a:t>
            </a:r>
          </a:p>
        </p:txBody>
      </p:sp>
      <p:sp>
        <p:nvSpPr>
          <p:cNvPr id="30" name="TextBox 29">
            <a:extLst>
              <a:ext uri="{FF2B5EF4-FFF2-40B4-BE49-F238E27FC236}">
                <a16:creationId xmlns:a16="http://schemas.microsoft.com/office/drawing/2014/main" id="{5F158CA6-7ED7-1963-AC94-8BE5F1CB20E1}"/>
              </a:ext>
            </a:extLst>
          </p:cNvPr>
          <p:cNvSpPr txBox="1"/>
          <p:nvPr/>
        </p:nvSpPr>
        <p:spPr>
          <a:xfrm>
            <a:off x="1356600" y="5437752"/>
            <a:ext cx="2659449" cy="797398"/>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a:latin typeface="+mn-lt"/>
              </a:rPr>
              <a:t>Offer consistent attribution windows across formats e.g. search and display </a:t>
            </a:r>
          </a:p>
        </p:txBody>
      </p:sp>
      <p:sp>
        <p:nvSpPr>
          <p:cNvPr id="31" name="TextBox 30">
            <a:extLst>
              <a:ext uri="{FF2B5EF4-FFF2-40B4-BE49-F238E27FC236}">
                <a16:creationId xmlns:a16="http://schemas.microsoft.com/office/drawing/2014/main" id="{0D0C6B96-9D96-A383-D804-DAC3F06AEBDA}"/>
              </a:ext>
            </a:extLst>
          </p:cNvPr>
          <p:cNvSpPr txBox="1"/>
          <p:nvPr/>
        </p:nvSpPr>
        <p:spPr>
          <a:xfrm>
            <a:off x="609909" y="5498967"/>
            <a:ext cx="646331" cy="335989"/>
          </a:xfrm>
          <a:prstGeom prst="rect">
            <a:avLst/>
          </a:prstGeom>
          <a:noFill/>
          <a:ln>
            <a:noFill/>
          </a:ln>
        </p:spPr>
        <p:txBody>
          <a:bodyPr wrap="none" rtlCol="0">
            <a:spAutoFit/>
          </a:bodyPr>
          <a:lstStyle/>
          <a:p>
            <a:pPr marL="0" marR="0" indent="0" algn="l" defTabSz="914400" rtl="0" eaLnBrk="1" fontAlgn="auto" latinLnBrk="0" hangingPunct="1">
              <a:lnSpc>
                <a:spcPts val="1930"/>
              </a:lnSpc>
              <a:spcBef>
                <a:spcPts val="0"/>
              </a:spcBef>
              <a:spcAft>
                <a:spcPts val="0"/>
              </a:spcAft>
              <a:buClrTx/>
              <a:buSzTx/>
              <a:buFontTx/>
              <a:buNone/>
              <a:tabLst/>
            </a:pPr>
            <a:r>
              <a:rPr lang="en-US" b="1">
                <a:solidFill>
                  <a:schemeClr val="accent5"/>
                </a:solidFill>
                <a:latin typeface="+mn-lt"/>
              </a:rPr>
              <a:t>28%</a:t>
            </a:r>
          </a:p>
        </p:txBody>
      </p:sp>
      <p:sp>
        <p:nvSpPr>
          <p:cNvPr id="32" name="TextBox 31">
            <a:extLst>
              <a:ext uri="{FF2B5EF4-FFF2-40B4-BE49-F238E27FC236}">
                <a16:creationId xmlns:a16="http://schemas.microsoft.com/office/drawing/2014/main" id="{71B69114-BA23-1613-74EE-839D10B86F10}"/>
              </a:ext>
            </a:extLst>
          </p:cNvPr>
          <p:cNvSpPr txBox="1"/>
          <p:nvPr/>
        </p:nvSpPr>
        <p:spPr>
          <a:xfrm>
            <a:off x="4568430" y="5437752"/>
            <a:ext cx="2773194" cy="797398"/>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marL="0" marR="0" lvl="0" indent="0" algn="l" defTabSz="914400" rtl="0" eaLnBrk="1" fontAlgn="auto" latinLnBrk="0" hangingPunct="1">
              <a:lnSpc>
                <a:spcPts val="1930"/>
              </a:lnSpc>
              <a:spcBef>
                <a:spcPts val="0"/>
              </a:spcBef>
              <a:spcAft>
                <a:spcPts val="0"/>
              </a:spcAft>
              <a:buClrTx/>
              <a:buSzTx/>
              <a:buFontTx/>
              <a:buNone/>
              <a:tabLst/>
              <a:defRPr/>
            </a:pPr>
            <a:r>
              <a:rPr lang="en-GB" sz="1200">
                <a:latin typeface="+mn-lt"/>
              </a:rPr>
              <a:t>Offer flexibility into attribution window, enabling brands to pick between 7,14 &amp; 30 day windows</a:t>
            </a:r>
          </a:p>
        </p:txBody>
      </p:sp>
      <p:sp>
        <p:nvSpPr>
          <p:cNvPr id="33" name="TextBox 32">
            <a:extLst>
              <a:ext uri="{FF2B5EF4-FFF2-40B4-BE49-F238E27FC236}">
                <a16:creationId xmlns:a16="http://schemas.microsoft.com/office/drawing/2014/main" id="{9E1CD46A-B1B7-5513-AA02-902C127FAA2B}"/>
              </a:ext>
            </a:extLst>
          </p:cNvPr>
          <p:cNvSpPr txBox="1"/>
          <p:nvPr/>
        </p:nvSpPr>
        <p:spPr>
          <a:xfrm>
            <a:off x="4004619" y="5498967"/>
            <a:ext cx="646331" cy="335989"/>
          </a:xfrm>
          <a:prstGeom prst="rect">
            <a:avLst/>
          </a:prstGeom>
          <a:noFill/>
          <a:ln>
            <a:noFill/>
          </a:ln>
        </p:spPr>
        <p:txBody>
          <a:bodyPr wrap="none" rtlCol="0">
            <a:spAutoFit/>
          </a:bodyPr>
          <a:lstStyle/>
          <a:p>
            <a:pPr marL="0" marR="0" indent="0" algn="l" defTabSz="914400" rtl="0" eaLnBrk="1" fontAlgn="auto" latinLnBrk="0" hangingPunct="1">
              <a:lnSpc>
                <a:spcPts val="1930"/>
              </a:lnSpc>
              <a:spcBef>
                <a:spcPts val="0"/>
              </a:spcBef>
              <a:spcAft>
                <a:spcPts val="0"/>
              </a:spcAft>
              <a:buClrTx/>
              <a:buSzTx/>
              <a:buFontTx/>
              <a:buNone/>
              <a:tabLst/>
            </a:pPr>
            <a:r>
              <a:rPr lang="en-US" b="1">
                <a:solidFill>
                  <a:schemeClr val="accent5"/>
                </a:solidFill>
                <a:latin typeface="+mn-lt"/>
              </a:rPr>
              <a:t>15%</a:t>
            </a:r>
          </a:p>
        </p:txBody>
      </p:sp>
    </p:spTree>
    <p:extLst>
      <p:ext uri="{BB962C8B-B14F-4D97-AF65-F5344CB8AC3E}">
        <p14:creationId xmlns:p14="http://schemas.microsoft.com/office/powerpoint/2010/main" val="3083779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0D505B-C54A-5DB4-345D-75D79B8B87FD}"/>
              </a:ext>
            </a:extLst>
          </p:cNvPr>
          <p:cNvSpPr/>
          <p:nvPr/>
        </p:nvSpPr>
        <p:spPr>
          <a:xfrm>
            <a:off x="0" y="9008"/>
            <a:ext cx="450342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8A09815-7B9C-05A2-A695-587528D9EF90}"/>
              </a:ext>
            </a:extLst>
          </p:cNvPr>
          <p:cNvSpPr>
            <a:spLocks noGrp="1"/>
          </p:cNvSpPr>
          <p:nvPr>
            <p:ph type="title"/>
          </p:nvPr>
        </p:nvSpPr>
        <p:spPr/>
        <p:txBody>
          <a:bodyPr/>
          <a:lstStyle/>
          <a:p>
            <a:r>
              <a:rPr lang="en-GB"/>
              <a:t>Introduction: </a:t>
            </a:r>
          </a:p>
        </p:txBody>
      </p:sp>
      <p:sp>
        <p:nvSpPr>
          <p:cNvPr id="2" name="TextBox 1">
            <a:extLst>
              <a:ext uri="{FF2B5EF4-FFF2-40B4-BE49-F238E27FC236}">
                <a16:creationId xmlns:a16="http://schemas.microsoft.com/office/drawing/2014/main" id="{6B380927-642D-DBD2-28AC-3083DBACDD0E}"/>
              </a:ext>
            </a:extLst>
          </p:cNvPr>
          <p:cNvSpPr txBox="1"/>
          <p:nvPr/>
        </p:nvSpPr>
        <p:spPr>
          <a:xfrm>
            <a:off x="8444354" y="1387280"/>
            <a:ext cx="3231709" cy="4873065"/>
          </a:xfrm>
          <a:prstGeom prst="rect">
            <a:avLst/>
          </a:prstGeom>
          <a:noFill/>
        </p:spPr>
        <p:txBody>
          <a:bodyPr wrap="square" lIns="91440" tIns="45720" rIns="91440" bIns="45720" anchor="t">
            <a:spAutoFit/>
          </a:bodyPr>
          <a:lstStyle/>
          <a:p>
            <a:pPr>
              <a:lnSpc>
                <a:spcPct val="130000"/>
              </a:lnSpc>
            </a:pPr>
            <a:r>
              <a:rPr lang="en-GB" sz="1200">
                <a:solidFill>
                  <a:schemeClr val="tx2"/>
                </a:solidFill>
                <a:latin typeface="+mj-lt"/>
              </a:rPr>
              <a:t>The following pages summarise how the Framework was built, based on extensive and detailed information gathering and analysis. At all stages, all participants were invited to engage in the work as it was built. Uniquely, this involved a cross-player survey of retailer capability, which served to underpin the Framework’s eventual ambition.</a:t>
            </a:r>
          </a:p>
          <a:p>
            <a:pPr>
              <a:lnSpc>
                <a:spcPct val="130000"/>
              </a:lnSpc>
            </a:pPr>
            <a:endParaRPr lang="en-GB" sz="1200">
              <a:solidFill>
                <a:schemeClr val="tx2"/>
              </a:solidFill>
              <a:latin typeface="+mj-lt"/>
            </a:endParaRPr>
          </a:p>
          <a:p>
            <a:pPr>
              <a:lnSpc>
                <a:spcPct val="130000"/>
              </a:lnSpc>
            </a:pPr>
            <a:r>
              <a:rPr lang="en-GB" sz="1200">
                <a:solidFill>
                  <a:schemeClr val="tx2"/>
                </a:solidFill>
                <a:latin typeface="+mj-lt"/>
              </a:rPr>
              <a:t>As well as ISBA’s own team, thanks is due to OMD’s Transact team which shared its extensive operational experience of retail media implementation. This work and knowledge is now incorporated in the Framework and will serve to support the industry’s continued development enabling greater brand investment in the future.</a:t>
            </a:r>
            <a:endParaRPr lang="en-GB" sz="1200">
              <a:solidFill>
                <a:schemeClr val="tx2"/>
              </a:solidFill>
              <a:latin typeface="+mj-lt"/>
              <a:cs typeface="Arial"/>
            </a:endParaRPr>
          </a:p>
          <a:p>
            <a:pPr>
              <a:lnSpc>
                <a:spcPct val="130000"/>
              </a:lnSpc>
            </a:pPr>
            <a:endParaRPr lang="en-GB" sz="1200">
              <a:solidFill>
                <a:schemeClr val="tx2"/>
              </a:solidFill>
              <a:latin typeface="+mj-lt"/>
            </a:endParaRPr>
          </a:p>
          <a:p>
            <a:pPr>
              <a:lnSpc>
                <a:spcPct val="130000"/>
              </a:lnSpc>
            </a:pPr>
            <a:endParaRPr lang="en-GB" sz="1200" b="0" i="0">
              <a:solidFill>
                <a:schemeClr val="tx2"/>
              </a:solidFill>
              <a:effectLst/>
              <a:latin typeface="+mj-lt"/>
            </a:endParaRPr>
          </a:p>
          <a:p>
            <a:pPr>
              <a:lnSpc>
                <a:spcPct val="130000"/>
              </a:lnSpc>
            </a:pPr>
            <a:r>
              <a:rPr lang="en-GB" sz="1200" b="1">
                <a:solidFill>
                  <a:schemeClr val="tx2"/>
                </a:solidFill>
                <a:latin typeface="+mj-lt"/>
              </a:rPr>
              <a:t>The ISBA Media Team</a:t>
            </a:r>
            <a:endParaRPr lang="en-GB" sz="1200" b="1" i="0">
              <a:solidFill>
                <a:schemeClr val="tx2"/>
              </a:solidFill>
              <a:effectLst/>
              <a:latin typeface="Söhne"/>
            </a:endParaRPr>
          </a:p>
        </p:txBody>
      </p:sp>
      <p:sp>
        <p:nvSpPr>
          <p:cNvPr id="3" name="TextBox 2">
            <a:extLst>
              <a:ext uri="{FF2B5EF4-FFF2-40B4-BE49-F238E27FC236}">
                <a16:creationId xmlns:a16="http://schemas.microsoft.com/office/drawing/2014/main" id="{47EA5FD0-DF8A-1170-7BFC-1DF6C9C63BCD}"/>
              </a:ext>
            </a:extLst>
          </p:cNvPr>
          <p:cNvSpPr txBox="1"/>
          <p:nvPr/>
        </p:nvSpPr>
        <p:spPr>
          <a:xfrm>
            <a:off x="4832914" y="1387280"/>
            <a:ext cx="3453836" cy="485023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30000"/>
              </a:lnSpc>
              <a:spcBef>
                <a:spcPts val="600"/>
              </a:spcBef>
              <a:spcAft>
                <a:spcPts val="1200"/>
              </a:spcAft>
              <a:buClr>
                <a:srgbClr val="3E91CE"/>
              </a:buClr>
              <a:buSzTx/>
              <a:buFont typeface="Arial" panose="020B0604020202020204" pitchFamily="34" charset="0"/>
              <a:buNone/>
              <a:tabLst/>
              <a:defRPr/>
            </a:pPr>
            <a:r>
              <a:rPr lang="en-GB" sz="1200">
                <a:solidFill>
                  <a:schemeClr val="tx2"/>
                </a:solidFill>
                <a:latin typeface="+mj-lt"/>
              </a:rPr>
              <a:t>The Responsible Retail Media Framework is the result of a year-long, close and productive cross-industry collaboration of key players across the retail media ecosystem.</a:t>
            </a:r>
          </a:p>
          <a:p>
            <a:pPr lvl="0">
              <a:lnSpc>
                <a:spcPct val="130000"/>
              </a:lnSpc>
              <a:spcBef>
                <a:spcPts val="600"/>
              </a:spcBef>
              <a:spcAft>
                <a:spcPts val="1200"/>
              </a:spcAft>
              <a:buClr>
                <a:srgbClr val="3E91CE"/>
              </a:buClr>
              <a:defRPr/>
            </a:pPr>
            <a:r>
              <a:rPr lang="en-GB" sz="1200">
                <a:solidFill>
                  <a:schemeClr val="tx2"/>
                </a:solidFill>
                <a:latin typeface="+mj-lt"/>
              </a:rPr>
              <a:t>ISBA’s Media Leaders Steering Group first emphasised the importance retail media in widening the opportunities for privacy-first marketing opportunities at the end of 2022. But the need to properly measure retail media effectiveness was essential to integrating the channel into their traditional media investment activities.</a:t>
            </a:r>
          </a:p>
          <a:p>
            <a:pPr>
              <a:lnSpc>
                <a:spcPct val="130000"/>
              </a:lnSpc>
              <a:spcBef>
                <a:spcPts val="600"/>
              </a:spcBef>
              <a:spcAft>
                <a:spcPts val="1200"/>
              </a:spcAft>
              <a:buClr>
                <a:srgbClr val="3E91CE"/>
              </a:buClr>
              <a:defRPr/>
            </a:pPr>
            <a:r>
              <a:rPr lang="en-GB" sz="1200">
                <a:solidFill>
                  <a:schemeClr val="tx2"/>
                </a:solidFill>
                <a:latin typeface="+mj-lt"/>
              </a:rPr>
              <a:t>The resulting all-stakeholder roundtable in January 2023, at which more than 40 organisations attended, representing retailers, brands, agencies and retail media specialists, kicked-off the collaboration that led to the creation of a practical, actionable, Framework. </a:t>
            </a:r>
            <a:endParaRPr lang="en-GB" sz="1200">
              <a:solidFill>
                <a:schemeClr val="tx2"/>
              </a:solidFill>
              <a:latin typeface="+mj-lt"/>
              <a:cs typeface="Arial"/>
            </a:endParaRPr>
          </a:p>
        </p:txBody>
      </p:sp>
      <p:sp>
        <p:nvSpPr>
          <p:cNvPr id="8" name="TextBox 7">
            <a:extLst>
              <a:ext uri="{FF2B5EF4-FFF2-40B4-BE49-F238E27FC236}">
                <a16:creationId xmlns:a16="http://schemas.microsoft.com/office/drawing/2014/main" id="{0C54D19E-FEA0-8E12-84F6-A3AD1A5E6F86}"/>
              </a:ext>
            </a:extLst>
          </p:cNvPr>
          <p:cNvSpPr txBox="1"/>
          <p:nvPr/>
        </p:nvSpPr>
        <p:spPr>
          <a:xfrm>
            <a:off x="635855" y="3779301"/>
            <a:ext cx="3231709" cy="2232342"/>
          </a:xfrm>
          <a:prstGeom prst="rect">
            <a:avLst/>
          </a:prstGeom>
          <a:noFill/>
        </p:spPr>
        <p:txBody>
          <a:bodyPr wrap="square" lIns="91440" tIns="45720" rIns="91440" bIns="45720" anchor="t">
            <a:spAutoFit/>
          </a:bodyPr>
          <a:lstStyle/>
          <a:p>
            <a:pPr algn="l">
              <a:lnSpc>
                <a:spcPct val="130000"/>
              </a:lnSpc>
            </a:pPr>
            <a:r>
              <a:rPr lang="en-GB" sz="1200" i="1">
                <a:solidFill>
                  <a:schemeClr val="tx2"/>
                </a:solidFill>
                <a:latin typeface="+mj-lt"/>
              </a:rPr>
              <a:t>“This is a very valuable piece of work. With brands investing more in retail media and driving growth there needs to be ambitious and high-level goals which can only be achieved with collaboration and tech development”</a:t>
            </a:r>
          </a:p>
          <a:p>
            <a:pPr algn="l">
              <a:lnSpc>
                <a:spcPct val="130000"/>
              </a:lnSpc>
            </a:pPr>
            <a:endParaRPr lang="en-GB" sz="1200" i="1">
              <a:solidFill>
                <a:schemeClr val="tx2"/>
              </a:solidFill>
              <a:latin typeface="+mj-lt"/>
            </a:endParaRPr>
          </a:p>
          <a:p>
            <a:pPr algn="l">
              <a:lnSpc>
                <a:spcPct val="130000"/>
              </a:lnSpc>
            </a:pPr>
            <a:r>
              <a:rPr lang="en-GB" sz="1200" b="1">
                <a:effectLst/>
                <a:latin typeface="Arial" panose="020B0604020202020204" pitchFamily="34" charset="0"/>
                <a:ea typeface="Calibri" panose="020F0502020204030204" pitchFamily="34" charset="0"/>
              </a:rPr>
              <a:t>Mark Given, Chief Marketing Officer, Sainsburys &amp; Argos </a:t>
            </a:r>
            <a:endParaRPr lang="en-GB" sz="1200" b="0" i="1">
              <a:solidFill>
                <a:schemeClr val="tx2"/>
              </a:solidFill>
              <a:effectLst/>
              <a:latin typeface="Söhne"/>
            </a:endParaRPr>
          </a:p>
        </p:txBody>
      </p:sp>
    </p:spTree>
    <p:extLst>
      <p:ext uri="{BB962C8B-B14F-4D97-AF65-F5344CB8AC3E}">
        <p14:creationId xmlns:p14="http://schemas.microsoft.com/office/powerpoint/2010/main" val="3045588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4A48-9908-69D2-D2A3-513338907A91}"/>
              </a:ext>
            </a:extLst>
          </p:cNvPr>
          <p:cNvSpPr>
            <a:spLocks noGrp="1"/>
          </p:cNvSpPr>
          <p:nvPr>
            <p:ph type="title"/>
          </p:nvPr>
        </p:nvSpPr>
        <p:spPr>
          <a:xfrm>
            <a:off x="1" y="0"/>
            <a:ext cx="10414660" cy="1325563"/>
          </a:xfrm>
        </p:spPr>
        <p:txBody>
          <a:bodyPr/>
          <a:lstStyle/>
          <a:p>
            <a:r>
              <a:rPr lang="en-GB" noProof="0"/>
              <a:t>The framework proposes the ambition across 3 Focus Areas to deliver consistent </a:t>
            </a:r>
            <a:r>
              <a:rPr lang="en-GB" noProof="0">
                <a:solidFill>
                  <a:schemeClr val="accent5"/>
                </a:solidFill>
              </a:rPr>
              <a:t>definitions of Impressions</a:t>
            </a:r>
            <a:endParaRPr lang="en-GB">
              <a:solidFill>
                <a:schemeClr val="accent5"/>
              </a:solidFill>
            </a:endParaRPr>
          </a:p>
        </p:txBody>
      </p:sp>
      <p:sp>
        <p:nvSpPr>
          <p:cNvPr id="13" name="TextBox 12">
            <a:extLst>
              <a:ext uri="{FF2B5EF4-FFF2-40B4-BE49-F238E27FC236}">
                <a16:creationId xmlns:a16="http://schemas.microsoft.com/office/drawing/2014/main" id="{48EFE24C-6177-266D-9910-4EDB733B283B}"/>
              </a:ext>
            </a:extLst>
          </p:cNvPr>
          <p:cNvSpPr txBox="1"/>
          <p:nvPr/>
        </p:nvSpPr>
        <p:spPr>
          <a:xfrm>
            <a:off x="8361021" y="3305053"/>
            <a:ext cx="2816254" cy="2781724"/>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algn="ctr">
              <a:lnSpc>
                <a:spcPct val="120000"/>
              </a:lnSpc>
              <a:defRPr/>
            </a:pPr>
            <a:r>
              <a:rPr lang="en-GB" sz="1200" b="1">
                <a:solidFill>
                  <a:schemeClr val="accent5"/>
                </a:solidFill>
                <a:latin typeface="+mn-lt"/>
              </a:rPr>
              <a:t>Long term ambition: </a:t>
            </a:r>
            <a:br>
              <a:rPr lang="en-GB">
                <a:solidFill>
                  <a:schemeClr val="bg1"/>
                </a:solidFill>
                <a:latin typeface="+mn-lt"/>
              </a:rPr>
            </a:br>
            <a:r>
              <a:rPr lang="en-GB">
                <a:solidFill>
                  <a:schemeClr val="bg1"/>
                </a:solidFill>
                <a:latin typeface="+mn-lt"/>
              </a:rPr>
              <a:t>To enable brands to understand customer journeys across different touchpoints through advanced measurement solutions in cloud-based solutions.</a:t>
            </a:r>
          </a:p>
          <a:p>
            <a:pPr algn="ctr">
              <a:lnSpc>
                <a:spcPct val="120000"/>
              </a:lnSpc>
              <a:defRPr/>
            </a:pPr>
            <a:endParaRPr lang="en-GB">
              <a:solidFill>
                <a:schemeClr val="bg1"/>
              </a:solidFill>
              <a:latin typeface="+mn-lt"/>
            </a:endParaRPr>
          </a:p>
          <a:p>
            <a:pPr algn="ctr">
              <a:lnSpc>
                <a:spcPct val="120000"/>
              </a:lnSpc>
              <a:defRPr/>
            </a:pPr>
            <a:r>
              <a:rPr lang="en-GB" sz="1200" b="1">
                <a:solidFill>
                  <a:schemeClr val="accent5"/>
                </a:solidFill>
                <a:latin typeface="+mn-lt"/>
              </a:rPr>
              <a:t>Robust Measurement Methodology: </a:t>
            </a:r>
          </a:p>
          <a:p>
            <a:pPr algn="ctr">
              <a:lnSpc>
                <a:spcPct val="120000"/>
              </a:lnSpc>
              <a:defRPr/>
            </a:pPr>
            <a:r>
              <a:rPr lang="en-GB">
                <a:solidFill>
                  <a:schemeClr val="bg1"/>
                </a:solidFill>
                <a:latin typeface="+mn-lt"/>
              </a:rPr>
              <a:t>Methodologies should aim to show customer data engagement across touchpoints and over time so brands can optimise across the entire journey.</a:t>
            </a:r>
          </a:p>
          <a:p>
            <a:pPr algn="ctr">
              <a:lnSpc>
                <a:spcPct val="120000"/>
              </a:lnSpc>
              <a:defRPr/>
            </a:pPr>
            <a:endParaRPr lang="en-GB">
              <a:solidFill>
                <a:schemeClr val="bg1"/>
              </a:solidFill>
              <a:latin typeface="+mn-lt"/>
            </a:endParaRPr>
          </a:p>
          <a:p>
            <a:endParaRPr lang="en-GB" sz="1100">
              <a:solidFill>
                <a:schemeClr val="tx1"/>
              </a:solidFill>
            </a:endParaRPr>
          </a:p>
        </p:txBody>
      </p:sp>
      <p:sp>
        <p:nvSpPr>
          <p:cNvPr id="18" name="TextBox 17">
            <a:extLst>
              <a:ext uri="{FF2B5EF4-FFF2-40B4-BE49-F238E27FC236}">
                <a16:creationId xmlns:a16="http://schemas.microsoft.com/office/drawing/2014/main" id="{78B238B6-68B5-4797-8BB5-37DF6C8CF8A8}"/>
              </a:ext>
            </a:extLst>
          </p:cNvPr>
          <p:cNvSpPr txBox="1"/>
          <p:nvPr/>
        </p:nvSpPr>
        <p:spPr>
          <a:xfrm>
            <a:off x="862999" y="3298512"/>
            <a:ext cx="3038676" cy="2751331"/>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algn="ctr">
              <a:lnSpc>
                <a:spcPct val="120000"/>
              </a:lnSpc>
              <a:defRPr/>
            </a:pPr>
            <a:r>
              <a:rPr lang="en-GB" sz="1200" b="1">
                <a:solidFill>
                  <a:schemeClr val="accent5"/>
                </a:solidFill>
                <a:latin typeface="+mn-lt"/>
              </a:rPr>
              <a:t>Goal: </a:t>
            </a:r>
          </a:p>
          <a:p>
            <a:pPr algn="ctr">
              <a:lnSpc>
                <a:spcPct val="120000"/>
              </a:lnSpc>
              <a:defRPr/>
            </a:pPr>
            <a:r>
              <a:rPr lang="en-GB">
                <a:solidFill>
                  <a:schemeClr val="bg1"/>
                </a:solidFill>
                <a:latin typeface="+mn-lt"/>
              </a:rPr>
              <a:t>Ensure extractable and consistent formats of all reporting that allow for better analysis to identify trends.</a:t>
            </a:r>
          </a:p>
          <a:p>
            <a:pPr algn="ctr">
              <a:lnSpc>
                <a:spcPct val="120000"/>
              </a:lnSpc>
              <a:defRPr/>
            </a:pPr>
            <a:endParaRPr lang="en-GB" b="1">
              <a:solidFill>
                <a:schemeClr val="bg1"/>
              </a:solidFill>
              <a:latin typeface="+mn-lt"/>
            </a:endParaRPr>
          </a:p>
          <a:p>
            <a:pPr algn="ctr">
              <a:lnSpc>
                <a:spcPct val="120000"/>
              </a:lnSpc>
              <a:defRPr/>
            </a:pPr>
            <a:r>
              <a:rPr kumimoji="0" lang="en-GB" sz="1200" b="1" i="0" u="none" strike="noStrike" kern="1200" cap="none" spc="0" normalizeH="0" baseline="0" noProof="0">
                <a:ln>
                  <a:noFill/>
                </a:ln>
                <a:solidFill>
                  <a:schemeClr val="accent5"/>
                </a:solidFill>
                <a:effectLst/>
                <a:uLnTx/>
                <a:uFillTx/>
                <a:latin typeface="+mn-lt"/>
                <a:ea typeface="Lato Light" panose="020F0502020204030203" pitchFamily="34" charset="0"/>
                <a:cs typeface="Poppins Light" pitchFamily="2" charset="77"/>
              </a:rPr>
              <a:t>Improvement of Trade Banners:</a:t>
            </a:r>
          </a:p>
          <a:p>
            <a:pPr algn="ctr">
              <a:lnSpc>
                <a:spcPct val="120000"/>
              </a:lnSpc>
              <a:defRPr/>
            </a:pPr>
            <a:r>
              <a:rPr lang="en-GB">
                <a:solidFill>
                  <a:schemeClr val="bg1"/>
                </a:solidFill>
                <a:latin typeface="+mn-lt"/>
              </a:rPr>
              <a:t>These formats are typically not supported by ad tech platforms and data integrations are more limited. It’s recommended to focus initial improvements on making data more widely available with longer term investments into technology solutions which provide robust measurement methodologies. </a:t>
            </a:r>
            <a:endParaRPr kumimoji="0" lang="en-GB" b="0" i="0" u="none" strike="noStrike" kern="1200" cap="none" spc="0" normalizeH="0" baseline="0" noProof="0">
              <a:ln>
                <a:noFill/>
              </a:ln>
              <a:solidFill>
                <a:schemeClr val="bg1"/>
              </a:solidFill>
              <a:effectLst/>
              <a:uLnTx/>
              <a:uFillTx/>
              <a:latin typeface="+mn-lt"/>
              <a:ea typeface="Lato Light" panose="020F0502020204030203" pitchFamily="34" charset="0"/>
              <a:cs typeface="Poppins Light" pitchFamily="2" charset="77"/>
            </a:endParaRPr>
          </a:p>
        </p:txBody>
      </p:sp>
      <p:sp>
        <p:nvSpPr>
          <p:cNvPr id="19" name="Rounded Rectangle 18">
            <a:extLst>
              <a:ext uri="{FF2B5EF4-FFF2-40B4-BE49-F238E27FC236}">
                <a16:creationId xmlns:a16="http://schemas.microsoft.com/office/drawing/2014/main" id="{281D0032-B103-35F4-E3B6-2D8242D3D775}"/>
              </a:ext>
            </a:extLst>
          </p:cNvPr>
          <p:cNvSpPr/>
          <p:nvPr/>
        </p:nvSpPr>
        <p:spPr>
          <a:xfrm>
            <a:off x="862999" y="2216394"/>
            <a:ext cx="3038676" cy="668320"/>
          </a:xfrm>
          <a:prstGeom prst="roundRect">
            <a:avLst>
              <a:gd name="adj" fmla="val 50000"/>
            </a:avLst>
          </a:prstGeom>
          <a:solidFill>
            <a:schemeClr val="accent5"/>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bg1"/>
                </a:solidFill>
              </a:rPr>
              <a:t>Increase Availability of Data</a:t>
            </a:r>
          </a:p>
        </p:txBody>
      </p:sp>
      <p:sp>
        <p:nvSpPr>
          <p:cNvPr id="20" name="TextBox 19">
            <a:extLst>
              <a:ext uri="{FF2B5EF4-FFF2-40B4-BE49-F238E27FC236}">
                <a16:creationId xmlns:a16="http://schemas.microsoft.com/office/drawing/2014/main" id="{11B23054-DD6F-E974-E236-D46D29658315}"/>
              </a:ext>
            </a:extLst>
          </p:cNvPr>
          <p:cNvSpPr txBox="1"/>
          <p:nvPr/>
        </p:nvSpPr>
        <p:spPr>
          <a:xfrm>
            <a:off x="2147337" y="1805691"/>
            <a:ext cx="470000"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a:solidFill>
                  <a:schemeClr val="accent5"/>
                </a:solidFill>
              </a:rPr>
              <a:t>01</a:t>
            </a:r>
          </a:p>
        </p:txBody>
      </p:sp>
      <p:sp>
        <p:nvSpPr>
          <p:cNvPr id="21" name="Rounded Rectangle 20">
            <a:extLst>
              <a:ext uri="{FF2B5EF4-FFF2-40B4-BE49-F238E27FC236}">
                <a16:creationId xmlns:a16="http://schemas.microsoft.com/office/drawing/2014/main" id="{2AFA314D-1267-CE11-139E-1C0CD820D2BB}"/>
              </a:ext>
            </a:extLst>
          </p:cNvPr>
          <p:cNvSpPr/>
          <p:nvPr/>
        </p:nvSpPr>
        <p:spPr>
          <a:xfrm>
            <a:off x="4551079" y="2216394"/>
            <a:ext cx="3038676" cy="668320"/>
          </a:xfrm>
          <a:prstGeom prst="roundRect">
            <a:avLst>
              <a:gd name="adj" fmla="val 50000"/>
            </a:avLst>
          </a:prstGeom>
          <a:solidFill>
            <a:schemeClr val="accent5"/>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bg1"/>
                </a:solidFill>
              </a:rPr>
              <a:t>Increase Flexibility of Reporting</a:t>
            </a:r>
          </a:p>
        </p:txBody>
      </p:sp>
      <p:sp>
        <p:nvSpPr>
          <p:cNvPr id="22" name="TextBox 21">
            <a:extLst>
              <a:ext uri="{FF2B5EF4-FFF2-40B4-BE49-F238E27FC236}">
                <a16:creationId xmlns:a16="http://schemas.microsoft.com/office/drawing/2014/main" id="{98F326E3-D105-0CAA-F441-DD63ECC6C213}"/>
              </a:ext>
            </a:extLst>
          </p:cNvPr>
          <p:cNvSpPr txBox="1"/>
          <p:nvPr/>
        </p:nvSpPr>
        <p:spPr>
          <a:xfrm>
            <a:off x="5835417" y="1805691"/>
            <a:ext cx="470000"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a:solidFill>
                  <a:schemeClr val="accent5"/>
                </a:solidFill>
              </a:rPr>
              <a:t>02</a:t>
            </a:r>
          </a:p>
        </p:txBody>
      </p:sp>
      <p:sp>
        <p:nvSpPr>
          <p:cNvPr id="23" name="TextBox 22">
            <a:extLst>
              <a:ext uri="{FF2B5EF4-FFF2-40B4-BE49-F238E27FC236}">
                <a16:creationId xmlns:a16="http://schemas.microsoft.com/office/drawing/2014/main" id="{237E9AC4-B79E-46CB-F332-385AB3BC3749}"/>
              </a:ext>
            </a:extLst>
          </p:cNvPr>
          <p:cNvSpPr txBox="1"/>
          <p:nvPr/>
        </p:nvSpPr>
        <p:spPr>
          <a:xfrm>
            <a:off x="4647504" y="3298512"/>
            <a:ext cx="2845826" cy="2972930"/>
          </a:xfrm>
          <a:prstGeom prst="rect">
            <a:avLst/>
          </a:prstGeom>
          <a:noFill/>
          <a:ln>
            <a:noFill/>
          </a:ln>
        </p:spPr>
        <p:txBody>
          <a:bodyPr wrap="square" rtlCol="0">
            <a:spAutoFit/>
          </a:bodyPr>
          <a:lstStyle>
            <a:defPPr>
              <a:defRPr lang="en-US"/>
            </a:defPPr>
            <a:lvl1pPr>
              <a:lnSpc>
                <a:spcPts val="1930"/>
              </a:lnSpc>
              <a:defRPr sz="1100">
                <a:latin typeface="+mj-lt"/>
                <a:ea typeface="Lato Light" panose="020F0502020204030203" pitchFamily="34" charset="0"/>
                <a:cs typeface="Poppins Light" pitchFamily="2" charset="77"/>
              </a:defRPr>
            </a:lvl1pPr>
          </a:lstStyle>
          <a:p>
            <a:pPr algn="ctr">
              <a:lnSpc>
                <a:spcPct val="120000"/>
              </a:lnSpc>
              <a:defRPr/>
            </a:pPr>
            <a:r>
              <a:rPr lang="en-GB" sz="1200" b="1">
                <a:solidFill>
                  <a:schemeClr val="accent5"/>
                </a:solidFill>
                <a:latin typeface="+mn-lt"/>
              </a:rPr>
              <a:t>Goal: </a:t>
            </a:r>
          </a:p>
          <a:p>
            <a:pPr algn="ctr">
              <a:lnSpc>
                <a:spcPct val="120000"/>
              </a:lnSpc>
              <a:defRPr/>
            </a:pPr>
            <a:r>
              <a:rPr lang="en-GB">
                <a:solidFill>
                  <a:schemeClr val="bg1"/>
                </a:solidFill>
                <a:latin typeface="+mn-lt"/>
              </a:rPr>
              <a:t>Considering nuances across verticals, retailers should aim to provide brands with flexibility of methodology used within a pre-determined set of windows to ensure relevance to brands.</a:t>
            </a:r>
          </a:p>
          <a:p>
            <a:pPr algn="ctr">
              <a:lnSpc>
                <a:spcPct val="120000"/>
              </a:lnSpc>
              <a:defRPr/>
            </a:pPr>
            <a:endParaRPr lang="en-GB" b="1">
              <a:solidFill>
                <a:schemeClr val="bg1"/>
              </a:solidFill>
              <a:latin typeface="+mn-lt"/>
            </a:endParaRPr>
          </a:p>
          <a:p>
            <a:pPr algn="ctr">
              <a:lnSpc>
                <a:spcPct val="120000"/>
              </a:lnSpc>
              <a:defRPr/>
            </a:pPr>
            <a:r>
              <a:rPr lang="en-GB" sz="1200" b="1">
                <a:solidFill>
                  <a:schemeClr val="accent5"/>
                </a:solidFill>
                <a:latin typeface="+mn-lt"/>
              </a:rPr>
              <a:t>Flexibility should aim to be offered across the below:</a:t>
            </a:r>
          </a:p>
          <a:p>
            <a:pPr algn="ctr">
              <a:lnSpc>
                <a:spcPct val="120000"/>
              </a:lnSpc>
              <a:defRPr/>
            </a:pPr>
            <a:r>
              <a:rPr lang="en-GB" b="1" u="sng">
                <a:solidFill>
                  <a:schemeClr val="bg1"/>
                </a:solidFill>
                <a:latin typeface="+mn-lt"/>
              </a:rPr>
              <a:t>Time decay</a:t>
            </a:r>
            <a:r>
              <a:rPr lang="en-GB" b="1">
                <a:solidFill>
                  <a:schemeClr val="bg1"/>
                </a:solidFill>
                <a:latin typeface="+mn-lt"/>
              </a:rPr>
              <a:t>: </a:t>
            </a:r>
            <a:r>
              <a:rPr lang="en-GB">
                <a:solidFill>
                  <a:schemeClr val="bg1"/>
                </a:solidFill>
                <a:latin typeface="+mn-lt"/>
              </a:rPr>
              <a:t>Recommended lookback window of 7 / 14 / 30 days. </a:t>
            </a:r>
          </a:p>
          <a:p>
            <a:pPr algn="ctr">
              <a:lnSpc>
                <a:spcPct val="120000"/>
              </a:lnSpc>
              <a:defRPr/>
            </a:pPr>
            <a:endParaRPr lang="en-GB">
              <a:solidFill>
                <a:schemeClr val="bg1"/>
              </a:solidFill>
              <a:latin typeface="+mn-lt"/>
            </a:endParaRPr>
          </a:p>
          <a:p>
            <a:pPr algn="ctr">
              <a:lnSpc>
                <a:spcPct val="120000"/>
              </a:lnSpc>
              <a:defRPr/>
            </a:pPr>
            <a:r>
              <a:rPr lang="en-GB" b="1" u="sng">
                <a:solidFill>
                  <a:schemeClr val="bg1"/>
                </a:solidFill>
                <a:latin typeface="+mn-lt"/>
              </a:rPr>
              <a:t>Touchpoint</a:t>
            </a:r>
            <a:r>
              <a:rPr lang="en-GB">
                <a:solidFill>
                  <a:schemeClr val="bg1"/>
                </a:solidFill>
                <a:latin typeface="+mn-lt"/>
              </a:rPr>
              <a:t>: Recommended across Clicked or viewed impression.</a:t>
            </a:r>
          </a:p>
        </p:txBody>
      </p:sp>
      <p:sp>
        <p:nvSpPr>
          <p:cNvPr id="24" name="Rounded Rectangle 23">
            <a:extLst>
              <a:ext uri="{FF2B5EF4-FFF2-40B4-BE49-F238E27FC236}">
                <a16:creationId xmlns:a16="http://schemas.microsoft.com/office/drawing/2014/main" id="{3BB94056-2A2D-E1B0-572F-19D7374F0C88}"/>
              </a:ext>
            </a:extLst>
          </p:cNvPr>
          <p:cNvSpPr/>
          <p:nvPr/>
        </p:nvSpPr>
        <p:spPr>
          <a:xfrm>
            <a:off x="8249810" y="2216394"/>
            <a:ext cx="3038676" cy="668320"/>
          </a:xfrm>
          <a:prstGeom prst="roundRect">
            <a:avLst>
              <a:gd name="adj" fmla="val 50000"/>
            </a:avLst>
          </a:prstGeom>
          <a:solidFill>
            <a:schemeClr val="accent5"/>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Advanced Measurement</a:t>
            </a:r>
          </a:p>
        </p:txBody>
      </p:sp>
      <p:sp>
        <p:nvSpPr>
          <p:cNvPr id="25" name="TextBox 24">
            <a:extLst>
              <a:ext uri="{FF2B5EF4-FFF2-40B4-BE49-F238E27FC236}">
                <a16:creationId xmlns:a16="http://schemas.microsoft.com/office/drawing/2014/main" id="{CFBCC291-A7F9-D3E9-1288-42FE38268DF6}"/>
              </a:ext>
            </a:extLst>
          </p:cNvPr>
          <p:cNvSpPr txBox="1"/>
          <p:nvPr/>
        </p:nvSpPr>
        <p:spPr>
          <a:xfrm>
            <a:off x="9534148" y="1805691"/>
            <a:ext cx="470000"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b="1">
                <a:solidFill>
                  <a:schemeClr val="accent5"/>
                </a:solidFill>
              </a:rPr>
              <a:t>03</a:t>
            </a:r>
          </a:p>
        </p:txBody>
      </p:sp>
    </p:spTree>
    <p:extLst>
      <p:ext uri="{BB962C8B-B14F-4D97-AF65-F5344CB8AC3E}">
        <p14:creationId xmlns:p14="http://schemas.microsoft.com/office/powerpoint/2010/main" val="1149445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Arrow Connector 63">
            <a:extLst>
              <a:ext uri="{FF2B5EF4-FFF2-40B4-BE49-F238E27FC236}">
                <a16:creationId xmlns:a16="http://schemas.microsoft.com/office/drawing/2014/main" id="{F163B3C5-EBEB-0793-E478-BB07DD5FF935}"/>
              </a:ext>
            </a:extLst>
          </p:cNvPr>
          <p:cNvCxnSpPr>
            <a:cxnSpLocks/>
          </p:cNvCxnSpPr>
          <p:nvPr/>
        </p:nvCxnSpPr>
        <p:spPr>
          <a:xfrm>
            <a:off x="548640" y="2522728"/>
            <a:ext cx="11094720" cy="0"/>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6E97174-3E1A-3551-A804-68D3B1AD5926}"/>
              </a:ext>
            </a:extLst>
          </p:cNvPr>
          <p:cNvSpPr/>
          <p:nvPr/>
        </p:nvSpPr>
        <p:spPr>
          <a:xfrm>
            <a:off x="8468719" y="2906764"/>
            <a:ext cx="3147438" cy="1363376"/>
          </a:xfrm>
          <a:prstGeom prst="rect">
            <a:avLst/>
          </a:prstGeom>
          <a:solidFill>
            <a:schemeClr val="accent5">
              <a:alpha val="29915"/>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62" name="Rectangle 61">
            <a:extLst>
              <a:ext uri="{FF2B5EF4-FFF2-40B4-BE49-F238E27FC236}">
                <a16:creationId xmlns:a16="http://schemas.microsoft.com/office/drawing/2014/main" id="{3A6606A5-1B67-794B-A63B-025DB10C3DFB}"/>
              </a:ext>
            </a:extLst>
          </p:cNvPr>
          <p:cNvSpPr/>
          <p:nvPr/>
        </p:nvSpPr>
        <p:spPr>
          <a:xfrm>
            <a:off x="5134261" y="2906764"/>
            <a:ext cx="3147438" cy="1363376"/>
          </a:xfrm>
          <a:prstGeom prst="rect">
            <a:avLst/>
          </a:prstGeom>
          <a:solidFill>
            <a:schemeClr val="accent5">
              <a:alpha val="29915"/>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63" name="Rectangle 62">
            <a:extLst>
              <a:ext uri="{FF2B5EF4-FFF2-40B4-BE49-F238E27FC236}">
                <a16:creationId xmlns:a16="http://schemas.microsoft.com/office/drawing/2014/main" id="{E255691E-C2DE-8CC4-CDDB-07FE996AFA45}"/>
              </a:ext>
            </a:extLst>
          </p:cNvPr>
          <p:cNvSpPr/>
          <p:nvPr/>
        </p:nvSpPr>
        <p:spPr>
          <a:xfrm>
            <a:off x="1788160" y="2906764"/>
            <a:ext cx="3147438" cy="1363376"/>
          </a:xfrm>
          <a:prstGeom prst="rect">
            <a:avLst/>
          </a:prstGeom>
          <a:solidFill>
            <a:schemeClr val="accent5">
              <a:alpha val="29915"/>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8" name="Rectangle 17">
            <a:extLst>
              <a:ext uri="{FF2B5EF4-FFF2-40B4-BE49-F238E27FC236}">
                <a16:creationId xmlns:a16="http://schemas.microsoft.com/office/drawing/2014/main" id="{F9999CDD-FDE7-06BA-5477-72172230E384}"/>
              </a:ext>
            </a:extLst>
          </p:cNvPr>
          <p:cNvSpPr/>
          <p:nvPr/>
        </p:nvSpPr>
        <p:spPr>
          <a:xfrm>
            <a:off x="5134648" y="2906765"/>
            <a:ext cx="3149600" cy="3494765"/>
          </a:xfrm>
          <a:prstGeom prst="rect">
            <a:avLst/>
          </a:prstGeom>
          <a:noFill/>
          <a:ln>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9" name="Rectangle 18">
            <a:extLst>
              <a:ext uri="{FF2B5EF4-FFF2-40B4-BE49-F238E27FC236}">
                <a16:creationId xmlns:a16="http://schemas.microsoft.com/office/drawing/2014/main" id="{10B53EC7-A51F-CF2A-27BB-C6E02D3C84D4}"/>
              </a:ext>
            </a:extLst>
          </p:cNvPr>
          <p:cNvSpPr/>
          <p:nvPr/>
        </p:nvSpPr>
        <p:spPr>
          <a:xfrm>
            <a:off x="8478768" y="2906765"/>
            <a:ext cx="3149600" cy="3494765"/>
          </a:xfrm>
          <a:prstGeom prst="rect">
            <a:avLst/>
          </a:prstGeom>
          <a:noFill/>
          <a:ln>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7" name="Rectangle 16">
            <a:extLst>
              <a:ext uri="{FF2B5EF4-FFF2-40B4-BE49-F238E27FC236}">
                <a16:creationId xmlns:a16="http://schemas.microsoft.com/office/drawing/2014/main" id="{7D124D9D-E978-EC10-56A1-47A9185A8840}"/>
              </a:ext>
            </a:extLst>
          </p:cNvPr>
          <p:cNvSpPr/>
          <p:nvPr/>
        </p:nvSpPr>
        <p:spPr>
          <a:xfrm>
            <a:off x="1788160" y="2906765"/>
            <a:ext cx="3149600" cy="3494765"/>
          </a:xfrm>
          <a:prstGeom prst="rect">
            <a:avLst/>
          </a:prstGeom>
          <a:noFill/>
          <a:ln>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 name="Title 1">
            <a:extLst>
              <a:ext uri="{FF2B5EF4-FFF2-40B4-BE49-F238E27FC236}">
                <a16:creationId xmlns:a16="http://schemas.microsoft.com/office/drawing/2014/main" id="{90D7F14A-D91D-5E2A-8ACE-D75015717BA4}"/>
              </a:ext>
            </a:extLst>
          </p:cNvPr>
          <p:cNvSpPr>
            <a:spLocks noGrp="1"/>
          </p:cNvSpPr>
          <p:nvPr>
            <p:ph type="title"/>
          </p:nvPr>
        </p:nvSpPr>
        <p:spPr>
          <a:xfrm>
            <a:off x="1" y="1"/>
            <a:ext cx="9844644" cy="1325563"/>
          </a:xfrm>
        </p:spPr>
        <p:txBody>
          <a:bodyPr/>
          <a:lstStyle/>
          <a:p>
            <a:r>
              <a:rPr lang="en-GB"/>
              <a:t>Framework to drive improvement of methodologies of defining attribution models</a:t>
            </a:r>
            <a:endParaRPr lang="en-GB">
              <a:solidFill>
                <a:schemeClr val="accent3"/>
              </a:solidFill>
            </a:endParaRPr>
          </a:p>
        </p:txBody>
      </p:sp>
      <p:sp>
        <p:nvSpPr>
          <p:cNvPr id="11" name="Oval 10">
            <a:extLst>
              <a:ext uri="{FF2B5EF4-FFF2-40B4-BE49-F238E27FC236}">
                <a16:creationId xmlns:a16="http://schemas.microsoft.com/office/drawing/2014/main" id="{709B4D4C-93ED-0113-5AB5-58429269F1D8}"/>
              </a:ext>
            </a:extLst>
          </p:cNvPr>
          <p:cNvSpPr/>
          <p:nvPr/>
        </p:nvSpPr>
        <p:spPr>
          <a:xfrm>
            <a:off x="3251200" y="2436368"/>
            <a:ext cx="172720" cy="172720"/>
          </a:xfrm>
          <a:prstGeom prst="ellipse">
            <a:avLst/>
          </a:prstGeom>
          <a:solidFill>
            <a:schemeClr val="tx1"/>
          </a:solidFill>
          <a:ln w="254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2" name="TextBox 11">
            <a:extLst>
              <a:ext uri="{FF2B5EF4-FFF2-40B4-BE49-F238E27FC236}">
                <a16:creationId xmlns:a16="http://schemas.microsoft.com/office/drawing/2014/main" id="{E1BD0B16-0708-149E-EEFA-ECBB579AC73C}"/>
              </a:ext>
            </a:extLst>
          </p:cNvPr>
          <p:cNvSpPr txBox="1"/>
          <p:nvPr/>
        </p:nvSpPr>
        <p:spPr>
          <a:xfrm>
            <a:off x="2846363" y="2690089"/>
            <a:ext cx="982394" cy="302955"/>
          </a:xfrm>
          <a:prstGeom prst="roundRect">
            <a:avLst>
              <a:gd name="adj" fmla="val 50000"/>
            </a:avLst>
          </a:prstGeom>
          <a:solidFill>
            <a:schemeClr val="accent5"/>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0" bIns="0" rtlCol="0" anchor="ctr">
            <a:spAutoFit/>
          </a:bodyPr>
          <a:lstStyle/>
          <a:p>
            <a:pPr algn="ctr"/>
            <a:r>
              <a:rPr lang="en-US" sz="1400" b="1">
                <a:solidFill>
                  <a:schemeClr val="bg1"/>
                </a:solidFill>
              </a:rPr>
              <a:t>Now</a:t>
            </a:r>
          </a:p>
        </p:txBody>
      </p:sp>
      <p:sp>
        <p:nvSpPr>
          <p:cNvPr id="13" name="TextBox 12">
            <a:extLst>
              <a:ext uri="{FF2B5EF4-FFF2-40B4-BE49-F238E27FC236}">
                <a16:creationId xmlns:a16="http://schemas.microsoft.com/office/drawing/2014/main" id="{693714C0-7079-39D5-72C9-6CAE25801725}"/>
              </a:ext>
            </a:extLst>
          </p:cNvPr>
          <p:cNvSpPr txBox="1"/>
          <p:nvPr/>
        </p:nvSpPr>
        <p:spPr>
          <a:xfrm>
            <a:off x="6219814" y="2690089"/>
            <a:ext cx="982394" cy="302955"/>
          </a:xfrm>
          <a:prstGeom prst="roundRect">
            <a:avLst>
              <a:gd name="adj" fmla="val 50000"/>
            </a:avLst>
          </a:prstGeom>
          <a:solidFill>
            <a:schemeClr val="accent5"/>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0" bIns="0" rtlCol="0" anchor="ctr">
            <a:spAutoFit/>
          </a:bodyPr>
          <a:lstStyle/>
          <a:p>
            <a:pPr algn="ctr"/>
            <a:r>
              <a:rPr lang="en-US" sz="1400" b="1">
                <a:solidFill>
                  <a:schemeClr val="bg1"/>
                </a:solidFill>
              </a:rPr>
              <a:t>Next</a:t>
            </a:r>
          </a:p>
        </p:txBody>
      </p:sp>
      <p:sp>
        <p:nvSpPr>
          <p:cNvPr id="14" name="Oval 13">
            <a:extLst>
              <a:ext uri="{FF2B5EF4-FFF2-40B4-BE49-F238E27FC236}">
                <a16:creationId xmlns:a16="http://schemas.microsoft.com/office/drawing/2014/main" id="{5DAE5396-967E-27C2-4617-BA378E68D7F5}"/>
              </a:ext>
            </a:extLst>
          </p:cNvPr>
          <p:cNvSpPr/>
          <p:nvPr/>
        </p:nvSpPr>
        <p:spPr>
          <a:xfrm>
            <a:off x="6623088" y="2436368"/>
            <a:ext cx="172720" cy="172720"/>
          </a:xfrm>
          <a:prstGeom prst="ellipse">
            <a:avLst/>
          </a:prstGeom>
          <a:solidFill>
            <a:schemeClr val="tx1"/>
          </a:solidFill>
          <a:ln w="254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5" name="TextBox 14">
            <a:extLst>
              <a:ext uri="{FF2B5EF4-FFF2-40B4-BE49-F238E27FC236}">
                <a16:creationId xmlns:a16="http://schemas.microsoft.com/office/drawing/2014/main" id="{97DE21D9-1DF4-AF04-32DB-EE8C8992787B}"/>
              </a:ext>
            </a:extLst>
          </p:cNvPr>
          <p:cNvSpPr txBox="1"/>
          <p:nvPr/>
        </p:nvSpPr>
        <p:spPr>
          <a:xfrm>
            <a:off x="9562371" y="2690089"/>
            <a:ext cx="982394" cy="302955"/>
          </a:xfrm>
          <a:prstGeom prst="roundRect">
            <a:avLst>
              <a:gd name="adj" fmla="val 50000"/>
            </a:avLst>
          </a:prstGeom>
          <a:solidFill>
            <a:schemeClr val="accent5"/>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wrap="square" tIns="0" bIns="0" rtlCol="0" anchor="ctr">
            <a:spAutoFit/>
          </a:bodyPr>
          <a:lstStyle/>
          <a:p>
            <a:pPr algn="ctr"/>
            <a:r>
              <a:rPr lang="en-US" sz="1400" b="1">
                <a:solidFill>
                  <a:schemeClr val="bg1"/>
                </a:solidFill>
              </a:rPr>
              <a:t>Future</a:t>
            </a:r>
          </a:p>
        </p:txBody>
      </p:sp>
      <p:sp>
        <p:nvSpPr>
          <p:cNvPr id="16" name="Oval 15">
            <a:extLst>
              <a:ext uri="{FF2B5EF4-FFF2-40B4-BE49-F238E27FC236}">
                <a16:creationId xmlns:a16="http://schemas.microsoft.com/office/drawing/2014/main" id="{99C26EA0-8F39-8CCD-5701-2538FDC4EE7E}"/>
              </a:ext>
            </a:extLst>
          </p:cNvPr>
          <p:cNvSpPr/>
          <p:nvPr/>
        </p:nvSpPr>
        <p:spPr>
          <a:xfrm>
            <a:off x="9965645" y="2436368"/>
            <a:ext cx="172720" cy="172720"/>
          </a:xfrm>
          <a:prstGeom prst="ellipse">
            <a:avLst/>
          </a:prstGeom>
          <a:solidFill>
            <a:schemeClr val="tx1"/>
          </a:solidFill>
          <a:ln w="254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3" name="TextBox 22">
            <a:extLst>
              <a:ext uri="{FF2B5EF4-FFF2-40B4-BE49-F238E27FC236}">
                <a16:creationId xmlns:a16="http://schemas.microsoft.com/office/drawing/2014/main" id="{C5DCECE7-7D0B-B393-F0D9-B5F4E75EA147}"/>
              </a:ext>
            </a:extLst>
          </p:cNvPr>
          <p:cNvSpPr txBox="1"/>
          <p:nvPr/>
        </p:nvSpPr>
        <p:spPr>
          <a:xfrm>
            <a:off x="1788160" y="3138331"/>
            <a:ext cx="3147438" cy="738664"/>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50" b="1">
                <a:solidFill>
                  <a:schemeClr val="bg1"/>
                </a:solidFill>
                <a:latin typeface="+mj-lt"/>
              </a:rPr>
              <a:t>Transparent definitions shared across all media with data being shared in extractable and templated formats to allow brands to collect and cross compare data over time. </a:t>
            </a:r>
          </a:p>
        </p:txBody>
      </p:sp>
      <p:cxnSp>
        <p:nvCxnSpPr>
          <p:cNvPr id="26" name="Straight Connector 25">
            <a:extLst>
              <a:ext uri="{FF2B5EF4-FFF2-40B4-BE49-F238E27FC236}">
                <a16:creationId xmlns:a16="http://schemas.microsoft.com/office/drawing/2014/main" id="{E38AECC5-76BF-00E6-F7A6-7F77C44A990B}"/>
              </a:ext>
            </a:extLst>
          </p:cNvPr>
          <p:cNvCxnSpPr>
            <a:cxnSpLocks/>
          </p:cNvCxnSpPr>
          <p:nvPr/>
        </p:nvCxnSpPr>
        <p:spPr>
          <a:xfrm>
            <a:off x="548640" y="4281305"/>
            <a:ext cx="438695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7EF3A8-E5DC-0C2E-7FEB-719A3FA99E95}"/>
              </a:ext>
            </a:extLst>
          </p:cNvPr>
          <p:cNvCxnSpPr>
            <a:cxnSpLocks/>
          </p:cNvCxnSpPr>
          <p:nvPr/>
        </p:nvCxnSpPr>
        <p:spPr>
          <a:xfrm>
            <a:off x="548640" y="5340878"/>
            <a:ext cx="438695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8A4ED6B-B9A9-0792-BAF9-8277EBE38556}"/>
              </a:ext>
            </a:extLst>
          </p:cNvPr>
          <p:cNvSpPr txBox="1"/>
          <p:nvPr/>
        </p:nvSpPr>
        <p:spPr>
          <a:xfrm>
            <a:off x="5144306" y="3133054"/>
            <a:ext cx="3137389" cy="738664"/>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50" b="1">
                <a:solidFill>
                  <a:schemeClr val="bg1"/>
                </a:solidFill>
                <a:latin typeface="+mj-lt"/>
              </a:rPr>
              <a:t>Increase availability and flexibility of data and where possible provide data in-flight given brands more transparency and control over methodology used. </a:t>
            </a:r>
          </a:p>
        </p:txBody>
      </p:sp>
      <p:sp>
        <p:nvSpPr>
          <p:cNvPr id="32" name="TextBox 31">
            <a:extLst>
              <a:ext uri="{FF2B5EF4-FFF2-40B4-BE49-F238E27FC236}">
                <a16:creationId xmlns:a16="http://schemas.microsoft.com/office/drawing/2014/main" id="{D7EF2F05-6B31-5A6A-1F27-A536DE599983}"/>
              </a:ext>
            </a:extLst>
          </p:cNvPr>
          <p:cNvSpPr txBox="1"/>
          <p:nvPr/>
        </p:nvSpPr>
        <p:spPr>
          <a:xfrm>
            <a:off x="1814442" y="4342362"/>
            <a:ext cx="3222946" cy="1015663"/>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tIns="45720" rIns="180000" bIns="45720" rtlCol="0" anchor="t">
            <a:spAutoFit/>
          </a:bodyPr>
          <a:lstStyle/>
          <a:p>
            <a:pPr marL="171450" indent="-171450">
              <a:buFont typeface="Arial" panose="020B0604020202020204" pitchFamily="34" charset="0"/>
              <a:buChar char="•"/>
            </a:pPr>
            <a:r>
              <a:rPr lang="en-GB" sz="1000">
                <a:solidFill>
                  <a:schemeClr val="bg1"/>
                </a:solidFill>
                <a:latin typeface="+mj-lt"/>
              </a:rPr>
              <a:t>Data in an extractable pre-templated format, such as excel / CSV.</a:t>
            </a:r>
          </a:p>
          <a:p>
            <a:pPr marL="171450" indent="-171450">
              <a:buFont typeface="Arial" panose="020B0604020202020204" pitchFamily="34" charset="0"/>
              <a:buChar char="•"/>
            </a:pPr>
            <a:endParaRPr lang="en-GB" sz="1000">
              <a:solidFill>
                <a:schemeClr val="bg1"/>
              </a:solidFill>
              <a:latin typeface="+mj-lt"/>
            </a:endParaRPr>
          </a:p>
          <a:p>
            <a:pPr marL="171450" indent="-171450">
              <a:buFont typeface="Arial" panose="020B0604020202020204" pitchFamily="34" charset="0"/>
              <a:buChar char="•"/>
            </a:pPr>
            <a:r>
              <a:rPr lang="en-GB" sz="1000">
                <a:solidFill>
                  <a:schemeClr val="bg1"/>
                </a:solidFill>
                <a:latin typeface="+mj-lt"/>
              </a:rPr>
              <a:t>Data shared post-campaign within a pre-agreed  period after the attribution window closes. </a:t>
            </a:r>
            <a:endParaRPr lang="en-GB" sz="1000">
              <a:solidFill>
                <a:schemeClr val="bg1"/>
              </a:solidFill>
              <a:latin typeface="+mj-lt"/>
              <a:cs typeface="Arial"/>
            </a:endParaRPr>
          </a:p>
        </p:txBody>
      </p:sp>
      <p:sp>
        <p:nvSpPr>
          <p:cNvPr id="33" name="TextBox 32">
            <a:extLst>
              <a:ext uri="{FF2B5EF4-FFF2-40B4-BE49-F238E27FC236}">
                <a16:creationId xmlns:a16="http://schemas.microsoft.com/office/drawing/2014/main" id="{C7E415D2-932A-12CC-6637-52843276B47F}"/>
              </a:ext>
            </a:extLst>
          </p:cNvPr>
          <p:cNvSpPr txBox="1"/>
          <p:nvPr/>
        </p:nvSpPr>
        <p:spPr>
          <a:xfrm>
            <a:off x="5144306" y="5413097"/>
            <a:ext cx="3147438" cy="553998"/>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1000">
                <a:solidFill>
                  <a:schemeClr val="bg1"/>
                </a:solidFill>
                <a:latin typeface="+mj-lt"/>
              </a:rPr>
              <a:t>Flexibility provided with predetermined selection of attribution windows (7, 14, 30 days) and touchpoints.</a:t>
            </a:r>
          </a:p>
        </p:txBody>
      </p:sp>
      <p:sp>
        <p:nvSpPr>
          <p:cNvPr id="36" name="TextBox 35">
            <a:extLst>
              <a:ext uri="{FF2B5EF4-FFF2-40B4-BE49-F238E27FC236}">
                <a16:creationId xmlns:a16="http://schemas.microsoft.com/office/drawing/2014/main" id="{1BA44FDB-B192-1D38-DF97-099EDE1C74A0}"/>
              </a:ext>
            </a:extLst>
          </p:cNvPr>
          <p:cNvSpPr txBox="1"/>
          <p:nvPr/>
        </p:nvSpPr>
        <p:spPr>
          <a:xfrm>
            <a:off x="8495922" y="3133054"/>
            <a:ext cx="3147438" cy="1061829"/>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50" b="1">
                <a:solidFill>
                  <a:schemeClr val="bg1"/>
                </a:solidFill>
                <a:latin typeface="+mj-lt"/>
              </a:rPr>
              <a:t>Provide total flexibility in attribution and measurement models with format, channel and time decay data available. Data should also aim to be made available in real time through open API or cloud-based software solutions.</a:t>
            </a:r>
          </a:p>
        </p:txBody>
      </p:sp>
      <p:sp>
        <p:nvSpPr>
          <p:cNvPr id="37" name="TextBox 36">
            <a:extLst>
              <a:ext uri="{FF2B5EF4-FFF2-40B4-BE49-F238E27FC236}">
                <a16:creationId xmlns:a16="http://schemas.microsoft.com/office/drawing/2014/main" id="{E2B288E3-CC23-DEB6-594D-3943A7BDC834}"/>
              </a:ext>
            </a:extLst>
          </p:cNvPr>
          <p:cNvSpPr txBox="1"/>
          <p:nvPr/>
        </p:nvSpPr>
        <p:spPr>
          <a:xfrm>
            <a:off x="8495922" y="4342362"/>
            <a:ext cx="3147438"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tIns="45720" rIns="180000" bIns="45720" rtlCol="0" anchor="t">
            <a:spAutoFit/>
          </a:bodyPr>
          <a:lstStyle/>
          <a:p>
            <a:pPr marL="171450" indent="-171450">
              <a:buFont typeface="Arial" panose="020B0604020202020204" pitchFamily="34" charset="0"/>
              <a:buChar char="•"/>
            </a:pPr>
            <a:r>
              <a:rPr lang="en-GB" sz="1000">
                <a:solidFill>
                  <a:schemeClr val="bg1"/>
                </a:solidFill>
                <a:latin typeface="+mj-lt"/>
              </a:rPr>
              <a:t>Real time data available in open API or through cloud-based software solutions.</a:t>
            </a:r>
          </a:p>
        </p:txBody>
      </p:sp>
      <p:cxnSp>
        <p:nvCxnSpPr>
          <p:cNvPr id="44" name="Straight Connector 43">
            <a:extLst>
              <a:ext uri="{FF2B5EF4-FFF2-40B4-BE49-F238E27FC236}">
                <a16:creationId xmlns:a16="http://schemas.microsoft.com/office/drawing/2014/main" id="{CF58BFEE-2234-D6AF-27E3-8671EC62DCDC}"/>
              </a:ext>
            </a:extLst>
          </p:cNvPr>
          <p:cNvCxnSpPr>
            <a:cxnSpLocks/>
          </p:cNvCxnSpPr>
          <p:nvPr/>
        </p:nvCxnSpPr>
        <p:spPr>
          <a:xfrm>
            <a:off x="5134648" y="4281305"/>
            <a:ext cx="314704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3ACDAD5-C968-DF27-14B0-DEF6798E2230}"/>
              </a:ext>
            </a:extLst>
          </p:cNvPr>
          <p:cNvCxnSpPr>
            <a:cxnSpLocks/>
          </p:cNvCxnSpPr>
          <p:nvPr/>
        </p:nvCxnSpPr>
        <p:spPr>
          <a:xfrm>
            <a:off x="8476215" y="4281305"/>
            <a:ext cx="314704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2734DE1-02FE-71C2-7872-9D3061E04CE0}"/>
              </a:ext>
            </a:extLst>
          </p:cNvPr>
          <p:cNvCxnSpPr>
            <a:cxnSpLocks/>
          </p:cNvCxnSpPr>
          <p:nvPr/>
        </p:nvCxnSpPr>
        <p:spPr>
          <a:xfrm>
            <a:off x="5134648" y="5340878"/>
            <a:ext cx="314704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C85862FA-D371-83C2-FDDC-5741166F665F}"/>
              </a:ext>
            </a:extLst>
          </p:cNvPr>
          <p:cNvSpPr txBox="1"/>
          <p:nvPr/>
        </p:nvSpPr>
        <p:spPr>
          <a:xfrm>
            <a:off x="371340" y="3138331"/>
            <a:ext cx="1487156" cy="246221"/>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accent5"/>
                </a:solidFill>
                <a:latin typeface="+mj-lt"/>
              </a:rPr>
              <a:t>Ambition</a:t>
            </a:r>
          </a:p>
        </p:txBody>
      </p:sp>
      <p:sp>
        <p:nvSpPr>
          <p:cNvPr id="57" name="TextBox 56">
            <a:extLst>
              <a:ext uri="{FF2B5EF4-FFF2-40B4-BE49-F238E27FC236}">
                <a16:creationId xmlns:a16="http://schemas.microsoft.com/office/drawing/2014/main" id="{A4A5A957-D2E9-B51E-D419-26DC37FC1A66}"/>
              </a:ext>
            </a:extLst>
          </p:cNvPr>
          <p:cNvSpPr txBox="1"/>
          <p:nvPr/>
        </p:nvSpPr>
        <p:spPr>
          <a:xfrm>
            <a:off x="371340" y="4324382"/>
            <a:ext cx="1409324" cy="553998"/>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accent5"/>
                </a:solidFill>
                <a:latin typeface="+mj-lt"/>
              </a:rPr>
              <a:t>Component 1: </a:t>
            </a:r>
          </a:p>
          <a:p>
            <a:r>
              <a:rPr lang="en-GB" sz="1000">
                <a:solidFill>
                  <a:schemeClr val="bg1"/>
                </a:solidFill>
                <a:latin typeface="+mj-lt"/>
              </a:rPr>
              <a:t>Increase Availability of Data </a:t>
            </a:r>
          </a:p>
        </p:txBody>
      </p:sp>
      <p:sp>
        <p:nvSpPr>
          <p:cNvPr id="58" name="TextBox 57">
            <a:extLst>
              <a:ext uri="{FF2B5EF4-FFF2-40B4-BE49-F238E27FC236}">
                <a16:creationId xmlns:a16="http://schemas.microsoft.com/office/drawing/2014/main" id="{45071C1C-16B1-2644-8A53-E1063FC20198}"/>
              </a:ext>
            </a:extLst>
          </p:cNvPr>
          <p:cNvSpPr txBox="1"/>
          <p:nvPr/>
        </p:nvSpPr>
        <p:spPr>
          <a:xfrm>
            <a:off x="371340" y="5385871"/>
            <a:ext cx="1487156" cy="1015663"/>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r>
              <a:rPr lang="en-GB" sz="1000" b="1">
                <a:solidFill>
                  <a:schemeClr val="accent5"/>
                </a:solidFill>
                <a:latin typeface="+mj-lt"/>
              </a:rPr>
              <a:t>Component 2: </a:t>
            </a:r>
          </a:p>
          <a:p>
            <a:r>
              <a:rPr lang="en-GB" sz="1000">
                <a:solidFill>
                  <a:schemeClr val="bg1"/>
                </a:solidFill>
                <a:latin typeface="+mj-lt"/>
              </a:rPr>
              <a:t>Advancing Measurement Modelling: Increasing Flexibility </a:t>
            </a:r>
          </a:p>
        </p:txBody>
      </p:sp>
      <p:cxnSp>
        <p:nvCxnSpPr>
          <p:cNvPr id="5" name="Straight Connector 4">
            <a:extLst>
              <a:ext uri="{FF2B5EF4-FFF2-40B4-BE49-F238E27FC236}">
                <a16:creationId xmlns:a16="http://schemas.microsoft.com/office/drawing/2014/main" id="{D4938238-DEC2-C093-FFFE-78F10EED5B38}"/>
              </a:ext>
            </a:extLst>
          </p:cNvPr>
          <p:cNvCxnSpPr>
            <a:cxnSpLocks/>
          </p:cNvCxnSpPr>
          <p:nvPr/>
        </p:nvCxnSpPr>
        <p:spPr>
          <a:xfrm>
            <a:off x="8477616" y="5340878"/>
            <a:ext cx="314704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0EC8BEC-4646-3C75-ADAF-2644C8EBE35D}"/>
              </a:ext>
            </a:extLst>
          </p:cNvPr>
          <p:cNvSpPr/>
          <p:nvPr/>
        </p:nvSpPr>
        <p:spPr>
          <a:xfrm>
            <a:off x="434904" y="1503180"/>
            <a:ext cx="9977457" cy="6731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400" b="1">
                <a:solidFill>
                  <a:schemeClr val="bg1"/>
                </a:solidFill>
              </a:rPr>
              <a:t>Increasing availability of data and flexibility of attribution methodology will drive the greatest improvement by providing brands with a more relevant model to their shoppers buying cycles. </a:t>
            </a:r>
          </a:p>
        </p:txBody>
      </p:sp>
      <p:sp>
        <p:nvSpPr>
          <p:cNvPr id="4" name="TextBox 3">
            <a:extLst>
              <a:ext uri="{FF2B5EF4-FFF2-40B4-BE49-F238E27FC236}">
                <a16:creationId xmlns:a16="http://schemas.microsoft.com/office/drawing/2014/main" id="{39486CED-C926-986A-BDDE-A0290E2517A5}"/>
              </a:ext>
            </a:extLst>
          </p:cNvPr>
          <p:cNvSpPr txBox="1"/>
          <p:nvPr/>
        </p:nvSpPr>
        <p:spPr>
          <a:xfrm>
            <a:off x="5144306" y="4342362"/>
            <a:ext cx="3147438" cy="553998"/>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1000">
                <a:solidFill>
                  <a:schemeClr val="bg1"/>
                </a:solidFill>
                <a:latin typeface="+mj-lt"/>
              </a:rPr>
              <a:t>Sales data available in-flight and in a templated extractable format, such as dashboards or API solutions. </a:t>
            </a:r>
          </a:p>
        </p:txBody>
      </p:sp>
      <p:sp>
        <p:nvSpPr>
          <p:cNvPr id="21" name="TextBox 20">
            <a:extLst>
              <a:ext uri="{FF2B5EF4-FFF2-40B4-BE49-F238E27FC236}">
                <a16:creationId xmlns:a16="http://schemas.microsoft.com/office/drawing/2014/main" id="{3F8E9A5B-3603-C8A9-DB87-0AE796DF6809}"/>
              </a:ext>
            </a:extLst>
          </p:cNvPr>
          <p:cNvSpPr txBox="1"/>
          <p:nvPr/>
        </p:nvSpPr>
        <p:spPr>
          <a:xfrm>
            <a:off x="8495922" y="5413097"/>
            <a:ext cx="2915920" cy="400110"/>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lIns="180000" rIns="180000" rtlCol="0" anchor="t">
            <a:spAutoFit/>
          </a:bodyPr>
          <a:lstStyle/>
          <a:p>
            <a:pPr marL="171450" indent="-171450">
              <a:buFont typeface="Arial" panose="020B0604020202020204" pitchFamily="34" charset="0"/>
              <a:buChar char="•"/>
            </a:pPr>
            <a:r>
              <a:rPr lang="en-GB" sz="1000">
                <a:solidFill>
                  <a:schemeClr val="bg1"/>
                </a:solidFill>
                <a:latin typeface="+mj-lt"/>
              </a:rPr>
              <a:t>Total flexibility across time decay, touchpoints, and channel engagement.</a:t>
            </a:r>
          </a:p>
        </p:txBody>
      </p:sp>
    </p:spTree>
    <p:extLst>
      <p:ext uri="{BB962C8B-B14F-4D97-AF65-F5344CB8AC3E}">
        <p14:creationId xmlns:p14="http://schemas.microsoft.com/office/powerpoint/2010/main" val="619669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85C75F-6F0A-38EA-B00A-C14ABB5DF826}"/>
              </a:ext>
            </a:extLst>
          </p:cNvPr>
          <p:cNvSpPr/>
          <p:nvPr/>
        </p:nvSpPr>
        <p:spPr>
          <a:xfrm>
            <a:off x="2162432" y="1556951"/>
            <a:ext cx="10029568" cy="530104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itle 1">
            <a:extLst>
              <a:ext uri="{FF2B5EF4-FFF2-40B4-BE49-F238E27FC236}">
                <a16:creationId xmlns:a16="http://schemas.microsoft.com/office/drawing/2014/main" id="{C53DD427-CDA3-26DD-5AB0-281B79D52910}"/>
              </a:ext>
            </a:extLst>
          </p:cNvPr>
          <p:cNvSpPr>
            <a:spLocks noGrp="1"/>
          </p:cNvSpPr>
          <p:nvPr>
            <p:ph type="title"/>
          </p:nvPr>
        </p:nvSpPr>
        <p:spPr>
          <a:xfrm>
            <a:off x="0" y="1"/>
            <a:ext cx="11676063" cy="1325563"/>
          </a:xfrm>
        </p:spPr>
        <p:txBody>
          <a:bodyPr/>
          <a:lstStyle/>
          <a:p>
            <a:r>
              <a:rPr lang="en-US"/>
              <a:t>ISBA </a:t>
            </a:r>
            <a:r>
              <a:rPr lang="en-US">
                <a:solidFill>
                  <a:schemeClr val="accent3"/>
                </a:solidFill>
              </a:rPr>
              <a:t>Focus</a:t>
            </a:r>
            <a:r>
              <a:rPr lang="en-US"/>
              <a:t> </a:t>
            </a:r>
          </a:p>
        </p:txBody>
      </p:sp>
      <p:sp>
        <p:nvSpPr>
          <p:cNvPr id="15" name="Content Placeholder 2">
            <a:extLst>
              <a:ext uri="{FF2B5EF4-FFF2-40B4-BE49-F238E27FC236}">
                <a16:creationId xmlns:a16="http://schemas.microsoft.com/office/drawing/2014/main" id="{2207A359-5F03-58F4-1D36-369002240382}"/>
              </a:ext>
            </a:extLst>
          </p:cNvPr>
          <p:cNvSpPr txBox="1">
            <a:spLocks/>
          </p:cNvSpPr>
          <p:nvPr/>
        </p:nvSpPr>
        <p:spPr>
          <a:xfrm>
            <a:off x="462035" y="1698209"/>
            <a:ext cx="1824385" cy="4861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1A2E5D"/>
                </a:solidFill>
                <a:effectLst/>
                <a:uLnTx/>
                <a:uFillTx/>
                <a:latin typeface="Arial" panose="020B0604020202020204"/>
                <a:ea typeface="+mn-ea"/>
                <a:cs typeface="Arial"/>
              </a:rPr>
              <a:t>Positioning:</a:t>
            </a:r>
          </a:p>
        </p:txBody>
      </p:sp>
      <p:sp>
        <p:nvSpPr>
          <p:cNvPr id="16" name="Content Placeholder 2">
            <a:extLst>
              <a:ext uri="{FF2B5EF4-FFF2-40B4-BE49-F238E27FC236}">
                <a16:creationId xmlns:a16="http://schemas.microsoft.com/office/drawing/2014/main" id="{359D16C5-5744-DF0D-524D-7933D8BD24A1}"/>
              </a:ext>
            </a:extLst>
          </p:cNvPr>
          <p:cNvSpPr txBox="1">
            <a:spLocks/>
          </p:cNvSpPr>
          <p:nvPr/>
        </p:nvSpPr>
        <p:spPr>
          <a:xfrm>
            <a:off x="462035" y="2942651"/>
            <a:ext cx="1335943" cy="4529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1A2E5D"/>
                </a:solidFill>
                <a:effectLst/>
                <a:uLnTx/>
                <a:uFillTx/>
                <a:latin typeface="Arial" panose="020B0604020202020204"/>
                <a:ea typeface="+mn-ea"/>
                <a:cs typeface="Arial"/>
              </a:rPr>
              <a:t>Purpose:</a:t>
            </a:r>
          </a:p>
        </p:txBody>
      </p:sp>
      <p:sp>
        <p:nvSpPr>
          <p:cNvPr id="17" name="Content Placeholder 2">
            <a:extLst>
              <a:ext uri="{FF2B5EF4-FFF2-40B4-BE49-F238E27FC236}">
                <a16:creationId xmlns:a16="http://schemas.microsoft.com/office/drawing/2014/main" id="{C01464B2-D019-EC2F-602D-5414DCAEF67B}"/>
              </a:ext>
            </a:extLst>
          </p:cNvPr>
          <p:cNvSpPr txBox="1">
            <a:spLocks/>
          </p:cNvSpPr>
          <p:nvPr/>
        </p:nvSpPr>
        <p:spPr>
          <a:xfrm>
            <a:off x="2480684" y="5514853"/>
            <a:ext cx="2755124" cy="479245"/>
          </a:xfrm>
          <a:prstGeom prst="rect">
            <a:avLst/>
          </a:prstGeom>
          <a:solidFill>
            <a:schemeClr val="accent3"/>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A2E5D"/>
                </a:solidFill>
                <a:effectLst/>
                <a:uLnTx/>
                <a:uFillTx/>
                <a:latin typeface="Arial" panose="020B0604020202020204"/>
                <a:ea typeface="+mn-ea"/>
                <a:cs typeface="+mn-cs"/>
              </a:rPr>
              <a:t>Transparency</a:t>
            </a:r>
          </a:p>
        </p:txBody>
      </p:sp>
      <p:sp>
        <p:nvSpPr>
          <p:cNvPr id="18" name="Content Placeholder 2">
            <a:extLst>
              <a:ext uri="{FF2B5EF4-FFF2-40B4-BE49-F238E27FC236}">
                <a16:creationId xmlns:a16="http://schemas.microsoft.com/office/drawing/2014/main" id="{3897B740-D487-636C-A02F-BEF26B388FBA}"/>
              </a:ext>
            </a:extLst>
          </p:cNvPr>
          <p:cNvSpPr txBox="1">
            <a:spLocks/>
          </p:cNvSpPr>
          <p:nvPr/>
        </p:nvSpPr>
        <p:spPr>
          <a:xfrm>
            <a:off x="5646626" y="3875320"/>
            <a:ext cx="2755124" cy="1402905"/>
          </a:xfrm>
          <a:prstGeom prst="rect">
            <a:avLst/>
          </a:prstGeom>
          <a:solidFill>
            <a:schemeClr val="accent3"/>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ctr">
              <a:defRPr sz="14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2E5D"/>
                </a:solidFill>
                <a:effectLst/>
                <a:uLnTx/>
                <a:uFillTx/>
                <a:latin typeface="Arial" panose="020B0604020202020204"/>
                <a:ea typeface="+mn-ea"/>
                <a:cs typeface="+mn-cs"/>
              </a:rPr>
              <a:t>Lead the industry in creating an inclusive and sustainable advertising environment that delivers positive societal and economic impact.</a:t>
            </a:r>
          </a:p>
        </p:txBody>
      </p:sp>
      <p:sp>
        <p:nvSpPr>
          <p:cNvPr id="19" name="Content Placeholder 2">
            <a:extLst>
              <a:ext uri="{FF2B5EF4-FFF2-40B4-BE49-F238E27FC236}">
                <a16:creationId xmlns:a16="http://schemas.microsoft.com/office/drawing/2014/main" id="{7FE29CFE-12C0-F7D7-E08F-8F2632671440}"/>
              </a:ext>
            </a:extLst>
          </p:cNvPr>
          <p:cNvSpPr txBox="1">
            <a:spLocks/>
          </p:cNvSpPr>
          <p:nvPr/>
        </p:nvSpPr>
        <p:spPr>
          <a:xfrm>
            <a:off x="8812568" y="3875320"/>
            <a:ext cx="2767555" cy="1402905"/>
          </a:xfrm>
          <a:prstGeom prst="rect">
            <a:avLst/>
          </a:prstGeom>
          <a:solidFill>
            <a:schemeClr val="accent3"/>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ctr">
              <a:defRPr sz="14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2E5D"/>
                </a:solidFill>
                <a:effectLst/>
                <a:uLnTx/>
                <a:uFillTx/>
                <a:latin typeface="Arial" panose="020B0604020202020204"/>
                <a:ea typeface="+mn-ea"/>
                <a:cs typeface="+mn-cs"/>
              </a:rPr>
              <a:t>Deliver thought leadership and actionable learning, advice and guidance, working with our community of members and with partners.</a:t>
            </a:r>
          </a:p>
        </p:txBody>
      </p:sp>
      <p:sp>
        <p:nvSpPr>
          <p:cNvPr id="20" name="Content Placeholder 2">
            <a:extLst>
              <a:ext uri="{FF2B5EF4-FFF2-40B4-BE49-F238E27FC236}">
                <a16:creationId xmlns:a16="http://schemas.microsoft.com/office/drawing/2014/main" id="{D9073DC3-C5EA-2DE8-1FE5-77FF81E5024E}"/>
              </a:ext>
            </a:extLst>
          </p:cNvPr>
          <p:cNvSpPr txBox="1">
            <a:spLocks/>
          </p:cNvSpPr>
          <p:nvPr/>
        </p:nvSpPr>
        <p:spPr>
          <a:xfrm>
            <a:off x="462035" y="3790386"/>
            <a:ext cx="1459404" cy="6885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1A2E5D"/>
                </a:solidFill>
                <a:effectLst/>
                <a:uLnTx/>
                <a:uFillTx/>
                <a:latin typeface="Arial" panose="020B0604020202020204"/>
                <a:ea typeface="+mn-ea"/>
                <a:cs typeface="Arial"/>
              </a:rPr>
              <a:t>Strategic principles:</a:t>
            </a:r>
          </a:p>
        </p:txBody>
      </p:sp>
      <p:sp>
        <p:nvSpPr>
          <p:cNvPr id="21" name="Content Placeholder 2">
            <a:extLst>
              <a:ext uri="{FF2B5EF4-FFF2-40B4-BE49-F238E27FC236}">
                <a16:creationId xmlns:a16="http://schemas.microsoft.com/office/drawing/2014/main" id="{A28F2398-863A-D617-8618-1874D8EB9F1E}"/>
              </a:ext>
            </a:extLst>
          </p:cNvPr>
          <p:cNvSpPr txBox="1">
            <a:spLocks/>
          </p:cNvSpPr>
          <p:nvPr/>
        </p:nvSpPr>
        <p:spPr>
          <a:xfrm>
            <a:off x="2480684" y="3875320"/>
            <a:ext cx="2755124" cy="1402905"/>
          </a:xfrm>
          <a:prstGeom prst="rect">
            <a:avLst/>
          </a:prstGeom>
          <a:solidFill>
            <a:schemeClr val="accent3"/>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6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2E5D"/>
                </a:solidFill>
                <a:effectLst/>
                <a:uLnTx/>
                <a:uFillTx/>
                <a:latin typeface="Arial" panose="020B0604020202020204"/>
                <a:ea typeface="+mn-ea"/>
                <a:cs typeface="+mn-cs"/>
              </a:rPr>
              <a:t>Empower media, agency and digital supply chain relationships that deliver value for advertisers transparently and sustainably.</a:t>
            </a:r>
          </a:p>
        </p:txBody>
      </p:sp>
      <p:cxnSp>
        <p:nvCxnSpPr>
          <p:cNvPr id="24" name="Straight Arrow Connector 23">
            <a:extLst>
              <a:ext uri="{FF2B5EF4-FFF2-40B4-BE49-F238E27FC236}">
                <a16:creationId xmlns:a16="http://schemas.microsoft.com/office/drawing/2014/main" id="{FDE77CE7-F4AF-ED1C-64E0-4EE42360DC27}"/>
              </a:ext>
            </a:extLst>
          </p:cNvPr>
          <p:cNvCxnSpPr>
            <a:cxnSpLocks/>
          </p:cNvCxnSpPr>
          <p:nvPr/>
        </p:nvCxnSpPr>
        <p:spPr>
          <a:xfrm>
            <a:off x="3868626" y="5278225"/>
            <a:ext cx="0" cy="241126"/>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5485B15-BC2D-7BFB-25C9-DB1E6DE42412}"/>
              </a:ext>
            </a:extLst>
          </p:cNvPr>
          <p:cNvSpPr txBox="1"/>
          <p:nvPr/>
        </p:nvSpPr>
        <p:spPr>
          <a:xfrm>
            <a:off x="2398622" y="1741776"/>
            <a:ext cx="9098160" cy="880241"/>
          </a:xfrm>
          <a:prstGeom prst="rect">
            <a:avLst/>
          </a:prstGeom>
          <a:noFill/>
        </p:spPr>
        <p:txBody>
          <a:bodyPr wrap="square" rtlCol="0">
            <a:sp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j-lt"/>
                <a:cs typeface="Arial" panose="020B0604020202020204"/>
              </a:rPr>
              <a:t>ISBA is the only body that represents brand owners advertising in the UK. We empower them to understand the industry and shape its future because we bring together a powerful community of marketers with common interests; lead decision-making with knowledge and insight; and give a single voice to advocacy for the improvement of the industry.</a:t>
            </a:r>
            <a:endParaRPr kumimoji="0" lang="en-GB" sz="2800" b="1"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8" name="Straight Connector 27">
            <a:extLst>
              <a:ext uri="{FF2B5EF4-FFF2-40B4-BE49-F238E27FC236}">
                <a16:creationId xmlns:a16="http://schemas.microsoft.com/office/drawing/2014/main" id="{ED5936EC-AABF-25BF-9BAA-F03DF747C74A}"/>
              </a:ext>
            </a:extLst>
          </p:cNvPr>
          <p:cNvCxnSpPr/>
          <p:nvPr/>
        </p:nvCxnSpPr>
        <p:spPr>
          <a:xfrm>
            <a:off x="2162432" y="2804984"/>
            <a:ext cx="10029568" cy="0"/>
          </a:xfrm>
          <a:prstGeom prst="line">
            <a:avLst/>
          </a:prstGeom>
          <a:ln w="6350">
            <a:solidFill>
              <a:schemeClr val="accent3">
                <a:alpha val="3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E3B8AFF-EA25-FBC1-9F4C-E8FC32CF7773}"/>
              </a:ext>
            </a:extLst>
          </p:cNvPr>
          <p:cNvCxnSpPr>
            <a:cxnSpLocks/>
          </p:cNvCxnSpPr>
          <p:nvPr/>
        </p:nvCxnSpPr>
        <p:spPr>
          <a:xfrm>
            <a:off x="0" y="2804984"/>
            <a:ext cx="2162432" cy="0"/>
          </a:xfrm>
          <a:prstGeom prst="line">
            <a:avLst/>
          </a:prstGeom>
          <a:ln w="635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E0AEE65-E4F6-4EA3-916A-55C4C1DF5FD6}"/>
              </a:ext>
            </a:extLst>
          </p:cNvPr>
          <p:cNvSpPr txBox="1"/>
          <p:nvPr/>
        </p:nvSpPr>
        <p:spPr>
          <a:xfrm>
            <a:off x="2398622" y="2985863"/>
            <a:ext cx="8821313" cy="486287"/>
          </a:xfrm>
          <a:prstGeom prst="rect">
            <a:avLst/>
          </a:prstGeom>
          <a:noFill/>
        </p:spPr>
        <p:txBody>
          <a:bodyPr wrap="square" rtlCol="0">
            <a:sp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a:ea typeface="+mj-lt"/>
                <a:cs typeface="Arial" panose="020B0604020202020204"/>
              </a:rPr>
              <a:t>To create an advertising environment that is transparent, responsible and accountable; one that can be trusted by the public, by advertisers and by legislators. </a:t>
            </a:r>
          </a:p>
        </p:txBody>
      </p:sp>
      <p:cxnSp>
        <p:nvCxnSpPr>
          <p:cNvPr id="33" name="Straight Connector 32">
            <a:extLst>
              <a:ext uri="{FF2B5EF4-FFF2-40B4-BE49-F238E27FC236}">
                <a16:creationId xmlns:a16="http://schemas.microsoft.com/office/drawing/2014/main" id="{C9AC0F19-B010-2325-602B-DAD518B78625}"/>
              </a:ext>
            </a:extLst>
          </p:cNvPr>
          <p:cNvCxnSpPr/>
          <p:nvPr/>
        </p:nvCxnSpPr>
        <p:spPr>
          <a:xfrm>
            <a:off x="2162432" y="3596094"/>
            <a:ext cx="10029568" cy="0"/>
          </a:xfrm>
          <a:prstGeom prst="line">
            <a:avLst/>
          </a:prstGeom>
          <a:ln w="6350">
            <a:solidFill>
              <a:schemeClr val="accent3">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26EA55-9439-EA4C-18A2-4AA7F906EB0C}"/>
              </a:ext>
            </a:extLst>
          </p:cNvPr>
          <p:cNvCxnSpPr>
            <a:cxnSpLocks/>
          </p:cNvCxnSpPr>
          <p:nvPr/>
        </p:nvCxnSpPr>
        <p:spPr>
          <a:xfrm>
            <a:off x="0" y="3596094"/>
            <a:ext cx="2162432" cy="0"/>
          </a:xfrm>
          <a:prstGeom prst="line">
            <a:avLst/>
          </a:prstGeom>
          <a:ln w="635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6010A0E-D682-9DED-7149-7AB0D9667410}"/>
              </a:ext>
            </a:extLst>
          </p:cNvPr>
          <p:cNvCxnSpPr>
            <a:cxnSpLocks/>
          </p:cNvCxnSpPr>
          <p:nvPr/>
        </p:nvCxnSpPr>
        <p:spPr>
          <a:xfrm>
            <a:off x="7016002" y="5278225"/>
            <a:ext cx="0" cy="241126"/>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8637833-4F0D-096A-C1D6-A14AD36016F1}"/>
              </a:ext>
            </a:extLst>
          </p:cNvPr>
          <p:cNvCxnSpPr>
            <a:cxnSpLocks/>
          </p:cNvCxnSpPr>
          <p:nvPr/>
        </p:nvCxnSpPr>
        <p:spPr>
          <a:xfrm>
            <a:off x="10197424" y="5278225"/>
            <a:ext cx="0" cy="241126"/>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403721AA-95DC-73DD-CE60-BD8A47A78F32}"/>
              </a:ext>
            </a:extLst>
          </p:cNvPr>
          <p:cNvSpPr txBox="1">
            <a:spLocks/>
          </p:cNvSpPr>
          <p:nvPr/>
        </p:nvSpPr>
        <p:spPr>
          <a:xfrm>
            <a:off x="5646626" y="5514853"/>
            <a:ext cx="2755124" cy="479245"/>
          </a:xfrm>
          <a:prstGeom prst="rect">
            <a:avLst/>
          </a:prstGeom>
          <a:solidFill>
            <a:schemeClr val="accent3"/>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ct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A2E5D"/>
                </a:solidFill>
                <a:effectLst/>
                <a:uLnTx/>
                <a:uFillTx/>
                <a:latin typeface="Arial" panose="020B0604020202020204"/>
                <a:ea typeface="+mn-ea"/>
                <a:cs typeface="+mn-cs"/>
              </a:rPr>
              <a:t>Transformation &amp; Tech</a:t>
            </a:r>
          </a:p>
        </p:txBody>
      </p:sp>
      <p:sp>
        <p:nvSpPr>
          <p:cNvPr id="40" name="Content Placeholder 2">
            <a:extLst>
              <a:ext uri="{FF2B5EF4-FFF2-40B4-BE49-F238E27FC236}">
                <a16:creationId xmlns:a16="http://schemas.microsoft.com/office/drawing/2014/main" id="{41FF3F20-5F83-7445-EFA3-5F003F2DB361}"/>
              </a:ext>
            </a:extLst>
          </p:cNvPr>
          <p:cNvSpPr txBox="1">
            <a:spLocks/>
          </p:cNvSpPr>
          <p:nvPr/>
        </p:nvSpPr>
        <p:spPr>
          <a:xfrm>
            <a:off x="8818783" y="5514853"/>
            <a:ext cx="2755124" cy="479245"/>
          </a:xfrm>
          <a:prstGeom prst="rect">
            <a:avLst/>
          </a:prstGeom>
          <a:solidFill>
            <a:schemeClr val="accent3"/>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A2E5D"/>
                </a:solidFill>
                <a:effectLst/>
                <a:uLnTx/>
                <a:uFillTx/>
                <a:latin typeface="Arial" panose="020B0604020202020204"/>
                <a:ea typeface="+mn-ea"/>
                <a:cs typeface="+mn-cs"/>
              </a:rPr>
              <a:t>Talent</a:t>
            </a:r>
          </a:p>
        </p:txBody>
      </p:sp>
    </p:spTree>
    <p:extLst>
      <p:ext uri="{BB962C8B-B14F-4D97-AF65-F5344CB8AC3E}">
        <p14:creationId xmlns:p14="http://schemas.microsoft.com/office/powerpoint/2010/main" val="4231998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F79B7D4-09CD-7350-2849-E20684053AE9}"/>
              </a:ext>
            </a:extLst>
          </p:cNvPr>
          <p:cNvSpPr>
            <a:spLocks noGrp="1"/>
          </p:cNvSpPr>
          <p:nvPr>
            <p:ph type="body" sz="quarter" idx="15"/>
          </p:nvPr>
        </p:nvSpPr>
        <p:spPr/>
        <p:txBody>
          <a:bodyPr/>
          <a:lstStyle/>
          <a:p>
            <a:r>
              <a:rPr lang="en-US"/>
              <a:t>Thank You</a:t>
            </a:r>
          </a:p>
        </p:txBody>
      </p:sp>
      <p:sp>
        <p:nvSpPr>
          <p:cNvPr id="7" name="Text Placeholder 6">
            <a:extLst>
              <a:ext uri="{FF2B5EF4-FFF2-40B4-BE49-F238E27FC236}">
                <a16:creationId xmlns:a16="http://schemas.microsoft.com/office/drawing/2014/main" id="{552A1684-2102-4568-3DE5-DBB2D4D0A6DD}"/>
              </a:ext>
            </a:extLst>
          </p:cNvPr>
          <p:cNvSpPr>
            <a:spLocks noGrp="1"/>
          </p:cNvSpPr>
          <p:nvPr>
            <p:ph type="body" sz="quarter" idx="4294967295"/>
          </p:nvPr>
        </p:nvSpPr>
        <p:spPr>
          <a:xfrm>
            <a:off x="539238" y="5857603"/>
            <a:ext cx="1056384" cy="514234"/>
          </a:xfrm>
        </p:spPr>
        <p:txBody>
          <a:bodyPr/>
          <a:lstStyle/>
          <a:p>
            <a:endParaRPr lang="en-US"/>
          </a:p>
        </p:txBody>
      </p:sp>
      <p:sp>
        <p:nvSpPr>
          <p:cNvPr id="8" name="Text Placeholder 7">
            <a:extLst>
              <a:ext uri="{FF2B5EF4-FFF2-40B4-BE49-F238E27FC236}">
                <a16:creationId xmlns:a16="http://schemas.microsoft.com/office/drawing/2014/main" id="{710EBCF8-24F9-C4AE-F5B2-5F4723767E5E}"/>
              </a:ext>
            </a:extLst>
          </p:cNvPr>
          <p:cNvSpPr>
            <a:spLocks noGrp="1"/>
          </p:cNvSpPr>
          <p:nvPr>
            <p:ph type="body" sz="quarter" idx="23"/>
          </p:nvPr>
        </p:nvSpPr>
        <p:spPr/>
        <p:txBody>
          <a:bodyPr/>
          <a:lstStyle/>
          <a:p>
            <a:endParaRPr lang="en-US"/>
          </a:p>
        </p:txBody>
      </p:sp>
    </p:spTree>
    <p:extLst>
      <p:ext uri="{BB962C8B-B14F-4D97-AF65-F5344CB8AC3E}">
        <p14:creationId xmlns:p14="http://schemas.microsoft.com/office/powerpoint/2010/main" val="404398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2C59"/>
        </a:solidFill>
        <a:effectLst/>
      </p:bgPr>
    </p:bg>
    <p:spTree>
      <p:nvGrpSpPr>
        <p:cNvPr id="1" name=""/>
        <p:cNvGrpSpPr/>
        <p:nvPr/>
      </p:nvGrpSpPr>
      <p:grpSpPr>
        <a:xfrm>
          <a:off x="0" y="0"/>
          <a:ext cx="0" cy="0"/>
          <a:chOff x="0" y="0"/>
          <a:chExt cx="0" cy="0"/>
        </a:xfrm>
      </p:grpSpPr>
      <p:sp>
        <p:nvSpPr>
          <p:cNvPr id="27" name="Content Placeholder 13">
            <a:extLst>
              <a:ext uri="{FF2B5EF4-FFF2-40B4-BE49-F238E27FC236}">
                <a16:creationId xmlns:a16="http://schemas.microsoft.com/office/drawing/2014/main" id="{4A9C8495-3C7E-BB79-11A8-D5DA71FBF14A}"/>
              </a:ext>
            </a:extLst>
          </p:cNvPr>
          <p:cNvSpPr txBox="1">
            <a:spLocks/>
          </p:cNvSpPr>
          <p:nvPr/>
        </p:nvSpPr>
        <p:spPr>
          <a:xfrm>
            <a:off x="4317546" y="1816989"/>
            <a:ext cx="6951816" cy="2934820"/>
          </a:xfrm>
          <a:prstGeom prst="rect">
            <a:avLst/>
          </a:prstGeom>
        </p:spPr>
        <p:txBody>
          <a:bodyPr vert="horz" lIns="756000" tIns="45720" rIns="91440" bIns="45720" numCol="1" rtlCol="0" anchor="t">
            <a:noAutofit/>
          </a:bodyPr>
          <a:lstStyle>
            <a:lvl1pPr marL="0" indent="0" algn="l" defTabSz="914400" rtl="0" eaLnBrk="1" latinLnBrk="0" hangingPunct="1">
              <a:lnSpc>
                <a:spcPct val="90000"/>
              </a:lnSpc>
              <a:spcBef>
                <a:spcPts val="0"/>
              </a:spcBef>
              <a:buClr>
                <a:schemeClr val="accent2"/>
              </a:buClr>
              <a:buFont typeface="Arial" panose="020B0604020202020204" pitchFamily="34" charset="0"/>
              <a:buNone/>
              <a:defRPr sz="1600" kern="1200">
                <a:solidFill>
                  <a:schemeClr val="tx1"/>
                </a:solidFill>
                <a:latin typeface="+mn-lt"/>
                <a:ea typeface="Arial" panose="020B0604020202020204" charset="-127"/>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Arial" panose="020B0604020202020204" charset="-127"/>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Arial" panose="020B0604020202020204" charset="-127"/>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Arial" panose="020B0604020202020204" charset="-127"/>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Arial" panose="020B060402020202020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285750" indent="-285750" eaLnBrk="0" fontAlgn="base" hangingPunct="0">
              <a:lnSpc>
                <a:spcPct val="100000"/>
              </a:lnSpc>
              <a:spcBef>
                <a:spcPct val="0"/>
              </a:spcBef>
              <a:spcAft>
                <a:spcPts val="1200"/>
              </a:spcAft>
              <a:buClrTx/>
              <a:buFont typeface="Arial" panose="020B0604020202020204" pitchFamily="34" charset="0"/>
              <a:buChar char="•"/>
              <a:defRPr/>
            </a:pPr>
            <a:r>
              <a:rPr lang="en-GB" altLang="en-US">
                <a:solidFill>
                  <a:srgbClr val="FFFFFF"/>
                </a:solidFill>
                <a:latin typeface="Arial"/>
                <a:ea typeface="Times New Roman" panose="02020603050405020304" pitchFamily="18" charset="0"/>
                <a:cs typeface="Arial"/>
              </a:rPr>
              <a:t>The Responsible Retail Media Framework is a guide for the industry intended to identify the key components which allow brands to measure media effectiveness across digital retail media, plus provide guidance on best practice.</a:t>
            </a:r>
            <a:endParaRPr lang="en-GB" altLang="en-US">
              <a:solidFill>
                <a:srgbClr val="FFFFFF"/>
              </a:solidFill>
              <a:latin typeface="Arial"/>
              <a:ea typeface="Calibri" panose="020F0502020204030204" pitchFamily="34" charset="0"/>
              <a:cs typeface="Arial"/>
            </a:endParaRPr>
          </a:p>
          <a:p>
            <a:pPr marL="285750" indent="-285750" eaLnBrk="0" fontAlgn="base" hangingPunct="0">
              <a:lnSpc>
                <a:spcPct val="100000"/>
              </a:lnSpc>
              <a:spcBef>
                <a:spcPct val="0"/>
              </a:spcBef>
              <a:spcAft>
                <a:spcPts val="1200"/>
              </a:spcAft>
              <a:buClrTx/>
              <a:buFont typeface="Arial" panose="020B0604020202020204" pitchFamily="34" charset="0"/>
              <a:buChar char="•"/>
              <a:defRPr/>
            </a:pPr>
            <a:r>
              <a:rPr lang="en-GB" altLang="en-US">
                <a:solidFill>
                  <a:srgbClr val="FFFFFF"/>
                </a:solidFill>
                <a:latin typeface="Arial"/>
                <a:ea typeface="Times New Roman" panose="02020603050405020304" pitchFamily="18" charset="0"/>
                <a:cs typeface="Arial"/>
              </a:rPr>
              <a:t>The Framework reflects the UK GDPR principles governing the acquisition, use, management and sharing of consumer data, thus extending its relevancy, internationally. </a:t>
            </a:r>
          </a:p>
          <a:p>
            <a:pPr marL="285750" indent="-285750" eaLnBrk="0" fontAlgn="base" hangingPunct="0">
              <a:lnSpc>
                <a:spcPct val="100000"/>
              </a:lnSpc>
              <a:spcBef>
                <a:spcPct val="0"/>
              </a:spcBef>
              <a:spcAft>
                <a:spcPts val="1200"/>
              </a:spcAft>
              <a:buClrTx/>
              <a:buFont typeface="Arial" panose="020B0604020202020204" pitchFamily="34" charset="0"/>
              <a:buChar char="•"/>
              <a:defRPr/>
            </a:pPr>
            <a:r>
              <a:rPr lang="en-GB" altLang="en-US">
                <a:solidFill>
                  <a:srgbClr val="FFFFFF"/>
                </a:solidFill>
                <a:latin typeface="Arial"/>
                <a:ea typeface="Times New Roman" panose="02020603050405020304" pitchFamily="18" charset="0"/>
                <a:cs typeface="Arial"/>
              </a:rPr>
              <a:t>Mindful of the range and diverse maturity of individual retailer’s retail media programmes, the Framework offers an inclusive guide for forward development.</a:t>
            </a:r>
          </a:p>
          <a:p>
            <a:pPr marL="285750" indent="-285750" eaLnBrk="0" fontAlgn="base" hangingPunct="0">
              <a:lnSpc>
                <a:spcPct val="100000"/>
              </a:lnSpc>
              <a:spcBef>
                <a:spcPct val="0"/>
              </a:spcBef>
              <a:spcAft>
                <a:spcPts val="1200"/>
              </a:spcAft>
              <a:buClrTx/>
              <a:buFont typeface="Arial" panose="020B0604020202020204" pitchFamily="34" charset="0"/>
              <a:buChar char="•"/>
              <a:defRPr/>
            </a:pPr>
            <a:endParaRPr lang="en-GB" altLang="en-US">
              <a:solidFill>
                <a:srgbClr val="FFFFFF"/>
              </a:solidFill>
              <a:latin typeface="Arial" panose="020B0604020202020204" pitchFamily="34" charset="0"/>
              <a:ea typeface="+mn-ea"/>
            </a:endParaRPr>
          </a:p>
          <a:p>
            <a:pPr marL="285750" indent="-285750" eaLnBrk="0" fontAlgn="base" hangingPunct="0">
              <a:lnSpc>
                <a:spcPct val="100000"/>
              </a:lnSpc>
              <a:spcBef>
                <a:spcPct val="0"/>
              </a:spcBef>
              <a:spcAft>
                <a:spcPts val="1200"/>
              </a:spcAft>
              <a:buClrTx/>
              <a:buFont typeface="Arial" panose="020B0604020202020204" pitchFamily="34" charset="0"/>
              <a:buChar char="•"/>
              <a:defRPr/>
            </a:pPr>
            <a:endParaRPr lang="en-GB" altLang="en-US" sz="1050">
              <a:solidFill>
                <a:srgbClr val="FFFFFF"/>
              </a:solidFill>
              <a:latin typeface="Arial" panose="020B0604020202020204" pitchFamily="34" charset="0"/>
              <a:ea typeface="+mn-ea"/>
            </a:endParaRPr>
          </a:p>
          <a:p>
            <a:pPr eaLnBrk="0" fontAlgn="base" hangingPunct="0">
              <a:lnSpc>
                <a:spcPct val="100000"/>
              </a:lnSpc>
              <a:spcBef>
                <a:spcPct val="0"/>
              </a:spcBef>
              <a:spcAft>
                <a:spcPts val="1200"/>
              </a:spcAft>
              <a:buClrTx/>
              <a:buFontTx/>
              <a:buNone/>
              <a:defRPr/>
            </a:pPr>
            <a:endParaRPr lang="en-GB" altLang="en-US" sz="2800">
              <a:solidFill>
                <a:srgbClr val="FFFFFF"/>
              </a:solidFill>
              <a:latin typeface="Arial" panose="020B0604020202020204" pitchFamily="34" charset="0"/>
              <a:ea typeface="+mn-ea"/>
            </a:endParaRPr>
          </a:p>
        </p:txBody>
      </p:sp>
      <p:sp>
        <p:nvSpPr>
          <p:cNvPr id="28" name="Title 5">
            <a:extLst>
              <a:ext uri="{FF2B5EF4-FFF2-40B4-BE49-F238E27FC236}">
                <a16:creationId xmlns:a16="http://schemas.microsoft.com/office/drawing/2014/main" id="{26BCC7C4-AF1A-C534-0FFE-FF348E93FB1D}"/>
              </a:ext>
            </a:extLst>
          </p:cNvPr>
          <p:cNvSpPr txBox="1">
            <a:spLocks/>
          </p:cNvSpPr>
          <p:nvPr/>
        </p:nvSpPr>
        <p:spPr>
          <a:xfrm>
            <a:off x="4317545" y="819894"/>
            <a:ext cx="6694583" cy="660093"/>
          </a:xfrm>
          <a:prstGeom prst="rect">
            <a:avLst/>
          </a:prstGeom>
        </p:spPr>
        <p:txBody>
          <a:bodyPr vert="horz" lIns="756000" tIns="576000" rIns="91440" bIns="45720" rtlCol="0" anchor="b">
            <a:noAutofit/>
          </a:bodyPr>
          <a:lstStyle>
            <a:lvl1pPr marL="0" algn="l" defTabSz="914400" rtl="0" eaLnBrk="1" latinLnBrk="0" hangingPunct="1">
              <a:lnSpc>
                <a:spcPct val="90000"/>
              </a:lnSpc>
              <a:spcBef>
                <a:spcPct val="0"/>
              </a:spcBef>
              <a:buNone/>
              <a:defRPr lang="en-US" sz="3600" b="0" i="0" kern="1200" cap="all" spc="0" baseline="0">
                <a:solidFill>
                  <a:schemeClr val="tx1"/>
                </a:solidFill>
                <a:latin typeface="Anton" pitchFamily="2" charset="77"/>
                <a:ea typeface="Arial Black" panose="020B0604020202020204" charset="-127"/>
                <a:cs typeface="Arial Black" panose="020B0604020202020204" charset="-127"/>
              </a:defRPr>
            </a:lvl1pPr>
          </a:lstStyle>
          <a:p>
            <a:r>
              <a:rPr lang="en-GB" b="1" cap="none">
                <a:solidFill>
                  <a:schemeClr val="accent5"/>
                </a:solidFill>
                <a:latin typeface="Arial" panose="020B0604020202020204" pitchFamily="34" charset="0"/>
                <a:cs typeface="Arial" panose="020B0604020202020204" pitchFamily="34" charset="0"/>
              </a:rPr>
              <a:t>The Framework ambition</a:t>
            </a:r>
          </a:p>
        </p:txBody>
      </p:sp>
      <p:pic>
        <p:nvPicPr>
          <p:cNvPr id="4" name="Picture 3" descr="A group of people sitting around a table&#10;&#10;Description automatically generated">
            <a:extLst>
              <a:ext uri="{FF2B5EF4-FFF2-40B4-BE49-F238E27FC236}">
                <a16:creationId xmlns:a16="http://schemas.microsoft.com/office/drawing/2014/main" id="{DA64BA6D-4427-63E6-D0FA-C2715297DAA5}"/>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17479" t="16768" r="40969"/>
          <a:stretch/>
        </p:blipFill>
        <p:spPr>
          <a:xfrm>
            <a:off x="1" y="1149940"/>
            <a:ext cx="4273907" cy="5708060"/>
          </a:xfrm>
          <a:custGeom>
            <a:avLst/>
            <a:gdLst>
              <a:gd name="connsiteX0" fmla="*/ 2337233 w 4273907"/>
              <a:gd name="connsiteY0" fmla="*/ 0 h 5708060"/>
              <a:gd name="connsiteX1" fmla="*/ 4273907 w 4273907"/>
              <a:gd name="connsiteY1" fmla="*/ 1936673 h 5708060"/>
              <a:gd name="connsiteX2" fmla="*/ 502520 w 4273907"/>
              <a:gd name="connsiteY2" fmla="*/ 5708060 h 5708060"/>
              <a:gd name="connsiteX3" fmla="*/ 0 w 4273907"/>
              <a:gd name="connsiteY3" fmla="*/ 5708060 h 5708060"/>
              <a:gd name="connsiteX4" fmla="*/ 0 w 4273907"/>
              <a:gd name="connsiteY4" fmla="*/ 2337233 h 5708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3907" h="5708060">
                <a:moveTo>
                  <a:pt x="2337233" y="0"/>
                </a:moveTo>
                <a:lnTo>
                  <a:pt x="4273907" y="1936673"/>
                </a:lnTo>
                <a:lnTo>
                  <a:pt x="502520" y="5708060"/>
                </a:lnTo>
                <a:lnTo>
                  <a:pt x="0" y="5708060"/>
                </a:lnTo>
                <a:lnTo>
                  <a:pt x="0" y="2337233"/>
                </a:lnTo>
                <a:close/>
              </a:path>
            </a:pathLst>
          </a:custGeom>
        </p:spPr>
      </p:pic>
      <p:sp>
        <p:nvSpPr>
          <p:cNvPr id="5" name="Rectangle 4">
            <a:extLst>
              <a:ext uri="{FF2B5EF4-FFF2-40B4-BE49-F238E27FC236}">
                <a16:creationId xmlns:a16="http://schemas.microsoft.com/office/drawing/2014/main" id="{94ED1605-C939-D388-3760-2CA953AD5DA8}"/>
              </a:ext>
            </a:extLst>
          </p:cNvPr>
          <p:cNvSpPr/>
          <p:nvPr/>
        </p:nvSpPr>
        <p:spPr>
          <a:xfrm rot="2700000">
            <a:off x="658392" y="1332853"/>
            <a:ext cx="232475" cy="728413"/>
          </a:xfrm>
          <a:prstGeom prst="rect">
            <a:avLst/>
          </a:prstGeom>
          <a:solidFill>
            <a:schemeClr val="accent5"/>
          </a:solidFill>
          <a:ln w="6350">
            <a:solidFill>
              <a:schemeClr val="accent1">
                <a:alpha val="20003"/>
              </a:schemeClr>
            </a:solidFill>
          </a:ln>
          <a:effectLst>
            <a:outerShdw blurRad="162421" dist="38100" dir="5400000" algn="t" rotWithShape="0">
              <a:schemeClr val="accent1">
                <a:alpha val="28676"/>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9BCD11A-F84B-A8D1-FCC5-FCF7DCA7AE1D}"/>
              </a:ext>
            </a:extLst>
          </p:cNvPr>
          <p:cNvSpPr/>
          <p:nvPr/>
        </p:nvSpPr>
        <p:spPr>
          <a:xfrm rot="2700000">
            <a:off x="2748818" y="5690573"/>
            <a:ext cx="166069" cy="520343"/>
          </a:xfrm>
          <a:prstGeom prst="rect">
            <a:avLst/>
          </a:prstGeom>
          <a:solidFill>
            <a:schemeClr val="accent5"/>
          </a:solidFill>
          <a:ln w="6350">
            <a:solidFill>
              <a:schemeClr val="accent1">
                <a:alpha val="20003"/>
              </a:schemeClr>
            </a:solidFill>
          </a:ln>
          <a:effectLst>
            <a:outerShdw blurRad="162421" dist="38100" dir="5400000" algn="t" rotWithShape="0">
              <a:schemeClr val="accent1">
                <a:alpha val="28676"/>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59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85C75F-6F0A-38EA-B00A-C14ABB5DF826}"/>
              </a:ext>
            </a:extLst>
          </p:cNvPr>
          <p:cNvSpPr/>
          <p:nvPr/>
        </p:nvSpPr>
        <p:spPr>
          <a:xfrm>
            <a:off x="2162432" y="1556951"/>
            <a:ext cx="10029568" cy="530104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C53DD427-CDA3-26DD-5AB0-281B79D52910}"/>
              </a:ext>
            </a:extLst>
          </p:cNvPr>
          <p:cNvSpPr>
            <a:spLocks noGrp="1"/>
          </p:cNvSpPr>
          <p:nvPr>
            <p:ph type="title"/>
          </p:nvPr>
        </p:nvSpPr>
        <p:spPr>
          <a:xfrm>
            <a:off x="0" y="1"/>
            <a:ext cx="11676063" cy="1325563"/>
          </a:xfrm>
        </p:spPr>
        <p:txBody>
          <a:bodyPr/>
          <a:lstStyle/>
          <a:p>
            <a:r>
              <a:rPr lang="en-US">
                <a:solidFill>
                  <a:schemeClr val="accent3"/>
                </a:solidFill>
              </a:rPr>
              <a:t>Retail Media:</a:t>
            </a:r>
            <a:r>
              <a:rPr lang="en-US"/>
              <a:t> The industry ambition</a:t>
            </a:r>
          </a:p>
        </p:txBody>
      </p:sp>
      <p:sp>
        <p:nvSpPr>
          <p:cNvPr id="15" name="Content Placeholder 2">
            <a:extLst>
              <a:ext uri="{FF2B5EF4-FFF2-40B4-BE49-F238E27FC236}">
                <a16:creationId xmlns:a16="http://schemas.microsoft.com/office/drawing/2014/main" id="{2207A359-5F03-58F4-1D36-369002240382}"/>
              </a:ext>
            </a:extLst>
          </p:cNvPr>
          <p:cNvSpPr txBox="1">
            <a:spLocks/>
          </p:cNvSpPr>
          <p:nvPr/>
        </p:nvSpPr>
        <p:spPr>
          <a:xfrm>
            <a:off x="462035" y="1698209"/>
            <a:ext cx="1824385" cy="4861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600" b="1">
                <a:cs typeface="Arial"/>
              </a:rPr>
              <a:t>Our Mission:</a:t>
            </a:r>
          </a:p>
        </p:txBody>
      </p:sp>
      <p:sp>
        <p:nvSpPr>
          <p:cNvPr id="16" name="Content Placeholder 2">
            <a:extLst>
              <a:ext uri="{FF2B5EF4-FFF2-40B4-BE49-F238E27FC236}">
                <a16:creationId xmlns:a16="http://schemas.microsoft.com/office/drawing/2014/main" id="{359D16C5-5744-DF0D-524D-7933D8BD24A1}"/>
              </a:ext>
            </a:extLst>
          </p:cNvPr>
          <p:cNvSpPr txBox="1">
            <a:spLocks/>
          </p:cNvSpPr>
          <p:nvPr/>
        </p:nvSpPr>
        <p:spPr>
          <a:xfrm>
            <a:off x="462035" y="2446945"/>
            <a:ext cx="1335943" cy="4529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600" b="1">
                <a:cs typeface="Arial"/>
              </a:rPr>
              <a:t>Objective:</a:t>
            </a:r>
          </a:p>
        </p:txBody>
      </p:sp>
      <p:sp>
        <p:nvSpPr>
          <p:cNvPr id="17" name="Content Placeholder 2">
            <a:extLst>
              <a:ext uri="{FF2B5EF4-FFF2-40B4-BE49-F238E27FC236}">
                <a16:creationId xmlns:a16="http://schemas.microsoft.com/office/drawing/2014/main" id="{C01464B2-D019-EC2F-602D-5414DCAEF67B}"/>
              </a:ext>
            </a:extLst>
          </p:cNvPr>
          <p:cNvSpPr txBox="1">
            <a:spLocks/>
          </p:cNvSpPr>
          <p:nvPr/>
        </p:nvSpPr>
        <p:spPr>
          <a:xfrm>
            <a:off x="2480684" y="3409969"/>
            <a:ext cx="2755124" cy="479245"/>
          </a:xfrm>
          <a:prstGeom prst="rect">
            <a:avLst/>
          </a:prstGeom>
          <a:solidFill>
            <a:schemeClr val="accent3"/>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solidFill>
                  <a:schemeClr val="tx1"/>
                </a:solidFill>
              </a:rPr>
              <a:t>Transparency</a:t>
            </a:r>
          </a:p>
        </p:txBody>
      </p:sp>
      <p:sp>
        <p:nvSpPr>
          <p:cNvPr id="20" name="Content Placeholder 2">
            <a:extLst>
              <a:ext uri="{FF2B5EF4-FFF2-40B4-BE49-F238E27FC236}">
                <a16:creationId xmlns:a16="http://schemas.microsoft.com/office/drawing/2014/main" id="{D9073DC3-C5EA-2DE8-1FE5-77FF81E5024E}"/>
              </a:ext>
            </a:extLst>
          </p:cNvPr>
          <p:cNvSpPr txBox="1">
            <a:spLocks/>
          </p:cNvSpPr>
          <p:nvPr/>
        </p:nvSpPr>
        <p:spPr>
          <a:xfrm>
            <a:off x="462034" y="3235659"/>
            <a:ext cx="1823859" cy="8906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600" b="1">
                <a:cs typeface="Arial"/>
              </a:rPr>
              <a:t>By addressing key challenges within:</a:t>
            </a:r>
          </a:p>
        </p:txBody>
      </p:sp>
      <p:sp>
        <p:nvSpPr>
          <p:cNvPr id="11" name="TextBox 10">
            <a:extLst>
              <a:ext uri="{FF2B5EF4-FFF2-40B4-BE49-F238E27FC236}">
                <a16:creationId xmlns:a16="http://schemas.microsoft.com/office/drawing/2014/main" id="{35485B15-BC2D-7BFB-25C9-DB1E6DE42412}"/>
              </a:ext>
            </a:extLst>
          </p:cNvPr>
          <p:cNvSpPr txBox="1"/>
          <p:nvPr/>
        </p:nvSpPr>
        <p:spPr>
          <a:xfrm>
            <a:off x="2398622" y="1729993"/>
            <a:ext cx="9098160" cy="338554"/>
          </a:xfrm>
          <a:prstGeom prst="rect">
            <a:avLst/>
          </a:prstGeom>
          <a:noFill/>
        </p:spPr>
        <p:txBody>
          <a:bodyPr wrap="square" rtlCol="0">
            <a:spAutoFit/>
          </a:bodyPr>
          <a:lstStyle/>
          <a:p>
            <a:pPr marL="0" marR="0" lvl="0" indent="0" defTabSz="914400" rtl="0" eaLnBrk="1" fontAlgn="auto" latinLnBrk="0" hangingPunct="1">
              <a:lnSpc>
                <a:spcPct val="80000"/>
              </a:lnSpc>
              <a:spcBef>
                <a:spcPct val="0"/>
              </a:spcBef>
              <a:spcAft>
                <a:spcPts val="0"/>
              </a:spcAft>
              <a:buClrTx/>
              <a:buSzTx/>
              <a:buFontTx/>
              <a:buNone/>
              <a:tabLst/>
              <a:defRPr/>
            </a:pPr>
            <a:r>
              <a:rPr kumimoji="0" lang="en-GB" sz="2000" b="1" i="0" u="none" strike="noStrike" kern="1200" cap="none" normalizeH="0" baseline="0" noProof="0">
                <a:ln>
                  <a:noFill/>
                </a:ln>
                <a:solidFill>
                  <a:schemeClr val="bg1"/>
                </a:solidFill>
                <a:effectLst/>
                <a:uLnTx/>
                <a:uFillTx/>
                <a:ea typeface="+mj-lt"/>
                <a:cs typeface="Arial" panose="020B0604020202020204"/>
              </a:rPr>
              <a:t>Encourage positive action towards responsible Retail Media investment</a:t>
            </a:r>
          </a:p>
        </p:txBody>
      </p:sp>
      <p:grpSp>
        <p:nvGrpSpPr>
          <p:cNvPr id="3" name="Group 2">
            <a:extLst>
              <a:ext uri="{FF2B5EF4-FFF2-40B4-BE49-F238E27FC236}">
                <a16:creationId xmlns:a16="http://schemas.microsoft.com/office/drawing/2014/main" id="{0F6D80F9-BB2E-5D3D-BBA0-24D1C78880D7}"/>
              </a:ext>
            </a:extLst>
          </p:cNvPr>
          <p:cNvGrpSpPr/>
          <p:nvPr/>
        </p:nvGrpSpPr>
        <p:grpSpPr>
          <a:xfrm>
            <a:off x="0" y="2230050"/>
            <a:ext cx="12192000" cy="0"/>
            <a:chOff x="0" y="2230050"/>
            <a:chExt cx="12192000" cy="0"/>
          </a:xfrm>
        </p:grpSpPr>
        <p:cxnSp>
          <p:nvCxnSpPr>
            <p:cNvPr id="28" name="Straight Connector 27">
              <a:extLst>
                <a:ext uri="{FF2B5EF4-FFF2-40B4-BE49-F238E27FC236}">
                  <a16:creationId xmlns:a16="http://schemas.microsoft.com/office/drawing/2014/main" id="{ED5936EC-AABF-25BF-9BAA-F03DF747C74A}"/>
                </a:ext>
              </a:extLst>
            </p:cNvPr>
            <p:cNvCxnSpPr/>
            <p:nvPr/>
          </p:nvCxnSpPr>
          <p:spPr>
            <a:xfrm>
              <a:off x="2162432" y="2230050"/>
              <a:ext cx="10029568" cy="0"/>
            </a:xfrm>
            <a:prstGeom prst="line">
              <a:avLst/>
            </a:prstGeom>
            <a:ln w="6350">
              <a:solidFill>
                <a:schemeClr val="accent3">
                  <a:alpha val="3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E3B8AFF-EA25-FBC1-9F4C-E8FC32CF7773}"/>
                </a:ext>
              </a:extLst>
            </p:cNvPr>
            <p:cNvCxnSpPr>
              <a:cxnSpLocks/>
            </p:cNvCxnSpPr>
            <p:nvPr/>
          </p:nvCxnSpPr>
          <p:spPr>
            <a:xfrm>
              <a:off x="0" y="2230050"/>
              <a:ext cx="2162432" cy="0"/>
            </a:xfrm>
            <a:prstGeom prst="line">
              <a:avLst/>
            </a:prstGeom>
            <a:ln w="635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4E0AEE65-E4F6-4EA3-916A-55C4C1DF5FD6}"/>
              </a:ext>
            </a:extLst>
          </p:cNvPr>
          <p:cNvSpPr txBox="1"/>
          <p:nvPr/>
        </p:nvSpPr>
        <p:spPr>
          <a:xfrm>
            <a:off x="2398622" y="2444437"/>
            <a:ext cx="8821313" cy="486287"/>
          </a:xfrm>
          <a:prstGeom prst="rect">
            <a:avLst/>
          </a:prstGeom>
          <a:noFill/>
        </p:spPr>
        <p:txBody>
          <a:bodyPr wrap="square" lIns="91440" tIns="45720" rIns="91440" bIns="45720" rtlCol="0" anchor="t">
            <a:spAutoFit/>
          </a:bodyPr>
          <a:lstStyle/>
          <a:p>
            <a:pPr>
              <a:lnSpc>
                <a:spcPct val="80000"/>
              </a:lnSpc>
              <a:spcBef>
                <a:spcPct val="0"/>
              </a:spcBef>
              <a:defRPr/>
            </a:pPr>
            <a:r>
              <a:rPr kumimoji="0" lang="en-GB" sz="1600" i="0" u="none" strike="noStrike" kern="1200" cap="none" normalizeH="0" baseline="0" noProof="0">
                <a:ln>
                  <a:noFill/>
                </a:ln>
                <a:solidFill>
                  <a:schemeClr val="bg1"/>
                </a:solidFill>
                <a:effectLst/>
                <a:uLnTx/>
                <a:uFillTx/>
                <a:ea typeface="+mj-lt"/>
                <a:cs typeface="Arial" panose="020B0604020202020204"/>
              </a:rPr>
              <a:t>Champion the creation of an open and consistent landscape, where brands know what to ask for</a:t>
            </a:r>
            <a:r>
              <a:rPr lang="en-GB" sz="1600">
                <a:solidFill>
                  <a:schemeClr val="bg1"/>
                </a:solidFill>
                <a:ea typeface="+mj-lt"/>
                <a:cs typeface="Arial" panose="020B0604020202020204"/>
              </a:rPr>
              <a:t> and </a:t>
            </a:r>
            <a:r>
              <a:rPr kumimoji="0" lang="en-GB" sz="1600" i="0" u="none" strike="noStrike" kern="1200" cap="none" normalizeH="0" baseline="0" noProof="0">
                <a:ln>
                  <a:noFill/>
                </a:ln>
                <a:solidFill>
                  <a:schemeClr val="bg1"/>
                </a:solidFill>
                <a:effectLst/>
                <a:uLnTx/>
                <a:uFillTx/>
                <a:ea typeface="+mj-lt"/>
                <a:cs typeface="Arial" panose="020B0604020202020204"/>
              </a:rPr>
              <a:t>retailers know what to aspire to.</a:t>
            </a:r>
          </a:p>
        </p:txBody>
      </p:sp>
      <p:sp>
        <p:nvSpPr>
          <p:cNvPr id="39" name="Content Placeholder 2">
            <a:extLst>
              <a:ext uri="{FF2B5EF4-FFF2-40B4-BE49-F238E27FC236}">
                <a16:creationId xmlns:a16="http://schemas.microsoft.com/office/drawing/2014/main" id="{403721AA-95DC-73DD-CE60-BD8A47A78F32}"/>
              </a:ext>
            </a:extLst>
          </p:cNvPr>
          <p:cNvSpPr txBox="1">
            <a:spLocks/>
          </p:cNvSpPr>
          <p:nvPr/>
        </p:nvSpPr>
        <p:spPr>
          <a:xfrm>
            <a:off x="5646626" y="3409969"/>
            <a:ext cx="2755124" cy="479245"/>
          </a:xfrm>
          <a:prstGeom prst="rect">
            <a:avLst/>
          </a:prstGeom>
          <a:solidFill>
            <a:schemeClr val="accent3"/>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ct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solidFill>
                  <a:schemeClr val="tx1"/>
                </a:solidFill>
              </a:rPr>
              <a:t>Transformation &amp; Tech</a:t>
            </a:r>
          </a:p>
        </p:txBody>
      </p:sp>
      <p:sp>
        <p:nvSpPr>
          <p:cNvPr id="40" name="Content Placeholder 2">
            <a:extLst>
              <a:ext uri="{FF2B5EF4-FFF2-40B4-BE49-F238E27FC236}">
                <a16:creationId xmlns:a16="http://schemas.microsoft.com/office/drawing/2014/main" id="{41FF3F20-5F83-7445-EFA3-5F003F2DB361}"/>
              </a:ext>
            </a:extLst>
          </p:cNvPr>
          <p:cNvSpPr txBox="1">
            <a:spLocks/>
          </p:cNvSpPr>
          <p:nvPr/>
        </p:nvSpPr>
        <p:spPr>
          <a:xfrm>
            <a:off x="8818783" y="3409969"/>
            <a:ext cx="2755124" cy="479245"/>
          </a:xfrm>
          <a:prstGeom prst="rect">
            <a:avLst/>
          </a:prstGeom>
          <a:solidFill>
            <a:schemeClr val="accent3"/>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solidFill>
                  <a:schemeClr val="tx1"/>
                </a:solidFill>
              </a:rPr>
              <a:t>Talent</a:t>
            </a:r>
          </a:p>
        </p:txBody>
      </p:sp>
      <p:grpSp>
        <p:nvGrpSpPr>
          <p:cNvPr id="4" name="Group 3">
            <a:extLst>
              <a:ext uri="{FF2B5EF4-FFF2-40B4-BE49-F238E27FC236}">
                <a16:creationId xmlns:a16="http://schemas.microsoft.com/office/drawing/2014/main" id="{D7361526-B437-9AC9-F35C-EBA026E1538F}"/>
              </a:ext>
            </a:extLst>
          </p:cNvPr>
          <p:cNvGrpSpPr/>
          <p:nvPr/>
        </p:nvGrpSpPr>
        <p:grpSpPr>
          <a:xfrm>
            <a:off x="0" y="3094711"/>
            <a:ext cx="12192000" cy="0"/>
            <a:chOff x="0" y="2230050"/>
            <a:chExt cx="12192000" cy="0"/>
          </a:xfrm>
        </p:grpSpPr>
        <p:cxnSp>
          <p:nvCxnSpPr>
            <p:cNvPr id="5" name="Straight Connector 4">
              <a:extLst>
                <a:ext uri="{FF2B5EF4-FFF2-40B4-BE49-F238E27FC236}">
                  <a16:creationId xmlns:a16="http://schemas.microsoft.com/office/drawing/2014/main" id="{857F956D-6327-AF94-A5B7-F91488091462}"/>
                </a:ext>
              </a:extLst>
            </p:cNvPr>
            <p:cNvCxnSpPr/>
            <p:nvPr/>
          </p:nvCxnSpPr>
          <p:spPr>
            <a:xfrm>
              <a:off x="2162432" y="2230050"/>
              <a:ext cx="10029568" cy="0"/>
            </a:xfrm>
            <a:prstGeom prst="line">
              <a:avLst/>
            </a:prstGeom>
            <a:ln w="6350">
              <a:solidFill>
                <a:schemeClr val="accent3">
                  <a:alpha val="3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7107C93-2CC1-9238-EB80-5091FFF1C81E}"/>
                </a:ext>
              </a:extLst>
            </p:cNvPr>
            <p:cNvCxnSpPr>
              <a:cxnSpLocks/>
            </p:cNvCxnSpPr>
            <p:nvPr/>
          </p:nvCxnSpPr>
          <p:spPr>
            <a:xfrm>
              <a:off x="0" y="2230050"/>
              <a:ext cx="2162432" cy="0"/>
            </a:xfrm>
            <a:prstGeom prst="line">
              <a:avLst/>
            </a:prstGeom>
            <a:ln w="635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grpSp>
      <p:sp>
        <p:nvSpPr>
          <p:cNvPr id="7" name="Content Placeholder 2">
            <a:extLst>
              <a:ext uri="{FF2B5EF4-FFF2-40B4-BE49-F238E27FC236}">
                <a16:creationId xmlns:a16="http://schemas.microsoft.com/office/drawing/2014/main" id="{C1522FB0-73F0-94AB-18E3-6C48D242383D}"/>
              </a:ext>
            </a:extLst>
          </p:cNvPr>
          <p:cNvSpPr txBox="1">
            <a:spLocks/>
          </p:cNvSpPr>
          <p:nvPr/>
        </p:nvSpPr>
        <p:spPr>
          <a:xfrm>
            <a:off x="462035" y="4320462"/>
            <a:ext cx="1700398" cy="13103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600" b="1">
                <a:cs typeface="Arial"/>
              </a:rPr>
              <a:t>To improve our ability to understand:</a:t>
            </a:r>
          </a:p>
        </p:txBody>
      </p:sp>
      <p:grpSp>
        <p:nvGrpSpPr>
          <p:cNvPr id="13" name="Group 12">
            <a:extLst>
              <a:ext uri="{FF2B5EF4-FFF2-40B4-BE49-F238E27FC236}">
                <a16:creationId xmlns:a16="http://schemas.microsoft.com/office/drawing/2014/main" id="{2DE8894B-3224-3A18-548D-6F525E1781EE}"/>
              </a:ext>
            </a:extLst>
          </p:cNvPr>
          <p:cNvGrpSpPr/>
          <p:nvPr/>
        </p:nvGrpSpPr>
        <p:grpSpPr>
          <a:xfrm>
            <a:off x="0" y="4180791"/>
            <a:ext cx="12192000" cy="0"/>
            <a:chOff x="0" y="2230050"/>
            <a:chExt cx="12192000" cy="0"/>
          </a:xfrm>
        </p:grpSpPr>
        <p:cxnSp>
          <p:nvCxnSpPr>
            <p:cNvPr id="22" name="Straight Connector 21">
              <a:extLst>
                <a:ext uri="{FF2B5EF4-FFF2-40B4-BE49-F238E27FC236}">
                  <a16:creationId xmlns:a16="http://schemas.microsoft.com/office/drawing/2014/main" id="{547FD1D1-90B4-64BC-9834-2F9B26474EE7}"/>
                </a:ext>
              </a:extLst>
            </p:cNvPr>
            <p:cNvCxnSpPr/>
            <p:nvPr/>
          </p:nvCxnSpPr>
          <p:spPr>
            <a:xfrm>
              <a:off x="2162432" y="2230050"/>
              <a:ext cx="10029568" cy="0"/>
            </a:xfrm>
            <a:prstGeom prst="line">
              <a:avLst/>
            </a:prstGeom>
            <a:ln w="6350">
              <a:solidFill>
                <a:schemeClr val="accent3">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B0BAE5D-CEB7-5F27-E707-21A78B286279}"/>
                </a:ext>
              </a:extLst>
            </p:cNvPr>
            <p:cNvCxnSpPr>
              <a:cxnSpLocks/>
            </p:cNvCxnSpPr>
            <p:nvPr/>
          </p:nvCxnSpPr>
          <p:spPr>
            <a:xfrm>
              <a:off x="0" y="2230050"/>
              <a:ext cx="2162432" cy="0"/>
            </a:xfrm>
            <a:prstGeom prst="line">
              <a:avLst/>
            </a:prstGeom>
            <a:ln w="6350">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0" name="Content Placeholder 2">
            <a:extLst>
              <a:ext uri="{FF2B5EF4-FFF2-40B4-BE49-F238E27FC236}">
                <a16:creationId xmlns:a16="http://schemas.microsoft.com/office/drawing/2014/main" id="{F09C6A3C-D356-E845-F772-2F602CB03AF4}"/>
              </a:ext>
            </a:extLst>
          </p:cNvPr>
          <p:cNvSpPr txBox="1">
            <a:spLocks/>
          </p:cNvSpPr>
          <p:nvPr/>
        </p:nvSpPr>
        <p:spPr>
          <a:xfrm>
            <a:off x="2480683" y="4392742"/>
            <a:ext cx="9093223" cy="479245"/>
          </a:xfrm>
          <a:prstGeom prst="rect">
            <a:avLst/>
          </a:prstGeom>
          <a:solidFill>
            <a:schemeClr val="bg1"/>
          </a:solidFill>
          <a:ln>
            <a:solidFill>
              <a:schemeClr val="accent1">
                <a:alpha val="20003"/>
              </a:schemeClr>
            </a:solidFill>
          </a:ln>
          <a:effectLst>
            <a:outerShdw blurRad="162421" dist="38100" dir="5400000" algn="t" rotWithShape="0">
              <a:schemeClr val="accent1">
                <a:alpha val="28676"/>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a:solidFill>
                  <a:schemeClr val="tx1"/>
                </a:solidFill>
              </a:rPr>
              <a:t>How investment contributes to business outcomes</a:t>
            </a:r>
          </a:p>
        </p:txBody>
      </p:sp>
      <p:sp>
        <p:nvSpPr>
          <p:cNvPr id="31" name="Content Placeholder 2">
            <a:extLst>
              <a:ext uri="{FF2B5EF4-FFF2-40B4-BE49-F238E27FC236}">
                <a16:creationId xmlns:a16="http://schemas.microsoft.com/office/drawing/2014/main" id="{D617784F-FD06-86D5-A6C2-4DA962618EEC}"/>
              </a:ext>
            </a:extLst>
          </p:cNvPr>
          <p:cNvSpPr txBox="1">
            <a:spLocks/>
          </p:cNvSpPr>
          <p:nvPr/>
        </p:nvSpPr>
        <p:spPr>
          <a:xfrm>
            <a:off x="2480683" y="5107264"/>
            <a:ext cx="9093223" cy="479245"/>
          </a:xfrm>
          <a:prstGeom prst="rect">
            <a:avLst/>
          </a:prstGeom>
          <a:solidFill>
            <a:schemeClr val="bg1"/>
          </a:solidFill>
          <a:ln>
            <a:solidFill>
              <a:schemeClr val="accent1">
                <a:alpha val="20003"/>
              </a:schemeClr>
            </a:solidFill>
          </a:ln>
          <a:effectLst>
            <a:outerShdw blurRad="162421" dist="38100" dir="5400000" algn="t" rotWithShape="0">
              <a:schemeClr val="accent1">
                <a:alpha val="28676"/>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a:solidFill>
                  <a:schemeClr val="tx1"/>
                </a:solidFill>
              </a:rPr>
              <a:t>How investment contributes to output goals</a:t>
            </a:r>
          </a:p>
        </p:txBody>
      </p:sp>
      <p:sp>
        <p:nvSpPr>
          <p:cNvPr id="35" name="Content Placeholder 2">
            <a:extLst>
              <a:ext uri="{FF2B5EF4-FFF2-40B4-BE49-F238E27FC236}">
                <a16:creationId xmlns:a16="http://schemas.microsoft.com/office/drawing/2014/main" id="{CE0ABB1E-A0DF-DC95-D2B7-A8FD13C3BAC0}"/>
              </a:ext>
            </a:extLst>
          </p:cNvPr>
          <p:cNvSpPr txBox="1">
            <a:spLocks/>
          </p:cNvSpPr>
          <p:nvPr/>
        </p:nvSpPr>
        <p:spPr>
          <a:xfrm>
            <a:off x="2480683" y="5821786"/>
            <a:ext cx="9093223" cy="479245"/>
          </a:xfrm>
          <a:prstGeom prst="rect">
            <a:avLst/>
          </a:prstGeom>
          <a:solidFill>
            <a:schemeClr val="bg1"/>
          </a:solidFill>
          <a:ln>
            <a:solidFill>
              <a:schemeClr val="accent1">
                <a:alpha val="20003"/>
              </a:schemeClr>
            </a:solidFill>
          </a:ln>
          <a:effectLst>
            <a:outerShdw blurRad="162421" dist="38100" dir="5400000" algn="t" rotWithShape="0">
              <a:schemeClr val="accent1">
                <a:alpha val="28676"/>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a:solidFill>
                  <a:schemeClr val="tx1"/>
                </a:solidFill>
              </a:rPr>
              <a:t>How we know what we're buying and how to </a:t>
            </a:r>
            <a:r>
              <a:rPr lang="en-US" sz="1600" err="1">
                <a:solidFill>
                  <a:schemeClr val="tx1"/>
                </a:solidFill>
              </a:rPr>
              <a:t>optimise</a:t>
            </a:r>
            <a:r>
              <a:rPr lang="en-US" sz="1600">
                <a:solidFill>
                  <a:schemeClr val="tx1"/>
                </a:solidFill>
              </a:rPr>
              <a:t> it</a:t>
            </a:r>
          </a:p>
        </p:txBody>
      </p:sp>
      <p:cxnSp>
        <p:nvCxnSpPr>
          <p:cNvPr id="36" name="Straight Arrow Connector 35">
            <a:extLst>
              <a:ext uri="{FF2B5EF4-FFF2-40B4-BE49-F238E27FC236}">
                <a16:creationId xmlns:a16="http://schemas.microsoft.com/office/drawing/2014/main" id="{557A8D42-11DE-9EE2-A736-EF5DCD677736}"/>
              </a:ext>
            </a:extLst>
          </p:cNvPr>
          <p:cNvCxnSpPr>
            <a:cxnSpLocks/>
          </p:cNvCxnSpPr>
          <p:nvPr/>
        </p:nvCxnSpPr>
        <p:spPr>
          <a:xfrm>
            <a:off x="7016002" y="4871987"/>
            <a:ext cx="0" cy="241126"/>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ACBDE13-596B-E612-E33A-D19BDEEDB659}"/>
              </a:ext>
            </a:extLst>
          </p:cNvPr>
          <p:cNvCxnSpPr>
            <a:cxnSpLocks/>
          </p:cNvCxnSpPr>
          <p:nvPr/>
        </p:nvCxnSpPr>
        <p:spPr>
          <a:xfrm>
            <a:off x="7016002" y="5592077"/>
            <a:ext cx="0" cy="241126"/>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75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0D505B-C54A-5DB4-345D-75D79B8B87FD}"/>
              </a:ext>
            </a:extLst>
          </p:cNvPr>
          <p:cNvSpPr/>
          <p:nvPr/>
        </p:nvSpPr>
        <p:spPr>
          <a:xfrm>
            <a:off x="0" y="9008"/>
            <a:ext cx="450342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8A09815-7B9C-05A2-A695-587528D9EF90}"/>
              </a:ext>
            </a:extLst>
          </p:cNvPr>
          <p:cNvSpPr>
            <a:spLocks noGrp="1"/>
          </p:cNvSpPr>
          <p:nvPr>
            <p:ph type="title"/>
          </p:nvPr>
        </p:nvSpPr>
        <p:spPr/>
        <p:txBody>
          <a:bodyPr/>
          <a:lstStyle/>
          <a:p>
            <a:r>
              <a:rPr lang="en-GB"/>
              <a:t>Executive Summary: </a:t>
            </a:r>
          </a:p>
        </p:txBody>
      </p:sp>
      <p:sp>
        <p:nvSpPr>
          <p:cNvPr id="9" name="TextBox 8">
            <a:extLst>
              <a:ext uri="{FF2B5EF4-FFF2-40B4-BE49-F238E27FC236}">
                <a16:creationId xmlns:a16="http://schemas.microsoft.com/office/drawing/2014/main" id="{58FCB328-1BCA-76C3-3794-4E08D7426125}"/>
              </a:ext>
            </a:extLst>
          </p:cNvPr>
          <p:cNvSpPr txBox="1"/>
          <p:nvPr/>
        </p:nvSpPr>
        <p:spPr>
          <a:xfrm>
            <a:off x="434904" y="1387280"/>
            <a:ext cx="3711646" cy="2948179"/>
          </a:xfrm>
          <a:prstGeom prst="rect">
            <a:avLst/>
          </a:prstGeom>
          <a:noFill/>
        </p:spPr>
        <p:txBody>
          <a:bodyPr wrap="square" lIns="91440" tIns="45720" rIns="91440" bIns="45720" anchor="t">
            <a:spAutoFit/>
          </a:bodyPr>
          <a:lstStyle/>
          <a:p>
            <a:pPr>
              <a:lnSpc>
                <a:spcPct val="130000"/>
              </a:lnSpc>
              <a:spcBef>
                <a:spcPts val="600"/>
              </a:spcBef>
              <a:spcAft>
                <a:spcPts val="1200"/>
              </a:spcAft>
              <a:buClr>
                <a:srgbClr val="3E91CE"/>
              </a:buClr>
              <a:defRPr/>
            </a:pPr>
            <a:r>
              <a:rPr lang="en-GB" sz="1200" b="1">
                <a:solidFill>
                  <a:schemeClr val="tx2"/>
                </a:solidFill>
                <a:latin typeface="+mj-lt"/>
              </a:rPr>
              <a:t>Retail media is experiencing rapid growth and evolution, resulting in a fragmented landscape with significant variations in the maturity of retailers operating within the space. This expansion is further blurring the boundaries between retail media and broader digital channels. Simultaneously, the mounting pressure on brands to demonstrate the effectiveness of their media investments requires the need for retailers to develop retail media propositions that effectively addresses brand challenges.</a:t>
            </a:r>
          </a:p>
        </p:txBody>
      </p:sp>
      <p:sp>
        <p:nvSpPr>
          <p:cNvPr id="2" name="TextBox 1">
            <a:extLst>
              <a:ext uri="{FF2B5EF4-FFF2-40B4-BE49-F238E27FC236}">
                <a16:creationId xmlns:a16="http://schemas.microsoft.com/office/drawing/2014/main" id="{6B380927-642D-DBD2-28AC-3083DBACDD0E}"/>
              </a:ext>
            </a:extLst>
          </p:cNvPr>
          <p:cNvSpPr txBox="1"/>
          <p:nvPr/>
        </p:nvSpPr>
        <p:spPr>
          <a:xfrm>
            <a:off x="8444354" y="1387280"/>
            <a:ext cx="3231709" cy="3912802"/>
          </a:xfrm>
          <a:prstGeom prst="rect">
            <a:avLst/>
          </a:prstGeom>
          <a:noFill/>
        </p:spPr>
        <p:txBody>
          <a:bodyPr wrap="square" lIns="91440" tIns="45720" rIns="91440" bIns="45720" anchor="t">
            <a:spAutoFit/>
          </a:bodyPr>
          <a:lstStyle/>
          <a:p>
            <a:pPr algn="l">
              <a:lnSpc>
                <a:spcPct val="130000"/>
              </a:lnSpc>
            </a:pPr>
            <a:r>
              <a:rPr lang="en-GB" sz="1200">
                <a:solidFill>
                  <a:schemeClr val="tx2"/>
                </a:solidFill>
                <a:latin typeface="+mj-lt"/>
              </a:rPr>
              <a:t>Given the intricate nature of the retail media landscape, this framework serves as an essential foundational step towards enhancing transparency. It offers a series of solutions aimed at addressing the critical need for consistency and transparency within retail media, with a specific focus on data availability, defining impressions, and developing a standardised methodology for new customer measurement and attribution.</a:t>
            </a:r>
          </a:p>
          <a:p>
            <a:pPr algn="l">
              <a:lnSpc>
                <a:spcPct val="130000"/>
              </a:lnSpc>
            </a:pPr>
            <a:endParaRPr lang="en-GB" sz="1200">
              <a:solidFill>
                <a:schemeClr val="tx2"/>
              </a:solidFill>
              <a:latin typeface="+mj-lt"/>
            </a:endParaRPr>
          </a:p>
          <a:p>
            <a:pPr>
              <a:lnSpc>
                <a:spcPct val="130000"/>
              </a:lnSpc>
            </a:pPr>
            <a:r>
              <a:rPr lang="en-GB" sz="1200">
                <a:solidFill>
                  <a:schemeClr val="tx2"/>
                </a:solidFill>
                <a:latin typeface="+mj-lt"/>
              </a:rPr>
              <a:t>By addressing the challenges highlighted in this audit, and framework, the retail media industry can move towards a standardised and transparent approach, benefitting retailers and brands.</a:t>
            </a:r>
            <a:endParaRPr lang="en-GB" sz="1200" b="0" i="0">
              <a:solidFill>
                <a:schemeClr val="tx2"/>
              </a:solidFill>
              <a:effectLst/>
              <a:latin typeface="Söhne"/>
            </a:endParaRPr>
          </a:p>
        </p:txBody>
      </p:sp>
      <p:sp>
        <p:nvSpPr>
          <p:cNvPr id="3" name="TextBox 2">
            <a:extLst>
              <a:ext uri="{FF2B5EF4-FFF2-40B4-BE49-F238E27FC236}">
                <a16:creationId xmlns:a16="http://schemas.microsoft.com/office/drawing/2014/main" id="{47EA5FD0-DF8A-1170-7BFC-1DF6C9C63BCD}"/>
              </a:ext>
            </a:extLst>
          </p:cNvPr>
          <p:cNvSpPr txBox="1"/>
          <p:nvPr/>
        </p:nvSpPr>
        <p:spPr>
          <a:xfrm>
            <a:off x="4832914" y="1387280"/>
            <a:ext cx="3453836" cy="5022529"/>
          </a:xfrm>
          <a:prstGeom prst="rect">
            <a:avLst/>
          </a:prstGeom>
          <a:noFill/>
        </p:spPr>
        <p:txBody>
          <a:bodyPr wrap="square">
            <a:spAutoFit/>
          </a:bodyPr>
          <a:lstStyle/>
          <a:p>
            <a:pPr marL="0" marR="0" lvl="0" indent="0" algn="l" defTabSz="914400" rtl="0" eaLnBrk="1" fontAlgn="auto" latinLnBrk="0" hangingPunct="1">
              <a:lnSpc>
                <a:spcPct val="130000"/>
              </a:lnSpc>
              <a:spcBef>
                <a:spcPts val="600"/>
              </a:spcBef>
              <a:spcAft>
                <a:spcPts val="1200"/>
              </a:spcAft>
              <a:buClr>
                <a:srgbClr val="3E91CE"/>
              </a:buClr>
              <a:buSzTx/>
              <a:buFont typeface="Arial" panose="020B0604020202020204" pitchFamily="34" charset="0"/>
              <a:buNone/>
              <a:tabLst/>
              <a:defRPr/>
            </a:pPr>
            <a:r>
              <a:rPr lang="en-GB" sz="1200">
                <a:solidFill>
                  <a:schemeClr val="tx2"/>
                </a:solidFill>
                <a:latin typeface="+mj-lt"/>
              </a:rPr>
              <a:t>Retail media encompasses a multitude of channels and formats, and owing to its anticipated growth and increasing complexity, this framework is specifically tailored to address the digital aspect of retail media challenges. These identified challenges align with three overarching themes, in line with ISBA's strategic pillars:</a:t>
            </a:r>
          </a:p>
          <a:p>
            <a:pPr marL="171450" indent="-171450" algn="l">
              <a:lnSpc>
                <a:spcPct val="130000"/>
              </a:lnSpc>
              <a:buFont typeface="Arial" panose="020B0604020202020204" pitchFamily="34" charset="0"/>
              <a:buChar char="•"/>
            </a:pPr>
            <a:r>
              <a:rPr lang="en-GB" sz="1200" b="1">
                <a:solidFill>
                  <a:schemeClr val="tx2"/>
                </a:solidFill>
                <a:latin typeface="+mj-lt"/>
              </a:rPr>
              <a:t>Transparency: </a:t>
            </a:r>
            <a:r>
              <a:rPr lang="en-GB" sz="1200">
                <a:solidFill>
                  <a:schemeClr val="tx2"/>
                </a:solidFill>
                <a:latin typeface="+mj-lt"/>
              </a:rPr>
              <a:t>Fostering transparent and sustainable relationships across the media, agency, and digital supply chain to deliver tangible value for advertisers.</a:t>
            </a:r>
          </a:p>
          <a:p>
            <a:pPr marL="171450" indent="-171450" algn="l">
              <a:lnSpc>
                <a:spcPct val="130000"/>
              </a:lnSpc>
              <a:buFont typeface="Arial" panose="020B0604020202020204" pitchFamily="34" charset="0"/>
              <a:buChar char="•"/>
            </a:pPr>
            <a:r>
              <a:rPr lang="en-GB" sz="1200" b="1">
                <a:solidFill>
                  <a:schemeClr val="tx2"/>
                </a:solidFill>
                <a:latin typeface="+mj-lt"/>
              </a:rPr>
              <a:t>Transformation &amp; Tech: </a:t>
            </a:r>
            <a:r>
              <a:rPr lang="en-GB" sz="1200">
                <a:solidFill>
                  <a:schemeClr val="tx2"/>
                </a:solidFill>
                <a:latin typeface="+mj-lt"/>
              </a:rPr>
              <a:t>Taking a leadership role in shaping an inclusive and sustainable advertising environment that contributes positively to society and the economy.</a:t>
            </a:r>
          </a:p>
          <a:p>
            <a:pPr marL="171450" indent="-171450" algn="l">
              <a:lnSpc>
                <a:spcPct val="130000"/>
              </a:lnSpc>
              <a:buFont typeface="Arial" panose="020B0604020202020204" pitchFamily="34" charset="0"/>
              <a:buChar char="•"/>
            </a:pPr>
            <a:r>
              <a:rPr lang="en-GB" sz="1200" b="1">
                <a:solidFill>
                  <a:schemeClr val="tx2"/>
                </a:solidFill>
                <a:latin typeface="+mj-lt"/>
              </a:rPr>
              <a:t>Talent: </a:t>
            </a:r>
            <a:r>
              <a:rPr lang="en-GB" sz="1200">
                <a:solidFill>
                  <a:schemeClr val="tx2"/>
                </a:solidFill>
                <a:latin typeface="+mj-lt"/>
              </a:rPr>
              <a:t>Providing thought leadership, actionable learning, advice, and guidance, while actively collaborating with our community of members and partners.</a:t>
            </a:r>
          </a:p>
        </p:txBody>
      </p:sp>
    </p:spTree>
    <p:extLst>
      <p:ext uri="{BB962C8B-B14F-4D97-AF65-F5344CB8AC3E}">
        <p14:creationId xmlns:p14="http://schemas.microsoft.com/office/powerpoint/2010/main" val="3038947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roup outline">
            <a:extLst>
              <a:ext uri="{FF2B5EF4-FFF2-40B4-BE49-F238E27FC236}">
                <a16:creationId xmlns:a16="http://schemas.microsoft.com/office/drawing/2014/main" id="{9C4B12D2-A752-82B0-D6CF-D828F274AE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9246" r="19246"/>
          <a:stretch>
            <a:fillRect/>
          </a:stretch>
        </p:blipFill>
        <p:spPr>
          <a:xfrm flipH="1">
            <a:off x="0" y="-4763"/>
            <a:ext cx="4221163" cy="6862763"/>
          </a:xfrm>
          <a:prstGeom prst="rect">
            <a:avLst/>
          </a:prstGeom>
          <a:solidFill>
            <a:schemeClr val="tx2"/>
          </a:solidFill>
        </p:spPr>
      </p:pic>
      <p:sp>
        <p:nvSpPr>
          <p:cNvPr id="2" name="Title 1">
            <a:extLst>
              <a:ext uri="{FF2B5EF4-FFF2-40B4-BE49-F238E27FC236}">
                <a16:creationId xmlns:a16="http://schemas.microsoft.com/office/drawing/2014/main" id="{7F2EE0E5-C81C-E0C6-BC2A-07A09E941A6F}"/>
              </a:ext>
            </a:extLst>
          </p:cNvPr>
          <p:cNvSpPr>
            <a:spLocks noGrp="1"/>
          </p:cNvSpPr>
          <p:nvPr>
            <p:ph type="title"/>
          </p:nvPr>
        </p:nvSpPr>
        <p:spPr>
          <a:xfrm>
            <a:off x="0" y="1"/>
            <a:ext cx="3726179" cy="1325563"/>
          </a:xfrm>
        </p:spPr>
        <p:txBody>
          <a:bodyPr/>
          <a:lstStyle/>
          <a:p>
            <a:r>
              <a:rPr lang="en-US">
                <a:solidFill>
                  <a:schemeClr val="bg1"/>
                </a:solidFill>
              </a:rPr>
              <a:t>Retail Media encompasses a vast array of solutions. For the purposes of the framework our focus is on digital solutions only </a:t>
            </a:r>
          </a:p>
        </p:txBody>
      </p:sp>
      <p:sp>
        <p:nvSpPr>
          <p:cNvPr id="6" name="TextBox 5">
            <a:extLst>
              <a:ext uri="{FF2B5EF4-FFF2-40B4-BE49-F238E27FC236}">
                <a16:creationId xmlns:a16="http://schemas.microsoft.com/office/drawing/2014/main" id="{5CAEE84E-3DBD-320B-14FF-1A274EDF2175}"/>
              </a:ext>
            </a:extLst>
          </p:cNvPr>
          <p:cNvSpPr txBox="1"/>
          <p:nvPr/>
        </p:nvSpPr>
        <p:spPr>
          <a:xfrm>
            <a:off x="4991766" y="6464477"/>
            <a:ext cx="393884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effectLst/>
                <a:uLnTx/>
                <a:uFillTx/>
                <a:ea typeface="+mn-ea"/>
                <a:cs typeface="+mn-cs"/>
              </a:rPr>
              <a:t>IAB Definition 31</a:t>
            </a:r>
            <a:r>
              <a:rPr kumimoji="0" lang="en-GB" sz="800" b="1" i="0" u="none" strike="noStrike" kern="1200" cap="none" spc="0" normalizeH="0" baseline="30000" noProof="0">
                <a:ln>
                  <a:noFill/>
                </a:ln>
                <a:effectLst/>
                <a:uLnTx/>
                <a:uFillTx/>
                <a:ea typeface="+mn-ea"/>
                <a:cs typeface="+mn-cs"/>
              </a:rPr>
              <a:t>st</a:t>
            </a:r>
            <a:r>
              <a:rPr kumimoji="0" lang="en-GB" sz="800" b="1" i="0" u="none" strike="noStrike" kern="1200" cap="none" spc="0" normalizeH="0" baseline="0" noProof="0">
                <a:ln>
                  <a:noFill/>
                </a:ln>
                <a:effectLst/>
                <a:uLnTx/>
                <a:uFillTx/>
                <a:ea typeface="+mn-ea"/>
                <a:cs typeface="+mn-cs"/>
              </a:rPr>
              <a:t> May 2023</a:t>
            </a:r>
          </a:p>
        </p:txBody>
      </p:sp>
      <p:sp>
        <p:nvSpPr>
          <p:cNvPr id="7" name="TextBox 6">
            <a:extLst>
              <a:ext uri="{FF2B5EF4-FFF2-40B4-BE49-F238E27FC236}">
                <a16:creationId xmlns:a16="http://schemas.microsoft.com/office/drawing/2014/main" id="{720F9AC1-36A6-2263-AED9-A3F41AC272AD}"/>
              </a:ext>
            </a:extLst>
          </p:cNvPr>
          <p:cNvSpPr txBox="1"/>
          <p:nvPr/>
        </p:nvSpPr>
        <p:spPr>
          <a:xfrm>
            <a:off x="4959656" y="4856016"/>
            <a:ext cx="5848898" cy="138499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Retail Media refers to the digital advertising space, data assets and in-store opportunities a retailer or marketplace owns which is then made available to brands for the execution of advertising campaigns. Campaign goals include (but are not limited to) brand awareness, driving sales and new product discovery. Retail Media includes an increasing range of digital opportunities which can be segmented into Offsite, Onsite and in-store environments. Retail Media also includes the targeting, optimisation and measurement elements of digital campaigns. </a:t>
            </a:r>
          </a:p>
        </p:txBody>
      </p:sp>
      <p:pic>
        <p:nvPicPr>
          <p:cNvPr id="8" name="Picture 4" descr="IAB Europe – IAB Europe is the European-level association for the digital  marketing and advertising ecosystem.">
            <a:extLst>
              <a:ext uri="{FF2B5EF4-FFF2-40B4-BE49-F238E27FC236}">
                <a16:creationId xmlns:a16="http://schemas.microsoft.com/office/drawing/2014/main" id="{621844B6-EA23-12F5-EF34-84B5D17C49B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8432" y="5988553"/>
            <a:ext cx="760610" cy="6743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09B0FC7-B381-F1DB-3710-3F7F42577448}"/>
              </a:ext>
            </a:extLst>
          </p:cNvPr>
          <p:cNvPicPr>
            <a:picLocks noChangeAspect="1"/>
          </p:cNvPicPr>
          <p:nvPr/>
        </p:nvPicPr>
        <p:blipFill rotWithShape="1">
          <a:blip r:embed="rId6"/>
          <a:srcRect t="2615" r="6807"/>
          <a:stretch/>
        </p:blipFill>
        <p:spPr>
          <a:xfrm>
            <a:off x="4959657" y="502920"/>
            <a:ext cx="5361634" cy="4184285"/>
          </a:xfrm>
          <a:prstGeom prst="rect">
            <a:avLst/>
          </a:prstGeom>
        </p:spPr>
      </p:pic>
    </p:spTree>
    <p:extLst>
      <p:ext uri="{BB962C8B-B14F-4D97-AF65-F5344CB8AC3E}">
        <p14:creationId xmlns:p14="http://schemas.microsoft.com/office/powerpoint/2010/main" val="358982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747C1AE-7F19-175C-AFE6-01C50ABC24D9}"/>
              </a:ext>
            </a:extLst>
          </p:cNvPr>
          <p:cNvSpPr/>
          <p:nvPr/>
        </p:nvSpPr>
        <p:spPr>
          <a:xfrm>
            <a:off x="6277578" y="1325562"/>
            <a:ext cx="5398485" cy="4938077"/>
          </a:xfrm>
          <a:prstGeom prst="rect">
            <a:avLst/>
          </a:prstGeom>
          <a:solidFill>
            <a:schemeClr val="bg1"/>
          </a:solidFill>
          <a:ln>
            <a:noFill/>
          </a:ln>
          <a:effectLst>
            <a:outerShdw dist="76200" dir="2700000" algn="tl" rotWithShape="0">
              <a:schemeClr val="accent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3" name="Rectangle 22">
            <a:extLst>
              <a:ext uri="{FF2B5EF4-FFF2-40B4-BE49-F238E27FC236}">
                <a16:creationId xmlns:a16="http://schemas.microsoft.com/office/drawing/2014/main" id="{A5A0A022-C167-12EE-6EBA-26CB7AE12DEA}"/>
              </a:ext>
            </a:extLst>
          </p:cNvPr>
          <p:cNvSpPr/>
          <p:nvPr/>
        </p:nvSpPr>
        <p:spPr>
          <a:xfrm>
            <a:off x="515936" y="1325562"/>
            <a:ext cx="5398485" cy="4938077"/>
          </a:xfrm>
          <a:prstGeom prst="rect">
            <a:avLst/>
          </a:prstGeom>
          <a:solidFill>
            <a:schemeClr val="bg1"/>
          </a:solidFill>
          <a:ln>
            <a:noFill/>
          </a:ln>
          <a:effectLst>
            <a:outerShdw dist="76200" dir="2700000" algn="tl" rotWithShape="0">
              <a:schemeClr val="accent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7" name="Rectangle 26">
            <a:extLst>
              <a:ext uri="{FF2B5EF4-FFF2-40B4-BE49-F238E27FC236}">
                <a16:creationId xmlns:a16="http://schemas.microsoft.com/office/drawing/2014/main" id="{F830EF36-A42B-891A-0424-42DD56559D78}"/>
              </a:ext>
            </a:extLst>
          </p:cNvPr>
          <p:cNvSpPr/>
          <p:nvPr/>
        </p:nvSpPr>
        <p:spPr>
          <a:xfrm>
            <a:off x="6383735" y="1360635"/>
            <a:ext cx="5038798" cy="512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tx1"/>
                </a:solidFill>
              </a:rPr>
              <a:t>2. Designing the frameworks</a:t>
            </a:r>
          </a:p>
        </p:txBody>
      </p:sp>
      <p:sp>
        <p:nvSpPr>
          <p:cNvPr id="28" name="Rectangle 27">
            <a:extLst>
              <a:ext uri="{FF2B5EF4-FFF2-40B4-BE49-F238E27FC236}">
                <a16:creationId xmlns:a16="http://schemas.microsoft.com/office/drawing/2014/main" id="{90DE72DE-BCD8-546E-E7D9-3328417CE109}"/>
              </a:ext>
            </a:extLst>
          </p:cNvPr>
          <p:cNvSpPr/>
          <p:nvPr/>
        </p:nvSpPr>
        <p:spPr>
          <a:xfrm>
            <a:off x="6629543" y="1862257"/>
            <a:ext cx="4792983" cy="124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90000"/>
              </a:lnSpc>
              <a:spcAft>
                <a:spcPts val="600"/>
              </a:spcAft>
              <a:buClr>
                <a:srgbClr val="3E91CE"/>
              </a:buClr>
              <a:defRPr/>
            </a:pPr>
            <a:r>
              <a:rPr kumimoji="0" lang="en-GB" sz="1200" b="0" i="0" u="none" strike="noStrike" kern="1200" cap="none" spc="0" normalizeH="0" baseline="0" noProof="0">
                <a:ln>
                  <a:noFill/>
                </a:ln>
                <a:solidFill>
                  <a:schemeClr val="accent1"/>
                </a:solidFill>
                <a:effectLst/>
                <a:uLnTx/>
                <a:uFillTx/>
                <a:cs typeface="+mn-cs"/>
              </a:rPr>
              <a:t>This </a:t>
            </a:r>
            <a:r>
              <a:rPr lang="en-GB" sz="1200">
                <a:solidFill>
                  <a:schemeClr val="accent1"/>
                </a:solidFill>
              </a:rPr>
              <a:t>framework </a:t>
            </a:r>
            <a:r>
              <a:rPr kumimoji="0" lang="en-GB" sz="1200" b="0" i="0" u="none" strike="noStrike" kern="1200" cap="none" spc="0" normalizeH="0" baseline="0" noProof="0">
                <a:ln>
                  <a:noFill/>
                </a:ln>
                <a:solidFill>
                  <a:schemeClr val="accent1"/>
                </a:solidFill>
                <a:effectLst/>
                <a:uLnTx/>
                <a:uFillTx/>
                <a:cs typeface="+mn-cs"/>
              </a:rPr>
              <a:t>aims to build out realistic roadmaps based on the capabilities of platforms whilst also setting out an agreed ambition on the key next steps to be prioritised in future developments to drive improvement across UK retail media.</a:t>
            </a:r>
            <a:r>
              <a:rPr lang="en-GB" sz="1200">
                <a:solidFill>
                  <a:schemeClr val="accent1"/>
                </a:solidFill>
              </a:rPr>
              <a:t> </a:t>
            </a:r>
            <a:endParaRPr kumimoji="0" lang="en-GB" sz="1200" b="0" i="0" u="none" strike="noStrike" kern="1200" cap="none" spc="0" normalizeH="0" baseline="0" noProof="0">
              <a:ln>
                <a:noFill/>
              </a:ln>
              <a:solidFill>
                <a:schemeClr val="accent1"/>
              </a:solidFill>
              <a:effectLst/>
              <a:uLnTx/>
              <a:uFillTx/>
              <a:cs typeface="+mn-cs"/>
            </a:endParaRPr>
          </a:p>
          <a:p>
            <a:pPr>
              <a:lnSpc>
                <a:spcPct val="90000"/>
              </a:lnSpc>
              <a:spcAft>
                <a:spcPts val="600"/>
              </a:spcAft>
              <a:buClr>
                <a:srgbClr val="3E91CE"/>
              </a:buClr>
              <a:defRPr/>
            </a:pPr>
            <a:r>
              <a:rPr kumimoji="0" lang="en-GB" sz="1200" b="0" i="0" u="none" strike="noStrike" kern="1200" cap="none" spc="0" normalizeH="0" baseline="0" noProof="0">
                <a:ln>
                  <a:noFill/>
                </a:ln>
                <a:solidFill>
                  <a:schemeClr val="accent1"/>
                </a:solidFill>
                <a:effectLst/>
                <a:uLnTx/>
                <a:uFillTx/>
                <a:cs typeface="+mn-cs"/>
              </a:rPr>
              <a:t>We suggest looking at three steps to cover both short- and long-term actions:</a:t>
            </a:r>
            <a:endParaRPr lang="en-GB" sz="1200" b="0" i="0" u="none" strike="noStrike" kern="1200" cap="none" spc="0" normalizeH="0" baseline="0" noProof="0">
              <a:ln>
                <a:noFill/>
              </a:ln>
              <a:solidFill>
                <a:schemeClr val="accent1"/>
              </a:solidFill>
              <a:effectLst/>
              <a:uLnTx/>
              <a:uFillTx/>
              <a:cs typeface="Arial"/>
            </a:endParaRPr>
          </a:p>
        </p:txBody>
      </p:sp>
      <p:sp>
        <p:nvSpPr>
          <p:cNvPr id="2" name="Title 1">
            <a:extLst>
              <a:ext uri="{FF2B5EF4-FFF2-40B4-BE49-F238E27FC236}">
                <a16:creationId xmlns:a16="http://schemas.microsoft.com/office/drawing/2014/main" id="{EEDBE4E6-0A94-F035-D140-D4D0A962C9BD}"/>
              </a:ext>
            </a:extLst>
          </p:cNvPr>
          <p:cNvSpPr>
            <a:spLocks noGrp="1"/>
          </p:cNvSpPr>
          <p:nvPr>
            <p:ph type="title"/>
          </p:nvPr>
        </p:nvSpPr>
        <p:spPr/>
        <p:txBody>
          <a:bodyPr/>
          <a:lstStyle/>
          <a:p>
            <a:r>
              <a:rPr lang="en-GB"/>
              <a:t>How did we get here? </a:t>
            </a:r>
          </a:p>
        </p:txBody>
      </p:sp>
      <p:sp>
        <p:nvSpPr>
          <p:cNvPr id="10" name="Rectangle 9">
            <a:extLst>
              <a:ext uri="{FF2B5EF4-FFF2-40B4-BE49-F238E27FC236}">
                <a16:creationId xmlns:a16="http://schemas.microsoft.com/office/drawing/2014/main" id="{4182CE77-4F88-D3E9-E14D-9C814C084CD2}"/>
              </a:ext>
            </a:extLst>
          </p:cNvPr>
          <p:cNvSpPr/>
          <p:nvPr/>
        </p:nvSpPr>
        <p:spPr>
          <a:xfrm>
            <a:off x="622093" y="1360635"/>
            <a:ext cx="5038798" cy="512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tx1"/>
                </a:solidFill>
              </a:rPr>
              <a:t>1. Industry audit &amp; discovery </a:t>
            </a:r>
          </a:p>
        </p:txBody>
      </p:sp>
      <p:grpSp>
        <p:nvGrpSpPr>
          <p:cNvPr id="16" name="Group 15">
            <a:extLst>
              <a:ext uri="{FF2B5EF4-FFF2-40B4-BE49-F238E27FC236}">
                <a16:creationId xmlns:a16="http://schemas.microsoft.com/office/drawing/2014/main" id="{D5228172-A27F-7920-6CC0-A11B455678BE}"/>
              </a:ext>
            </a:extLst>
          </p:cNvPr>
          <p:cNvGrpSpPr/>
          <p:nvPr/>
        </p:nvGrpSpPr>
        <p:grpSpPr>
          <a:xfrm>
            <a:off x="624420" y="4347918"/>
            <a:ext cx="2872750" cy="1730865"/>
            <a:chOff x="30324" y="1927516"/>
            <a:chExt cx="5910120" cy="3560916"/>
          </a:xfrm>
        </p:grpSpPr>
        <p:pic>
          <p:nvPicPr>
            <p:cNvPr id="17" name="Picture 16">
              <a:extLst>
                <a:ext uri="{FF2B5EF4-FFF2-40B4-BE49-F238E27FC236}">
                  <a16:creationId xmlns:a16="http://schemas.microsoft.com/office/drawing/2014/main" id="{AF7938EC-F56B-4312-66A1-F38A71BDD5C8}"/>
                </a:ext>
              </a:extLst>
            </p:cNvPr>
            <p:cNvPicPr>
              <a:picLocks noChangeAspect="1"/>
            </p:cNvPicPr>
            <p:nvPr/>
          </p:nvPicPr>
          <p:blipFill>
            <a:blip r:embed="rId2"/>
            <a:stretch>
              <a:fillRect/>
            </a:stretch>
          </p:blipFill>
          <p:spPr>
            <a:xfrm>
              <a:off x="30324" y="1927516"/>
              <a:ext cx="5910120" cy="3560916"/>
            </a:xfrm>
            <a:prstGeom prst="rect">
              <a:avLst/>
            </a:prstGeom>
          </p:spPr>
        </p:pic>
        <p:pic>
          <p:nvPicPr>
            <p:cNvPr id="18" name="Picture 17">
              <a:extLst>
                <a:ext uri="{FF2B5EF4-FFF2-40B4-BE49-F238E27FC236}">
                  <a16:creationId xmlns:a16="http://schemas.microsoft.com/office/drawing/2014/main" id="{D4D5239D-829C-2220-1FCF-F36A9ADED1ED}"/>
                </a:ext>
              </a:extLst>
            </p:cNvPr>
            <p:cNvPicPr>
              <a:picLocks noChangeAspect="1"/>
            </p:cNvPicPr>
            <p:nvPr/>
          </p:nvPicPr>
          <p:blipFill rotWithShape="1">
            <a:blip r:embed="rId3"/>
            <a:srcRect r="63959"/>
            <a:stretch/>
          </p:blipFill>
          <p:spPr>
            <a:xfrm>
              <a:off x="767459" y="2174062"/>
              <a:ext cx="4477642" cy="2838605"/>
            </a:xfrm>
            <a:prstGeom prst="rect">
              <a:avLst/>
            </a:prstGeom>
          </p:spPr>
        </p:pic>
      </p:grpSp>
      <p:sp>
        <p:nvSpPr>
          <p:cNvPr id="19" name="TextBox 18">
            <a:extLst>
              <a:ext uri="{FF2B5EF4-FFF2-40B4-BE49-F238E27FC236}">
                <a16:creationId xmlns:a16="http://schemas.microsoft.com/office/drawing/2014/main" id="{BDEFFD34-CAEF-48E4-CE0D-A2D7068C84CC}"/>
              </a:ext>
            </a:extLst>
          </p:cNvPr>
          <p:cNvSpPr txBox="1"/>
          <p:nvPr/>
        </p:nvSpPr>
        <p:spPr>
          <a:xfrm>
            <a:off x="867901" y="3800365"/>
            <a:ext cx="2000250" cy="333625"/>
          </a:xfrm>
          <a:prstGeom prst="roundRect">
            <a:avLst>
              <a:gd name="adj" fmla="val 50000"/>
            </a:avLst>
          </a:prstGeom>
          <a:solidFill>
            <a:schemeClr val="accent2"/>
          </a:solidFill>
        </p:spPr>
        <p:txBody>
          <a:bodyPr wrap="square" tIns="0" bIns="21600">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kumimoji="0" lang="en-GB" sz="1400" b="1" i="0" u="none" strike="noStrike" kern="1200" cap="none" spc="0" normalizeH="0" baseline="0" noProof="0">
                <a:ln>
                  <a:noFill/>
                </a:ln>
                <a:solidFill>
                  <a:schemeClr val="bg1"/>
                </a:solidFill>
                <a:effectLst/>
                <a:uLnTx/>
                <a:uFillTx/>
                <a:ea typeface="+mn-ea"/>
                <a:cs typeface="+mn-cs"/>
              </a:rPr>
              <a:t>The audit reviewed:</a:t>
            </a:r>
          </a:p>
        </p:txBody>
      </p:sp>
      <p:sp>
        <p:nvSpPr>
          <p:cNvPr id="20" name="TextBox 19">
            <a:extLst>
              <a:ext uri="{FF2B5EF4-FFF2-40B4-BE49-F238E27FC236}">
                <a16:creationId xmlns:a16="http://schemas.microsoft.com/office/drawing/2014/main" id="{4CEC461D-9079-7A62-8382-033EF9CF4B8A}"/>
              </a:ext>
            </a:extLst>
          </p:cNvPr>
          <p:cNvSpPr txBox="1"/>
          <p:nvPr/>
        </p:nvSpPr>
        <p:spPr>
          <a:xfrm>
            <a:off x="3570015" y="4290166"/>
            <a:ext cx="2237270" cy="1754326"/>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a:ln>
                  <a:noFill/>
                </a:ln>
                <a:solidFill>
                  <a:schemeClr val="accent1"/>
                </a:solidFill>
                <a:effectLst/>
                <a:uLnTx/>
                <a:uFillTx/>
                <a:ea typeface="+mn-ea"/>
                <a:cs typeface="+mn-cs"/>
              </a:rPr>
              <a:t>Availability of data points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a:ln>
                  <a:noFill/>
                </a:ln>
                <a:solidFill>
                  <a:schemeClr val="accent1"/>
                </a:solidFill>
                <a:effectLst/>
                <a:uLnTx/>
                <a:uFillTx/>
                <a:ea typeface="+mn-ea"/>
                <a:cs typeface="+mn-cs"/>
              </a:rPr>
              <a:t>Granularity of data points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a:ln>
                  <a:noFill/>
                </a:ln>
                <a:solidFill>
                  <a:schemeClr val="accent1"/>
                </a:solidFill>
                <a:effectLst/>
                <a:uLnTx/>
                <a:uFillTx/>
                <a:ea typeface="+mn-ea"/>
                <a:cs typeface="+mn-cs"/>
              </a:rPr>
              <a:t>Definitions across common metrics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a:ln>
                  <a:noFill/>
                </a:ln>
                <a:solidFill>
                  <a:schemeClr val="accent1"/>
                </a:solidFill>
                <a:effectLst/>
                <a:uLnTx/>
                <a:uFillTx/>
                <a:ea typeface="+mn-ea"/>
                <a:cs typeface="+mn-cs"/>
              </a:rPr>
              <a:t>Technology &amp; Retailer Blockers to standardise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a:ln>
                  <a:noFill/>
                </a:ln>
                <a:solidFill>
                  <a:schemeClr val="accent1"/>
                </a:solidFill>
                <a:effectLst/>
                <a:uLnTx/>
                <a:uFillTx/>
                <a:ea typeface="+mn-ea"/>
                <a:cs typeface="+mn-cs"/>
              </a:rPr>
              <a:t>Retailer tech capabilities and Innovation Roadmaps </a:t>
            </a:r>
          </a:p>
        </p:txBody>
      </p:sp>
      <p:sp>
        <p:nvSpPr>
          <p:cNvPr id="24" name="Rectangle 23">
            <a:extLst>
              <a:ext uri="{FF2B5EF4-FFF2-40B4-BE49-F238E27FC236}">
                <a16:creationId xmlns:a16="http://schemas.microsoft.com/office/drawing/2014/main" id="{BA4C9634-4EF6-F9A6-0B2F-712F1341C9E7}"/>
              </a:ext>
            </a:extLst>
          </p:cNvPr>
          <p:cNvSpPr/>
          <p:nvPr/>
        </p:nvSpPr>
        <p:spPr>
          <a:xfrm>
            <a:off x="867901" y="1862257"/>
            <a:ext cx="4792983" cy="1727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90000"/>
              </a:lnSpc>
              <a:spcAft>
                <a:spcPts val="600"/>
              </a:spcAft>
              <a:buClr>
                <a:srgbClr val="3E91CE"/>
              </a:buClr>
              <a:defRPr/>
            </a:pPr>
            <a:r>
              <a:rPr kumimoji="0" lang="en-GB" sz="1200" b="0" i="0" u="none" strike="noStrike" kern="1200" cap="none" spc="0" normalizeH="0" baseline="0" noProof="0">
                <a:ln>
                  <a:noFill/>
                </a:ln>
                <a:solidFill>
                  <a:schemeClr val="accent1"/>
                </a:solidFill>
                <a:effectLst/>
                <a:uLnTx/>
                <a:uFillTx/>
                <a:cs typeface="+mn-cs"/>
              </a:rPr>
              <a:t>The audit aimed to get a consistent measure of data availability and capability across UK retailers</a:t>
            </a:r>
            <a:r>
              <a:rPr lang="en-GB" sz="1200">
                <a:solidFill>
                  <a:schemeClr val="accent1"/>
                </a:solidFill>
              </a:rPr>
              <a:t>'</a:t>
            </a:r>
            <a:r>
              <a:rPr kumimoji="0" lang="en-GB" sz="1200" b="0" i="0" u="none" strike="noStrike" kern="1200" cap="none" spc="0" normalizeH="0" baseline="0" noProof="0">
                <a:ln>
                  <a:noFill/>
                </a:ln>
                <a:solidFill>
                  <a:schemeClr val="accent1"/>
                </a:solidFill>
                <a:effectLst/>
                <a:uLnTx/>
                <a:uFillTx/>
                <a:cs typeface="+mn-cs"/>
              </a:rPr>
              <a:t> current media offerings. This analysed retail media networks, managed buys and offsite propositions and reviewed ad formats, channels, metric availability and definitions across 4 of the main UK retailers.</a:t>
            </a:r>
            <a:r>
              <a:rPr lang="en-GB" sz="1200">
                <a:solidFill>
                  <a:schemeClr val="accent1"/>
                </a:solidFill>
              </a:rPr>
              <a:t>  </a:t>
            </a:r>
            <a:endParaRPr kumimoji="0" lang="en-GB" sz="1200" b="0" i="0" u="none" strike="noStrike" kern="1200" cap="none" spc="0" normalizeH="0" baseline="0" noProof="0">
              <a:ln>
                <a:noFill/>
              </a:ln>
              <a:solidFill>
                <a:schemeClr val="accent1"/>
              </a:solidFill>
              <a:effectLst/>
              <a:uLnTx/>
              <a:uFillTx/>
              <a:cs typeface="+mn-cs"/>
            </a:endParaRPr>
          </a:p>
          <a:p>
            <a:pPr>
              <a:lnSpc>
                <a:spcPct val="90000"/>
              </a:lnSpc>
              <a:spcAft>
                <a:spcPts val="600"/>
              </a:spcAft>
              <a:buClr>
                <a:srgbClr val="3E91CE"/>
              </a:buClr>
              <a:defRPr/>
            </a:pPr>
            <a:r>
              <a:rPr lang="en-GB" sz="1200" noProof="0">
                <a:solidFill>
                  <a:schemeClr val="accent1"/>
                </a:solidFill>
              </a:rPr>
              <a:t>We followed up the findings with 2 rounds of retailer feedback sessions to understand the blockers and limitations for progressing change. This allowed us to set out realistic steps in accelerating positive change across the outlined pillars. </a:t>
            </a:r>
            <a:endParaRPr kumimoji="0" lang="en-GB" sz="1200" b="0" i="0" u="none" strike="noStrike" kern="1200" cap="none" spc="0" normalizeH="0" baseline="0" noProof="0">
              <a:ln>
                <a:noFill/>
              </a:ln>
              <a:solidFill>
                <a:schemeClr val="accent1"/>
              </a:solidFill>
              <a:effectLst/>
              <a:uLnTx/>
              <a:uFillTx/>
              <a:cs typeface="+mn-cs"/>
            </a:endParaRPr>
          </a:p>
          <a:p>
            <a:pPr marL="0" marR="0" lvl="0" indent="0" defTabSz="914400" rtl="0" eaLnBrk="1" fontAlgn="auto" latinLnBrk="0" hangingPunct="1">
              <a:lnSpc>
                <a:spcPct val="90000"/>
              </a:lnSpc>
              <a:spcAft>
                <a:spcPts val="600"/>
              </a:spcAft>
              <a:buClr>
                <a:srgbClr val="3E91CE"/>
              </a:buClr>
              <a:buSzTx/>
              <a:buFont typeface="Arial" panose="020B0604020202020204" pitchFamily="34" charset="0"/>
              <a:buNone/>
              <a:tabLst/>
              <a:defRPr/>
            </a:pPr>
            <a:endParaRPr kumimoji="0" lang="en-GB" sz="1200" b="0" i="0" u="none" strike="noStrike" kern="1200" cap="none" spc="0" normalizeH="0" baseline="0" noProof="0">
              <a:ln>
                <a:noFill/>
              </a:ln>
              <a:solidFill>
                <a:schemeClr val="accent1"/>
              </a:solidFill>
              <a:effectLst/>
              <a:uLnTx/>
              <a:uFillTx/>
              <a:cs typeface="+mn-cs"/>
            </a:endParaRPr>
          </a:p>
        </p:txBody>
      </p:sp>
      <p:sp>
        <p:nvSpPr>
          <p:cNvPr id="30" name="Rectangle 29">
            <a:extLst>
              <a:ext uri="{FF2B5EF4-FFF2-40B4-BE49-F238E27FC236}">
                <a16:creationId xmlns:a16="http://schemas.microsoft.com/office/drawing/2014/main" id="{76FD6E96-EBD2-2201-EFDB-99D66ED431F5}"/>
              </a:ext>
            </a:extLst>
          </p:cNvPr>
          <p:cNvSpPr/>
          <p:nvPr/>
        </p:nvSpPr>
        <p:spPr>
          <a:xfrm>
            <a:off x="6629543" y="3383280"/>
            <a:ext cx="4792983" cy="7572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90000"/>
              </a:lnSpc>
              <a:spcAft>
                <a:spcPts val="600"/>
              </a:spcAft>
              <a:buClr>
                <a:srgbClr val="3E91CE"/>
              </a:buClr>
              <a:defRPr/>
            </a:pPr>
            <a:r>
              <a:rPr kumimoji="0" lang="en-GB" sz="1100" b="0" i="0" u="none" strike="noStrike" kern="1200" cap="none" spc="0" normalizeH="0" baseline="0" noProof="0">
                <a:ln>
                  <a:noFill/>
                </a:ln>
                <a:solidFill>
                  <a:schemeClr val="accent1"/>
                </a:solidFill>
                <a:effectLst/>
                <a:uLnTx/>
                <a:uFillTx/>
                <a:cs typeface="+mn-cs"/>
              </a:rPr>
              <a:t>The suggested first actions that retailers and RMN’s can take. These are achievable and realistic based on current capabilities of large portion of industry. Expectations aim to answer brand concerns on current limitations by addressing at least one focus area.</a:t>
            </a:r>
          </a:p>
        </p:txBody>
      </p:sp>
      <p:sp>
        <p:nvSpPr>
          <p:cNvPr id="3" name="Oval 2">
            <a:extLst>
              <a:ext uri="{FF2B5EF4-FFF2-40B4-BE49-F238E27FC236}">
                <a16:creationId xmlns:a16="http://schemas.microsoft.com/office/drawing/2014/main" id="{68D8BEFB-CBA0-CBBA-730C-A116B530DB80}"/>
              </a:ext>
            </a:extLst>
          </p:cNvPr>
          <p:cNvSpPr/>
          <p:nvPr/>
        </p:nvSpPr>
        <p:spPr>
          <a:xfrm>
            <a:off x="6713419" y="3112726"/>
            <a:ext cx="259675" cy="259675"/>
          </a:xfrm>
          <a:prstGeom prst="ellipse">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t>1</a:t>
            </a:r>
          </a:p>
        </p:txBody>
      </p:sp>
      <p:sp>
        <p:nvSpPr>
          <p:cNvPr id="4" name="TextBox 3">
            <a:extLst>
              <a:ext uri="{FF2B5EF4-FFF2-40B4-BE49-F238E27FC236}">
                <a16:creationId xmlns:a16="http://schemas.microsoft.com/office/drawing/2014/main" id="{EF186035-4027-1487-F7F1-C38E85847A15}"/>
              </a:ext>
            </a:extLst>
          </p:cNvPr>
          <p:cNvSpPr txBox="1"/>
          <p:nvPr/>
        </p:nvSpPr>
        <p:spPr>
          <a:xfrm>
            <a:off x="6956910" y="3108970"/>
            <a:ext cx="510076" cy="276999"/>
          </a:xfrm>
          <a:prstGeom prst="rect">
            <a:avLst/>
          </a:prstGeom>
          <a:noFill/>
        </p:spPr>
        <p:txBody>
          <a:bodyPr wrap="none" rtlCol="0">
            <a:spAutoFit/>
          </a:bodyPr>
          <a:lstStyle/>
          <a:p>
            <a:r>
              <a:rPr lang="en-US" sz="1200" b="1">
                <a:solidFill>
                  <a:schemeClr val="accent2"/>
                </a:solidFill>
              </a:rPr>
              <a:t>Now</a:t>
            </a:r>
          </a:p>
        </p:txBody>
      </p:sp>
      <p:sp>
        <p:nvSpPr>
          <p:cNvPr id="5" name="Oval 4">
            <a:extLst>
              <a:ext uri="{FF2B5EF4-FFF2-40B4-BE49-F238E27FC236}">
                <a16:creationId xmlns:a16="http://schemas.microsoft.com/office/drawing/2014/main" id="{B66DBB07-EB32-B8E0-CBA7-7125614462B2}"/>
              </a:ext>
            </a:extLst>
          </p:cNvPr>
          <p:cNvSpPr/>
          <p:nvPr/>
        </p:nvSpPr>
        <p:spPr>
          <a:xfrm>
            <a:off x="6713419" y="4151401"/>
            <a:ext cx="259675" cy="259675"/>
          </a:xfrm>
          <a:prstGeom prst="ellipse">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t>2</a:t>
            </a:r>
          </a:p>
        </p:txBody>
      </p:sp>
      <p:sp>
        <p:nvSpPr>
          <p:cNvPr id="6" name="TextBox 5">
            <a:extLst>
              <a:ext uri="{FF2B5EF4-FFF2-40B4-BE49-F238E27FC236}">
                <a16:creationId xmlns:a16="http://schemas.microsoft.com/office/drawing/2014/main" id="{A46A99F6-8BBC-4A7B-11D0-929F016DBEA9}"/>
              </a:ext>
            </a:extLst>
          </p:cNvPr>
          <p:cNvSpPr txBox="1"/>
          <p:nvPr/>
        </p:nvSpPr>
        <p:spPr>
          <a:xfrm>
            <a:off x="6956910" y="4147645"/>
            <a:ext cx="516488" cy="276999"/>
          </a:xfrm>
          <a:prstGeom prst="rect">
            <a:avLst/>
          </a:prstGeom>
          <a:noFill/>
        </p:spPr>
        <p:txBody>
          <a:bodyPr wrap="none" rtlCol="0">
            <a:spAutoFit/>
          </a:bodyPr>
          <a:lstStyle/>
          <a:p>
            <a:r>
              <a:rPr lang="en-US" sz="1200" b="1">
                <a:solidFill>
                  <a:schemeClr val="accent2"/>
                </a:solidFill>
              </a:rPr>
              <a:t>Next</a:t>
            </a:r>
          </a:p>
        </p:txBody>
      </p:sp>
      <p:sp>
        <p:nvSpPr>
          <p:cNvPr id="9" name="Rectangle 8">
            <a:extLst>
              <a:ext uri="{FF2B5EF4-FFF2-40B4-BE49-F238E27FC236}">
                <a16:creationId xmlns:a16="http://schemas.microsoft.com/office/drawing/2014/main" id="{FBF2AA1D-570B-9262-471D-D30CD5FF30A7}"/>
              </a:ext>
            </a:extLst>
          </p:cNvPr>
          <p:cNvSpPr/>
          <p:nvPr/>
        </p:nvSpPr>
        <p:spPr>
          <a:xfrm>
            <a:off x="6629543" y="4421955"/>
            <a:ext cx="4792983" cy="7572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90000"/>
              </a:lnSpc>
              <a:spcAft>
                <a:spcPts val="600"/>
              </a:spcAft>
              <a:buClr>
                <a:srgbClr val="3E91CE"/>
              </a:buClr>
              <a:defRPr/>
            </a:pPr>
            <a:r>
              <a:rPr kumimoji="0" lang="en-GB" sz="1100" b="0" i="0" u="none" strike="noStrike" kern="1200" cap="none" spc="0" normalizeH="0" baseline="0" noProof="0">
                <a:ln>
                  <a:noFill/>
                </a:ln>
                <a:solidFill>
                  <a:schemeClr val="accent1"/>
                </a:solidFill>
                <a:effectLst/>
                <a:uLnTx/>
                <a:uFillTx/>
                <a:cs typeface="+mn-cs"/>
              </a:rPr>
              <a:t>The “Next” outlines the suggested next steps which should be prioritised within any future technological, product development or commercial roadmaps.</a:t>
            </a:r>
          </a:p>
          <a:p>
            <a:pPr>
              <a:lnSpc>
                <a:spcPct val="90000"/>
              </a:lnSpc>
              <a:spcAft>
                <a:spcPts val="600"/>
              </a:spcAft>
              <a:buClr>
                <a:srgbClr val="3E91CE"/>
              </a:buClr>
              <a:defRPr/>
            </a:pPr>
            <a:r>
              <a:rPr kumimoji="0" lang="en-GB" sz="1100" b="0" i="0" u="none" strike="noStrike" kern="1200" cap="none" spc="0" normalizeH="0" baseline="0" noProof="0">
                <a:ln>
                  <a:noFill/>
                </a:ln>
                <a:solidFill>
                  <a:schemeClr val="accent1"/>
                </a:solidFill>
                <a:effectLst/>
                <a:uLnTx/>
                <a:uFillTx/>
                <a:cs typeface="+mn-cs"/>
              </a:rPr>
              <a:t>The timescale of achieving these steps will depend on several factors outlined in the framework considerations pre-reads.</a:t>
            </a:r>
          </a:p>
        </p:txBody>
      </p:sp>
      <p:sp>
        <p:nvSpPr>
          <p:cNvPr id="12" name="Oval 11">
            <a:extLst>
              <a:ext uri="{FF2B5EF4-FFF2-40B4-BE49-F238E27FC236}">
                <a16:creationId xmlns:a16="http://schemas.microsoft.com/office/drawing/2014/main" id="{C0F5138D-019F-1775-F5BB-E2659F77A136}"/>
              </a:ext>
            </a:extLst>
          </p:cNvPr>
          <p:cNvSpPr/>
          <p:nvPr/>
        </p:nvSpPr>
        <p:spPr>
          <a:xfrm>
            <a:off x="6713419" y="5388335"/>
            <a:ext cx="259675" cy="259675"/>
          </a:xfrm>
          <a:prstGeom prst="ellipse">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t>3</a:t>
            </a:r>
          </a:p>
        </p:txBody>
      </p:sp>
      <p:sp>
        <p:nvSpPr>
          <p:cNvPr id="14" name="TextBox 13">
            <a:extLst>
              <a:ext uri="{FF2B5EF4-FFF2-40B4-BE49-F238E27FC236}">
                <a16:creationId xmlns:a16="http://schemas.microsoft.com/office/drawing/2014/main" id="{D1A7C126-D5AF-E253-565C-D980D509DA15}"/>
              </a:ext>
            </a:extLst>
          </p:cNvPr>
          <p:cNvSpPr txBox="1"/>
          <p:nvPr/>
        </p:nvSpPr>
        <p:spPr>
          <a:xfrm>
            <a:off x="6956910" y="5384579"/>
            <a:ext cx="1484509" cy="276999"/>
          </a:xfrm>
          <a:prstGeom prst="rect">
            <a:avLst/>
          </a:prstGeom>
          <a:noFill/>
        </p:spPr>
        <p:txBody>
          <a:bodyPr wrap="none" rtlCol="0">
            <a:spAutoFit/>
          </a:bodyPr>
          <a:lstStyle/>
          <a:p>
            <a:r>
              <a:rPr lang="en-US" sz="1200" b="1">
                <a:solidFill>
                  <a:schemeClr val="accent2"/>
                </a:solidFill>
              </a:rPr>
              <a:t>Long Term Goals </a:t>
            </a:r>
          </a:p>
        </p:txBody>
      </p:sp>
      <p:sp>
        <p:nvSpPr>
          <p:cNvPr id="15" name="Rectangle 14">
            <a:extLst>
              <a:ext uri="{FF2B5EF4-FFF2-40B4-BE49-F238E27FC236}">
                <a16:creationId xmlns:a16="http://schemas.microsoft.com/office/drawing/2014/main" id="{6BE1A94F-48E2-8F8E-1048-C0F61CE452FC}"/>
              </a:ext>
            </a:extLst>
          </p:cNvPr>
          <p:cNvSpPr/>
          <p:nvPr/>
        </p:nvSpPr>
        <p:spPr>
          <a:xfrm>
            <a:off x="6629543" y="5679671"/>
            <a:ext cx="4792983" cy="3533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90000"/>
              </a:lnSpc>
              <a:spcAft>
                <a:spcPts val="600"/>
              </a:spcAft>
              <a:buClr>
                <a:srgbClr val="3E91CE"/>
              </a:buClr>
              <a:defRPr/>
            </a:pPr>
            <a:r>
              <a:rPr kumimoji="0" lang="en-GB" sz="1100" b="0" i="0" u="none" strike="noStrike" kern="1200" cap="none" spc="0" normalizeH="0" baseline="0" noProof="0">
                <a:ln>
                  <a:noFill/>
                </a:ln>
                <a:solidFill>
                  <a:schemeClr val="accent1"/>
                </a:solidFill>
                <a:effectLst/>
                <a:uLnTx/>
                <a:uFillTx/>
                <a:cs typeface="+mn-cs"/>
              </a:rPr>
              <a:t>Sets out the required actions to resolve issues around standardisation and brings transparency and consistency across all focus areas</a:t>
            </a:r>
            <a:r>
              <a:rPr lang="en-GB" sz="1100">
                <a:solidFill>
                  <a:schemeClr val="accent1"/>
                </a:solidFill>
              </a:rPr>
              <a:t>.</a:t>
            </a:r>
            <a:endParaRPr kumimoji="0" lang="en-GB" sz="1100" b="0" i="0" u="none" strike="noStrike" kern="1200" cap="none" spc="0" normalizeH="0" baseline="0" noProof="0">
              <a:ln>
                <a:noFill/>
              </a:ln>
              <a:solidFill>
                <a:schemeClr val="accent1"/>
              </a:solidFill>
              <a:effectLst/>
              <a:uLnTx/>
              <a:uFillTx/>
              <a:cs typeface="+mn-cs"/>
            </a:endParaRPr>
          </a:p>
        </p:txBody>
      </p:sp>
      <p:sp>
        <p:nvSpPr>
          <p:cNvPr id="29" name="Rectangle 28">
            <a:extLst>
              <a:ext uri="{FF2B5EF4-FFF2-40B4-BE49-F238E27FC236}">
                <a16:creationId xmlns:a16="http://schemas.microsoft.com/office/drawing/2014/main" id="{D8960C2F-D41B-6F91-6B93-4766142E0368}"/>
              </a:ext>
            </a:extLst>
          </p:cNvPr>
          <p:cNvSpPr/>
          <p:nvPr/>
        </p:nvSpPr>
        <p:spPr>
          <a:xfrm rot="18900000">
            <a:off x="7955214" y="-27224"/>
            <a:ext cx="1008898" cy="322569"/>
          </a:xfrm>
          <a:prstGeom prst="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1" name="Rectangle 30">
            <a:extLst>
              <a:ext uri="{FF2B5EF4-FFF2-40B4-BE49-F238E27FC236}">
                <a16:creationId xmlns:a16="http://schemas.microsoft.com/office/drawing/2014/main" id="{B6EFB6EA-72CC-FAEB-6E89-C1080D7BDB61}"/>
              </a:ext>
            </a:extLst>
          </p:cNvPr>
          <p:cNvSpPr/>
          <p:nvPr/>
        </p:nvSpPr>
        <p:spPr>
          <a:xfrm rot="18900000">
            <a:off x="6753904" y="464282"/>
            <a:ext cx="406011" cy="88382"/>
          </a:xfrm>
          <a:prstGeom prst="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Tree>
    <p:extLst>
      <p:ext uri="{BB962C8B-B14F-4D97-AF65-F5344CB8AC3E}">
        <p14:creationId xmlns:p14="http://schemas.microsoft.com/office/powerpoint/2010/main" val="217892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EED4-3C21-8534-7236-DEF4DF357F37}"/>
              </a:ext>
            </a:extLst>
          </p:cNvPr>
          <p:cNvSpPr>
            <a:spLocks noGrp="1"/>
          </p:cNvSpPr>
          <p:nvPr>
            <p:ph type="title"/>
          </p:nvPr>
        </p:nvSpPr>
        <p:spPr>
          <a:xfrm>
            <a:off x="0" y="1"/>
            <a:ext cx="8425543" cy="1325563"/>
          </a:xfrm>
        </p:spPr>
        <p:txBody>
          <a:bodyPr/>
          <a:lstStyle/>
          <a:p>
            <a:r>
              <a:rPr lang="en-GB"/>
              <a:t>From our audit we identified 4 areas with opportunity to improve: </a:t>
            </a:r>
          </a:p>
        </p:txBody>
      </p:sp>
      <p:sp>
        <p:nvSpPr>
          <p:cNvPr id="75" name="Rounded Rectangle 74">
            <a:extLst>
              <a:ext uri="{FF2B5EF4-FFF2-40B4-BE49-F238E27FC236}">
                <a16:creationId xmlns:a16="http://schemas.microsoft.com/office/drawing/2014/main" id="{C2CFC73D-70EF-364A-C2B8-9A026445054F}"/>
              </a:ext>
            </a:extLst>
          </p:cNvPr>
          <p:cNvSpPr/>
          <p:nvPr/>
        </p:nvSpPr>
        <p:spPr>
          <a:xfrm>
            <a:off x="515938" y="4137323"/>
            <a:ext cx="2535776" cy="900814"/>
          </a:xfrm>
          <a:prstGeom prst="roundRect">
            <a:avLst>
              <a:gd name="adj" fmla="val 50000"/>
            </a:avLst>
          </a:prstGeom>
          <a:solidFill>
            <a:schemeClr val="accent3"/>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Availability of Data </a:t>
            </a:r>
            <a:br>
              <a:rPr lang="en-US" sz="1600" b="1">
                <a:solidFill>
                  <a:schemeClr val="tx1"/>
                </a:solidFill>
              </a:rPr>
            </a:br>
            <a:r>
              <a:rPr lang="en-US" sz="1600" b="1">
                <a:solidFill>
                  <a:schemeClr val="tx1"/>
                </a:solidFill>
              </a:rPr>
              <a:t>&amp; Insights</a:t>
            </a:r>
          </a:p>
        </p:txBody>
      </p:sp>
      <p:sp>
        <p:nvSpPr>
          <p:cNvPr id="76" name="Rounded Rectangle 75">
            <a:extLst>
              <a:ext uri="{FF2B5EF4-FFF2-40B4-BE49-F238E27FC236}">
                <a16:creationId xmlns:a16="http://schemas.microsoft.com/office/drawing/2014/main" id="{9A0C1CF7-09AC-21ED-E840-3F30FE93FD59}"/>
              </a:ext>
            </a:extLst>
          </p:cNvPr>
          <p:cNvSpPr/>
          <p:nvPr/>
        </p:nvSpPr>
        <p:spPr>
          <a:xfrm>
            <a:off x="3390721" y="4137323"/>
            <a:ext cx="2535776" cy="900814"/>
          </a:xfrm>
          <a:prstGeom prst="roundRect">
            <a:avLst>
              <a:gd name="adj" fmla="val 50000"/>
            </a:avLst>
          </a:prstGeom>
          <a:solidFill>
            <a:schemeClr val="accent2"/>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Impression Definitions  </a:t>
            </a:r>
          </a:p>
        </p:txBody>
      </p:sp>
      <p:sp>
        <p:nvSpPr>
          <p:cNvPr id="77" name="Rounded Rectangle 76">
            <a:extLst>
              <a:ext uri="{FF2B5EF4-FFF2-40B4-BE49-F238E27FC236}">
                <a16:creationId xmlns:a16="http://schemas.microsoft.com/office/drawing/2014/main" id="{316EC9DD-52A4-F5F9-27CF-D217A2B7A645}"/>
              </a:ext>
            </a:extLst>
          </p:cNvPr>
          <p:cNvSpPr/>
          <p:nvPr/>
        </p:nvSpPr>
        <p:spPr>
          <a:xfrm>
            <a:off x="6265504" y="4137323"/>
            <a:ext cx="2535776" cy="900814"/>
          </a:xfrm>
          <a:prstGeom prst="roundRect">
            <a:avLst>
              <a:gd name="adj" fmla="val 50000"/>
            </a:avLst>
          </a:prstGeom>
          <a:solidFill>
            <a:schemeClr val="accent4"/>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bg1"/>
                </a:solidFill>
              </a:rPr>
              <a:t>“New” Data Methodology</a:t>
            </a:r>
          </a:p>
        </p:txBody>
      </p:sp>
      <p:sp>
        <p:nvSpPr>
          <p:cNvPr id="78" name="Rounded Rectangle 77">
            <a:extLst>
              <a:ext uri="{FF2B5EF4-FFF2-40B4-BE49-F238E27FC236}">
                <a16:creationId xmlns:a16="http://schemas.microsoft.com/office/drawing/2014/main" id="{5AB9683D-A329-76D8-5E89-00C5119BCA8B}"/>
              </a:ext>
            </a:extLst>
          </p:cNvPr>
          <p:cNvSpPr/>
          <p:nvPr/>
        </p:nvSpPr>
        <p:spPr>
          <a:xfrm>
            <a:off x="9140286" y="4137323"/>
            <a:ext cx="2535776" cy="900814"/>
          </a:xfrm>
          <a:prstGeom prst="roundRect">
            <a:avLst>
              <a:gd name="adj" fmla="val 50000"/>
            </a:avLst>
          </a:prstGeom>
          <a:solidFill>
            <a:schemeClr val="accent5"/>
          </a:solidFill>
          <a:ln>
            <a:noFill/>
          </a:ln>
          <a:effectLst>
            <a:outerShdw dist="76200" dir="2700000" algn="tl"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Transparent Attribution Methodology </a:t>
            </a:r>
          </a:p>
        </p:txBody>
      </p:sp>
      <p:sp>
        <p:nvSpPr>
          <p:cNvPr id="79" name="Oval 78">
            <a:extLst>
              <a:ext uri="{FF2B5EF4-FFF2-40B4-BE49-F238E27FC236}">
                <a16:creationId xmlns:a16="http://schemas.microsoft.com/office/drawing/2014/main" id="{CCB60A9E-CAD3-8B31-9471-A425612ACBB8}"/>
              </a:ext>
            </a:extLst>
          </p:cNvPr>
          <p:cNvSpPr/>
          <p:nvPr/>
        </p:nvSpPr>
        <p:spPr>
          <a:xfrm>
            <a:off x="1157897" y="2545308"/>
            <a:ext cx="1251857" cy="1251857"/>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80" name="Group 79">
            <a:extLst>
              <a:ext uri="{FF2B5EF4-FFF2-40B4-BE49-F238E27FC236}">
                <a16:creationId xmlns:a16="http://schemas.microsoft.com/office/drawing/2014/main" id="{9F7AC719-F7B3-7DD6-E52E-EB646A4233CE}"/>
              </a:ext>
            </a:extLst>
          </p:cNvPr>
          <p:cNvGrpSpPr/>
          <p:nvPr/>
        </p:nvGrpSpPr>
        <p:grpSpPr>
          <a:xfrm>
            <a:off x="1326625" y="2714036"/>
            <a:ext cx="914400" cy="914400"/>
            <a:chOff x="1326625" y="2345871"/>
            <a:chExt cx="914400" cy="914400"/>
          </a:xfrm>
        </p:grpSpPr>
        <p:pic>
          <p:nvPicPr>
            <p:cNvPr id="81" name="Graphic 80" descr="Database outline">
              <a:extLst>
                <a:ext uri="{FF2B5EF4-FFF2-40B4-BE49-F238E27FC236}">
                  <a16:creationId xmlns:a16="http://schemas.microsoft.com/office/drawing/2014/main" id="{2EDE8EEA-7643-E276-479E-18BCEFD2DE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6625" y="2345871"/>
              <a:ext cx="914400" cy="914400"/>
            </a:xfrm>
            <a:prstGeom prst="rect">
              <a:avLst/>
            </a:prstGeom>
          </p:spPr>
        </p:pic>
        <p:sp>
          <p:nvSpPr>
            <p:cNvPr id="82" name="Oval 81">
              <a:extLst>
                <a:ext uri="{FF2B5EF4-FFF2-40B4-BE49-F238E27FC236}">
                  <a16:creationId xmlns:a16="http://schemas.microsoft.com/office/drawing/2014/main" id="{5600943B-1572-6767-5C20-07E51BA9A828}"/>
                </a:ext>
              </a:extLst>
            </p:cNvPr>
            <p:cNvSpPr/>
            <p:nvPr/>
          </p:nvSpPr>
          <p:spPr>
            <a:xfrm>
              <a:off x="1350311" y="2913089"/>
              <a:ext cx="369518" cy="287697"/>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pic>
          <p:nvPicPr>
            <p:cNvPr id="83" name="Graphic 82" descr="Tick with solid fill">
              <a:extLst>
                <a:ext uri="{FF2B5EF4-FFF2-40B4-BE49-F238E27FC236}">
                  <a16:creationId xmlns:a16="http://schemas.microsoft.com/office/drawing/2014/main" id="{F4811A5D-CB6C-C0D7-DCD8-960A021371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3774" y="2913090"/>
              <a:ext cx="287697" cy="287697"/>
            </a:xfrm>
            <a:prstGeom prst="rect">
              <a:avLst/>
            </a:prstGeom>
          </p:spPr>
        </p:pic>
      </p:grpSp>
      <p:sp>
        <p:nvSpPr>
          <p:cNvPr id="84" name="Oval 83">
            <a:extLst>
              <a:ext uri="{FF2B5EF4-FFF2-40B4-BE49-F238E27FC236}">
                <a16:creationId xmlns:a16="http://schemas.microsoft.com/office/drawing/2014/main" id="{8A88966D-A0C3-C0FB-946D-47B0C79FC2AE}"/>
              </a:ext>
            </a:extLst>
          </p:cNvPr>
          <p:cNvSpPr/>
          <p:nvPr/>
        </p:nvSpPr>
        <p:spPr>
          <a:xfrm>
            <a:off x="4032680" y="2545308"/>
            <a:ext cx="1251857" cy="1251857"/>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5" name="Oval 84">
            <a:extLst>
              <a:ext uri="{FF2B5EF4-FFF2-40B4-BE49-F238E27FC236}">
                <a16:creationId xmlns:a16="http://schemas.microsoft.com/office/drawing/2014/main" id="{8FBFC16B-D504-D1C3-E8CC-80D16B1A20B2}"/>
              </a:ext>
            </a:extLst>
          </p:cNvPr>
          <p:cNvSpPr/>
          <p:nvPr/>
        </p:nvSpPr>
        <p:spPr>
          <a:xfrm>
            <a:off x="6907463" y="2545308"/>
            <a:ext cx="1251857" cy="1251857"/>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86" name="Graphic 54" descr="Eye outline">
            <a:extLst>
              <a:ext uri="{FF2B5EF4-FFF2-40B4-BE49-F238E27FC236}">
                <a16:creationId xmlns:a16="http://schemas.microsoft.com/office/drawing/2014/main" id="{1C7BDEAA-42D0-7D2F-D157-27071727D97F}"/>
              </a:ext>
            </a:extLst>
          </p:cNvPr>
          <p:cNvGrpSpPr/>
          <p:nvPr/>
        </p:nvGrpSpPr>
        <p:grpSpPr>
          <a:xfrm>
            <a:off x="7076449" y="2913472"/>
            <a:ext cx="913884" cy="515528"/>
            <a:chOff x="4287135" y="2593521"/>
            <a:chExt cx="742944" cy="419100"/>
          </a:xfrm>
          <a:solidFill>
            <a:schemeClr val="accent2"/>
          </a:solidFill>
        </p:grpSpPr>
        <p:sp>
          <p:nvSpPr>
            <p:cNvPr id="87" name="Freeform 86">
              <a:extLst>
                <a:ext uri="{FF2B5EF4-FFF2-40B4-BE49-F238E27FC236}">
                  <a16:creationId xmlns:a16="http://schemas.microsoft.com/office/drawing/2014/main" id="{0296DE0B-9F0D-228D-0A87-F69F0D50E3F1}"/>
                </a:ext>
              </a:extLst>
            </p:cNvPr>
            <p:cNvSpPr/>
            <p:nvPr/>
          </p:nvSpPr>
          <p:spPr>
            <a:xfrm>
              <a:off x="4287135" y="2593521"/>
              <a:ext cx="742944" cy="419100"/>
            </a:xfrm>
            <a:custGeom>
              <a:avLst/>
              <a:gdLst>
                <a:gd name="connsiteX0" fmla="*/ 740576 w 742944"/>
                <a:gd name="connsiteY0" fmla="*/ 203264 h 419100"/>
                <a:gd name="connsiteX1" fmla="*/ 371473 w 742944"/>
                <a:gd name="connsiteY1" fmla="*/ 0 h 419100"/>
                <a:gd name="connsiteX2" fmla="*/ 2369 w 742944"/>
                <a:gd name="connsiteY2" fmla="*/ 203264 h 419100"/>
                <a:gd name="connsiteX3" fmla="*/ 2369 w 742944"/>
                <a:gd name="connsiteY3" fmla="*/ 215837 h 419100"/>
                <a:gd name="connsiteX4" fmla="*/ 371473 w 742944"/>
                <a:gd name="connsiteY4" fmla="*/ 419100 h 419100"/>
                <a:gd name="connsiteX5" fmla="*/ 740576 w 742944"/>
                <a:gd name="connsiteY5" fmla="*/ 215837 h 419100"/>
                <a:gd name="connsiteX6" fmla="*/ 740576 w 742944"/>
                <a:gd name="connsiteY6" fmla="*/ 203264 h 419100"/>
                <a:gd name="connsiteX7" fmla="*/ 190498 w 742944"/>
                <a:gd name="connsiteY7" fmla="*/ 209550 h 419100"/>
                <a:gd name="connsiteX8" fmla="*/ 371473 w 742944"/>
                <a:gd name="connsiteY8" fmla="*/ 28575 h 419100"/>
                <a:gd name="connsiteX9" fmla="*/ 552448 w 742944"/>
                <a:gd name="connsiteY9" fmla="*/ 209550 h 419100"/>
                <a:gd name="connsiteX10" fmla="*/ 371473 w 742944"/>
                <a:gd name="connsiteY10" fmla="*/ 390525 h 419100"/>
                <a:gd name="connsiteX11" fmla="*/ 190498 w 742944"/>
                <a:gd name="connsiteY11" fmla="*/ 209550 h 419100"/>
                <a:gd name="connsiteX12" fmla="*/ 22467 w 742944"/>
                <a:gd name="connsiteY12" fmla="*/ 209550 h 419100"/>
                <a:gd name="connsiteX13" fmla="*/ 267764 w 742944"/>
                <a:gd name="connsiteY13" fmla="*/ 38624 h 419100"/>
                <a:gd name="connsiteX14" fmla="*/ 267841 w 742944"/>
                <a:gd name="connsiteY14" fmla="*/ 38786 h 419100"/>
                <a:gd name="connsiteX15" fmla="*/ 200136 w 742944"/>
                <a:gd name="connsiteY15" fmla="*/ 312610 h 419100"/>
                <a:gd name="connsiteX16" fmla="*/ 267841 w 742944"/>
                <a:gd name="connsiteY16" fmla="*/ 380314 h 419100"/>
                <a:gd name="connsiteX17" fmla="*/ 267764 w 742944"/>
                <a:gd name="connsiteY17" fmla="*/ 380476 h 419100"/>
                <a:gd name="connsiteX18" fmla="*/ 22467 w 742944"/>
                <a:gd name="connsiteY18" fmla="*/ 209550 h 419100"/>
                <a:gd name="connsiteX19" fmla="*/ 475181 w 742944"/>
                <a:gd name="connsiteY19" fmla="*/ 380476 h 419100"/>
                <a:gd name="connsiteX20" fmla="*/ 475105 w 742944"/>
                <a:gd name="connsiteY20" fmla="*/ 380314 h 419100"/>
                <a:gd name="connsiteX21" fmla="*/ 542809 w 742944"/>
                <a:gd name="connsiteY21" fmla="*/ 106490 h 419100"/>
                <a:gd name="connsiteX22" fmla="*/ 475105 w 742944"/>
                <a:gd name="connsiteY22" fmla="*/ 38786 h 419100"/>
                <a:gd name="connsiteX23" fmla="*/ 475181 w 742944"/>
                <a:gd name="connsiteY23" fmla="*/ 38624 h 419100"/>
                <a:gd name="connsiteX24" fmla="*/ 720478 w 742944"/>
                <a:gd name="connsiteY24" fmla="*/ 209550 h 419100"/>
                <a:gd name="connsiteX25" fmla="*/ 475181 w 742944"/>
                <a:gd name="connsiteY25" fmla="*/ 38047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2944" h="419100">
                  <a:moveTo>
                    <a:pt x="740576" y="203264"/>
                  </a:moveTo>
                  <a:cubicBezTo>
                    <a:pt x="733280" y="194958"/>
                    <a:pt x="559763" y="0"/>
                    <a:pt x="371473" y="0"/>
                  </a:cubicBezTo>
                  <a:cubicBezTo>
                    <a:pt x="183182" y="0"/>
                    <a:pt x="9665" y="194958"/>
                    <a:pt x="2369" y="203264"/>
                  </a:cubicBezTo>
                  <a:cubicBezTo>
                    <a:pt x="-790" y="206859"/>
                    <a:pt x="-790" y="212241"/>
                    <a:pt x="2369" y="215837"/>
                  </a:cubicBezTo>
                  <a:cubicBezTo>
                    <a:pt x="9665" y="224142"/>
                    <a:pt x="183182" y="419100"/>
                    <a:pt x="371473" y="419100"/>
                  </a:cubicBezTo>
                  <a:cubicBezTo>
                    <a:pt x="559763" y="419100"/>
                    <a:pt x="733280" y="224142"/>
                    <a:pt x="740576" y="215837"/>
                  </a:cubicBezTo>
                  <a:cubicBezTo>
                    <a:pt x="743734" y="212241"/>
                    <a:pt x="743734" y="206859"/>
                    <a:pt x="740576" y="203264"/>
                  </a:cubicBezTo>
                  <a:close/>
                  <a:moveTo>
                    <a:pt x="190498" y="209550"/>
                  </a:moveTo>
                  <a:cubicBezTo>
                    <a:pt x="190498" y="109600"/>
                    <a:pt x="271523" y="28575"/>
                    <a:pt x="371473" y="28575"/>
                  </a:cubicBezTo>
                  <a:cubicBezTo>
                    <a:pt x="471422" y="28575"/>
                    <a:pt x="552448" y="109600"/>
                    <a:pt x="552448" y="209550"/>
                  </a:cubicBezTo>
                  <a:cubicBezTo>
                    <a:pt x="552448" y="309500"/>
                    <a:pt x="471422" y="390525"/>
                    <a:pt x="371473" y="390525"/>
                  </a:cubicBezTo>
                  <a:cubicBezTo>
                    <a:pt x="271569" y="390415"/>
                    <a:pt x="190608" y="309454"/>
                    <a:pt x="190498" y="209550"/>
                  </a:cubicBezTo>
                  <a:close/>
                  <a:moveTo>
                    <a:pt x="22467" y="209550"/>
                  </a:moveTo>
                  <a:cubicBezTo>
                    <a:pt x="47232" y="183261"/>
                    <a:pt x="147978" y="81753"/>
                    <a:pt x="267764" y="38624"/>
                  </a:cubicBezTo>
                  <a:cubicBezTo>
                    <a:pt x="268231" y="38452"/>
                    <a:pt x="268269" y="38529"/>
                    <a:pt x="267841" y="38786"/>
                  </a:cubicBezTo>
                  <a:cubicBezTo>
                    <a:pt x="173530" y="95704"/>
                    <a:pt x="143217" y="218299"/>
                    <a:pt x="200136" y="312610"/>
                  </a:cubicBezTo>
                  <a:cubicBezTo>
                    <a:pt x="216872" y="340341"/>
                    <a:pt x="240109" y="363578"/>
                    <a:pt x="267841" y="380314"/>
                  </a:cubicBezTo>
                  <a:cubicBezTo>
                    <a:pt x="268269" y="380571"/>
                    <a:pt x="268231" y="380648"/>
                    <a:pt x="267764" y="380476"/>
                  </a:cubicBezTo>
                  <a:cubicBezTo>
                    <a:pt x="147978" y="337347"/>
                    <a:pt x="47194" y="235839"/>
                    <a:pt x="22467" y="209550"/>
                  </a:cubicBezTo>
                  <a:close/>
                  <a:moveTo>
                    <a:pt x="475181" y="380476"/>
                  </a:moveTo>
                  <a:cubicBezTo>
                    <a:pt x="474714" y="380648"/>
                    <a:pt x="474676" y="380571"/>
                    <a:pt x="475105" y="380314"/>
                  </a:cubicBezTo>
                  <a:cubicBezTo>
                    <a:pt x="569415" y="323396"/>
                    <a:pt x="599728" y="200801"/>
                    <a:pt x="542809" y="106490"/>
                  </a:cubicBezTo>
                  <a:cubicBezTo>
                    <a:pt x="526073" y="78759"/>
                    <a:pt x="502836" y="55522"/>
                    <a:pt x="475105" y="38786"/>
                  </a:cubicBezTo>
                  <a:cubicBezTo>
                    <a:pt x="474676" y="38529"/>
                    <a:pt x="474714" y="38452"/>
                    <a:pt x="475181" y="38624"/>
                  </a:cubicBezTo>
                  <a:cubicBezTo>
                    <a:pt x="594967" y="81753"/>
                    <a:pt x="695751" y="183261"/>
                    <a:pt x="720478" y="209550"/>
                  </a:cubicBezTo>
                  <a:cubicBezTo>
                    <a:pt x="695751" y="235839"/>
                    <a:pt x="594967" y="337347"/>
                    <a:pt x="475181" y="380476"/>
                  </a:cubicBezTo>
                  <a:close/>
                </a:path>
              </a:pathLst>
            </a:custGeom>
            <a:solidFill>
              <a:schemeClr val="accent4"/>
            </a:solidFill>
            <a:ln w="952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ABE6AB82-FE6F-D4CC-3C4F-C615A466CE0B}"/>
                </a:ext>
              </a:extLst>
            </p:cNvPr>
            <p:cNvSpPr/>
            <p:nvPr/>
          </p:nvSpPr>
          <p:spPr>
            <a:xfrm>
              <a:off x="4572883" y="2717346"/>
              <a:ext cx="171450" cy="171450"/>
            </a:xfrm>
            <a:custGeom>
              <a:avLst/>
              <a:gdLst>
                <a:gd name="connsiteX0" fmla="*/ 85725 w 171450"/>
                <a:gd name="connsiteY0" fmla="*/ 0 h 171450"/>
                <a:gd name="connsiteX1" fmla="*/ 0 w 171450"/>
                <a:gd name="connsiteY1" fmla="*/ 85725 h 171450"/>
                <a:gd name="connsiteX2" fmla="*/ 85725 w 171450"/>
                <a:gd name="connsiteY2" fmla="*/ 171450 h 171450"/>
                <a:gd name="connsiteX3" fmla="*/ 171450 w 171450"/>
                <a:gd name="connsiteY3" fmla="*/ 85725 h 171450"/>
                <a:gd name="connsiteX4" fmla="*/ 85725 w 171450"/>
                <a:gd name="connsiteY4" fmla="*/ 0 h 171450"/>
                <a:gd name="connsiteX5" fmla="*/ 85725 w 171450"/>
                <a:gd name="connsiteY5" fmla="*/ 152400 h 171450"/>
                <a:gd name="connsiteX6" fmla="*/ 19050 w 171450"/>
                <a:gd name="connsiteY6" fmla="*/ 85725 h 171450"/>
                <a:gd name="connsiteX7" fmla="*/ 85725 w 171450"/>
                <a:gd name="connsiteY7" fmla="*/ 19050 h 171450"/>
                <a:gd name="connsiteX8" fmla="*/ 152400 w 171450"/>
                <a:gd name="connsiteY8" fmla="*/ 85725 h 171450"/>
                <a:gd name="connsiteX9" fmla="*/ 85725 w 171450"/>
                <a:gd name="connsiteY9" fmla="*/ 1524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71450">
                  <a:moveTo>
                    <a:pt x="85725" y="0"/>
                  </a:moveTo>
                  <a:cubicBezTo>
                    <a:pt x="38380" y="0"/>
                    <a:pt x="0" y="38380"/>
                    <a:pt x="0" y="85725"/>
                  </a:cubicBezTo>
                  <a:cubicBezTo>
                    <a:pt x="0" y="133070"/>
                    <a:pt x="38380" y="171450"/>
                    <a:pt x="85725" y="171450"/>
                  </a:cubicBezTo>
                  <a:cubicBezTo>
                    <a:pt x="133070" y="171450"/>
                    <a:pt x="171450" y="133070"/>
                    <a:pt x="171450" y="85725"/>
                  </a:cubicBezTo>
                  <a:cubicBezTo>
                    <a:pt x="171392" y="38404"/>
                    <a:pt x="133046" y="58"/>
                    <a:pt x="85725" y="0"/>
                  </a:cubicBezTo>
                  <a:close/>
                  <a:moveTo>
                    <a:pt x="85725" y="152400"/>
                  </a:moveTo>
                  <a:cubicBezTo>
                    <a:pt x="48901" y="152400"/>
                    <a:pt x="19050" y="122549"/>
                    <a:pt x="19050" y="85725"/>
                  </a:cubicBezTo>
                  <a:cubicBezTo>
                    <a:pt x="19050" y="48901"/>
                    <a:pt x="48901" y="19050"/>
                    <a:pt x="85725" y="19050"/>
                  </a:cubicBezTo>
                  <a:cubicBezTo>
                    <a:pt x="122549" y="19050"/>
                    <a:pt x="152400" y="48901"/>
                    <a:pt x="152400" y="85725"/>
                  </a:cubicBezTo>
                  <a:cubicBezTo>
                    <a:pt x="152358" y="122532"/>
                    <a:pt x="122532" y="152358"/>
                    <a:pt x="85725" y="152400"/>
                  </a:cubicBezTo>
                  <a:close/>
                </a:path>
              </a:pathLst>
            </a:custGeom>
            <a:solidFill>
              <a:schemeClr val="tx1"/>
            </a:solidFill>
            <a:ln w="9525" cap="flat">
              <a:noFill/>
              <a:prstDash val="solid"/>
              <a:miter/>
            </a:ln>
          </p:spPr>
          <p:txBody>
            <a:bodyPr rtlCol="0" anchor="ctr"/>
            <a:lstStyle/>
            <a:p>
              <a:endParaRPr lang="en-US"/>
            </a:p>
          </p:txBody>
        </p:sp>
      </p:grpSp>
      <p:grpSp>
        <p:nvGrpSpPr>
          <p:cNvPr id="89" name="Graphic 60" descr="Document outline">
            <a:extLst>
              <a:ext uri="{FF2B5EF4-FFF2-40B4-BE49-F238E27FC236}">
                <a16:creationId xmlns:a16="http://schemas.microsoft.com/office/drawing/2014/main" id="{5D443032-97A5-48EA-2082-96FD8C365F8A}"/>
              </a:ext>
            </a:extLst>
          </p:cNvPr>
          <p:cNvGrpSpPr/>
          <p:nvPr/>
        </p:nvGrpSpPr>
        <p:grpSpPr>
          <a:xfrm>
            <a:off x="4370846" y="2790236"/>
            <a:ext cx="571500" cy="762000"/>
            <a:chOff x="4370846" y="2422071"/>
            <a:chExt cx="571500" cy="762000"/>
          </a:xfrm>
          <a:solidFill>
            <a:schemeClr val="accent2"/>
          </a:solidFill>
        </p:grpSpPr>
        <p:sp>
          <p:nvSpPr>
            <p:cNvPr id="90" name="Freeform 89">
              <a:extLst>
                <a:ext uri="{FF2B5EF4-FFF2-40B4-BE49-F238E27FC236}">
                  <a16:creationId xmlns:a16="http://schemas.microsoft.com/office/drawing/2014/main" id="{0DE06219-FDB5-4058-BFBD-2F40392F5882}"/>
                </a:ext>
              </a:extLst>
            </p:cNvPr>
            <p:cNvSpPr/>
            <p:nvPr/>
          </p:nvSpPr>
          <p:spPr>
            <a:xfrm>
              <a:off x="4466096" y="274592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chemeClr val="tx1"/>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778F2081-C097-7665-D437-F25D1E7D84BF}"/>
                </a:ext>
              </a:extLst>
            </p:cNvPr>
            <p:cNvSpPr/>
            <p:nvPr/>
          </p:nvSpPr>
          <p:spPr>
            <a:xfrm>
              <a:off x="4466096" y="2669721"/>
              <a:ext cx="180975" cy="19050"/>
            </a:xfrm>
            <a:custGeom>
              <a:avLst/>
              <a:gdLst>
                <a:gd name="connsiteX0" fmla="*/ 0 w 180975"/>
                <a:gd name="connsiteY0" fmla="*/ 0 h 19050"/>
                <a:gd name="connsiteX1" fmla="*/ 180975 w 180975"/>
                <a:gd name="connsiteY1" fmla="*/ 0 h 19050"/>
                <a:gd name="connsiteX2" fmla="*/ 180975 w 180975"/>
                <a:gd name="connsiteY2" fmla="*/ 19050 h 19050"/>
                <a:gd name="connsiteX3" fmla="*/ 0 w 1809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80975" h="19050">
                  <a:moveTo>
                    <a:pt x="0" y="0"/>
                  </a:moveTo>
                  <a:lnTo>
                    <a:pt x="180975" y="0"/>
                  </a:lnTo>
                  <a:lnTo>
                    <a:pt x="180975" y="19050"/>
                  </a:lnTo>
                  <a:lnTo>
                    <a:pt x="0" y="19050"/>
                  </a:lnTo>
                  <a:close/>
                </a:path>
              </a:pathLst>
            </a:custGeom>
            <a:solidFill>
              <a:schemeClr val="tx1"/>
            </a:solidFill>
            <a:ln w="952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AB776B1-A362-AE57-FBA3-EAD6419C65DB}"/>
                </a:ext>
              </a:extLst>
            </p:cNvPr>
            <p:cNvSpPr/>
            <p:nvPr/>
          </p:nvSpPr>
          <p:spPr>
            <a:xfrm>
              <a:off x="4466096" y="282212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chemeClr val="tx1"/>
            </a:solidFill>
            <a:ln w="952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CFDD86A-1681-4F6E-48BA-86A587EA3EDC}"/>
                </a:ext>
              </a:extLst>
            </p:cNvPr>
            <p:cNvSpPr/>
            <p:nvPr/>
          </p:nvSpPr>
          <p:spPr>
            <a:xfrm>
              <a:off x="4466096" y="289832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chemeClr val="tx1"/>
            </a:solidFill>
            <a:ln w="952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8693374-8F6B-A0AE-9E95-9234807E0026}"/>
                </a:ext>
              </a:extLst>
            </p:cNvPr>
            <p:cNvSpPr/>
            <p:nvPr/>
          </p:nvSpPr>
          <p:spPr>
            <a:xfrm>
              <a:off x="4466096" y="297452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chemeClr val="tx1"/>
            </a:solidFill>
            <a:ln w="952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CAC8C0A4-83ED-0968-8737-0A2B70FA9EC3}"/>
                </a:ext>
              </a:extLst>
            </p:cNvPr>
            <p:cNvSpPr/>
            <p:nvPr/>
          </p:nvSpPr>
          <p:spPr>
            <a:xfrm>
              <a:off x="4466096" y="3050721"/>
              <a:ext cx="381000" cy="19050"/>
            </a:xfrm>
            <a:custGeom>
              <a:avLst/>
              <a:gdLst>
                <a:gd name="connsiteX0" fmla="*/ 0 w 381000"/>
                <a:gd name="connsiteY0" fmla="*/ 0 h 19050"/>
                <a:gd name="connsiteX1" fmla="*/ 381000 w 381000"/>
                <a:gd name="connsiteY1" fmla="*/ 0 h 19050"/>
                <a:gd name="connsiteX2" fmla="*/ 381000 w 381000"/>
                <a:gd name="connsiteY2" fmla="*/ 19050 h 19050"/>
                <a:gd name="connsiteX3" fmla="*/ 0 w 3810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0" h="19050">
                  <a:moveTo>
                    <a:pt x="0" y="0"/>
                  </a:moveTo>
                  <a:lnTo>
                    <a:pt x="381000" y="0"/>
                  </a:lnTo>
                  <a:lnTo>
                    <a:pt x="381000" y="19050"/>
                  </a:lnTo>
                  <a:lnTo>
                    <a:pt x="0" y="19050"/>
                  </a:lnTo>
                  <a:close/>
                </a:path>
              </a:pathLst>
            </a:custGeom>
            <a:solidFill>
              <a:schemeClr val="tx1"/>
            </a:solidFill>
            <a:ln w="952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10DFBEA3-DBC8-7317-B8D3-D7021A92317E}"/>
                </a:ext>
              </a:extLst>
            </p:cNvPr>
            <p:cNvSpPr/>
            <p:nvPr/>
          </p:nvSpPr>
          <p:spPr>
            <a:xfrm>
              <a:off x="4370846" y="2422071"/>
              <a:ext cx="571500" cy="762000"/>
            </a:xfrm>
            <a:custGeom>
              <a:avLst/>
              <a:gdLst>
                <a:gd name="connsiteX0" fmla="*/ 0 w 571500"/>
                <a:gd name="connsiteY0" fmla="*/ 0 h 762000"/>
                <a:gd name="connsiteX1" fmla="*/ 0 w 571500"/>
                <a:gd name="connsiteY1" fmla="*/ 762000 h 762000"/>
                <a:gd name="connsiteX2" fmla="*/ 571500 w 571500"/>
                <a:gd name="connsiteY2" fmla="*/ 762000 h 762000"/>
                <a:gd name="connsiteX3" fmla="*/ 571500 w 571500"/>
                <a:gd name="connsiteY3" fmla="*/ 205607 h 762000"/>
                <a:gd name="connsiteX4" fmla="*/ 365893 w 571500"/>
                <a:gd name="connsiteY4" fmla="*/ 0 h 762000"/>
                <a:gd name="connsiteX5" fmla="*/ 371637 w 571500"/>
                <a:gd name="connsiteY5" fmla="*/ 32680 h 762000"/>
                <a:gd name="connsiteX6" fmla="*/ 538820 w 571500"/>
                <a:gd name="connsiteY6" fmla="*/ 199863 h 762000"/>
                <a:gd name="connsiteX7" fmla="*/ 538819 w 571500"/>
                <a:gd name="connsiteY7" fmla="*/ 199997 h 762000"/>
                <a:gd name="connsiteX8" fmla="*/ 538753 w 571500"/>
                <a:gd name="connsiteY8" fmla="*/ 200025 h 762000"/>
                <a:gd name="connsiteX9" fmla="*/ 371475 w 571500"/>
                <a:gd name="connsiteY9" fmla="*/ 200025 h 762000"/>
                <a:gd name="connsiteX10" fmla="*/ 371475 w 571500"/>
                <a:gd name="connsiteY10" fmla="*/ 32747 h 762000"/>
                <a:gd name="connsiteX11" fmla="*/ 371571 w 571500"/>
                <a:gd name="connsiteY11" fmla="*/ 32653 h 762000"/>
                <a:gd name="connsiteX12" fmla="*/ 371637 w 571500"/>
                <a:gd name="connsiteY12" fmla="*/ 32680 h 762000"/>
                <a:gd name="connsiteX13" fmla="*/ 19050 w 571500"/>
                <a:gd name="connsiteY13" fmla="*/ 742950 h 762000"/>
                <a:gd name="connsiteX14" fmla="*/ 19050 w 571500"/>
                <a:gd name="connsiteY14" fmla="*/ 19050 h 762000"/>
                <a:gd name="connsiteX15" fmla="*/ 352425 w 571500"/>
                <a:gd name="connsiteY15" fmla="*/ 19050 h 762000"/>
                <a:gd name="connsiteX16" fmla="*/ 352425 w 571500"/>
                <a:gd name="connsiteY16" fmla="*/ 219075 h 762000"/>
                <a:gd name="connsiteX17" fmla="*/ 552450 w 571500"/>
                <a:gd name="connsiteY17" fmla="*/ 219075 h 762000"/>
                <a:gd name="connsiteX18" fmla="*/ 552450 w 571500"/>
                <a:gd name="connsiteY18" fmla="*/ 7429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0" h="762000">
                  <a:moveTo>
                    <a:pt x="0" y="0"/>
                  </a:moveTo>
                  <a:lnTo>
                    <a:pt x="0" y="762000"/>
                  </a:lnTo>
                  <a:lnTo>
                    <a:pt x="571500" y="762000"/>
                  </a:lnTo>
                  <a:lnTo>
                    <a:pt x="571500" y="205607"/>
                  </a:lnTo>
                  <a:lnTo>
                    <a:pt x="365893" y="0"/>
                  </a:lnTo>
                  <a:close/>
                  <a:moveTo>
                    <a:pt x="371637" y="32680"/>
                  </a:moveTo>
                  <a:lnTo>
                    <a:pt x="538820" y="199863"/>
                  </a:lnTo>
                  <a:cubicBezTo>
                    <a:pt x="538857" y="199900"/>
                    <a:pt x="538856" y="199961"/>
                    <a:pt x="538819" y="199997"/>
                  </a:cubicBezTo>
                  <a:cubicBezTo>
                    <a:pt x="538801" y="200015"/>
                    <a:pt x="538778" y="200025"/>
                    <a:pt x="538753" y="200025"/>
                  </a:cubicBezTo>
                  <a:lnTo>
                    <a:pt x="371475" y="200025"/>
                  </a:lnTo>
                  <a:lnTo>
                    <a:pt x="371475" y="32747"/>
                  </a:lnTo>
                  <a:cubicBezTo>
                    <a:pt x="371476" y="32695"/>
                    <a:pt x="371519" y="32653"/>
                    <a:pt x="371571" y="32653"/>
                  </a:cubicBezTo>
                  <a:cubicBezTo>
                    <a:pt x="371596" y="32654"/>
                    <a:pt x="371620" y="32663"/>
                    <a:pt x="371637" y="32680"/>
                  </a:cubicBezTo>
                  <a:close/>
                  <a:moveTo>
                    <a:pt x="19050" y="742950"/>
                  </a:moveTo>
                  <a:lnTo>
                    <a:pt x="19050" y="19050"/>
                  </a:lnTo>
                  <a:lnTo>
                    <a:pt x="352425" y="19050"/>
                  </a:lnTo>
                  <a:lnTo>
                    <a:pt x="352425" y="219075"/>
                  </a:lnTo>
                  <a:lnTo>
                    <a:pt x="552450" y="219075"/>
                  </a:lnTo>
                  <a:lnTo>
                    <a:pt x="552450" y="742950"/>
                  </a:lnTo>
                  <a:close/>
                </a:path>
              </a:pathLst>
            </a:custGeom>
            <a:solidFill>
              <a:schemeClr val="accent2"/>
            </a:solidFill>
            <a:ln w="9525" cap="flat">
              <a:noFill/>
              <a:prstDash val="solid"/>
              <a:miter/>
            </a:ln>
          </p:spPr>
          <p:txBody>
            <a:bodyPr rtlCol="0" anchor="ctr"/>
            <a:lstStyle/>
            <a:p>
              <a:endParaRPr lang="en-US"/>
            </a:p>
          </p:txBody>
        </p:sp>
      </p:grpSp>
      <p:sp>
        <p:nvSpPr>
          <p:cNvPr id="97" name="Oval 96">
            <a:extLst>
              <a:ext uri="{FF2B5EF4-FFF2-40B4-BE49-F238E27FC236}">
                <a16:creationId xmlns:a16="http://schemas.microsoft.com/office/drawing/2014/main" id="{7CA63362-2F2B-1BEF-C07B-4FFA3B95F812}"/>
              </a:ext>
            </a:extLst>
          </p:cNvPr>
          <p:cNvSpPr/>
          <p:nvPr/>
        </p:nvSpPr>
        <p:spPr>
          <a:xfrm>
            <a:off x="9782246" y="2545308"/>
            <a:ext cx="1251857" cy="1251857"/>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98" name="Group 97">
            <a:extLst>
              <a:ext uri="{FF2B5EF4-FFF2-40B4-BE49-F238E27FC236}">
                <a16:creationId xmlns:a16="http://schemas.microsoft.com/office/drawing/2014/main" id="{A9F0A51B-1FA6-634B-8D54-F1ADA3A3DEC1}"/>
              </a:ext>
            </a:extLst>
          </p:cNvPr>
          <p:cNvGrpSpPr/>
          <p:nvPr/>
        </p:nvGrpSpPr>
        <p:grpSpPr>
          <a:xfrm>
            <a:off x="9926212" y="2683892"/>
            <a:ext cx="914400" cy="914400"/>
            <a:chOff x="9926212" y="2315727"/>
            <a:chExt cx="914400" cy="914400"/>
          </a:xfrm>
          <a:solidFill>
            <a:schemeClr val="accent5"/>
          </a:solidFill>
        </p:grpSpPr>
        <p:pic>
          <p:nvPicPr>
            <p:cNvPr id="99" name="Graphic 98" descr="Magnifying glass outline">
              <a:extLst>
                <a:ext uri="{FF2B5EF4-FFF2-40B4-BE49-F238E27FC236}">
                  <a16:creationId xmlns:a16="http://schemas.microsoft.com/office/drawing/2014/main" id="{7E85E0F1-643F-1869-9AD6-05A7148996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26212" y="2315727"/>
              <a:ext cx="914400" cy="914400"/>
            </a:xfrm>
            <a:prstGeom prst="rect">
              <a:avLst/>
            </a:prstGeom>
          </p:spPr>
        </p:pic>
        <p:pic>
          <p:nvPicPr>
            <p:cNvPr id="100" name="Graphic 99" descr="Tick with solid fill">
              <a:extLst>
                <a:ext uri="{FF2B5EF4-FFF2-40B4-BE49-F238E27FC236}">
                  <a16:creationId xmlns:a16="http://schemas.microsoft.com/office/drawing/2014/main" id="{82CEEDAB-76E3-A9B6-A795-0A47F4EB72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1029" y="2531998"/>
              <a:ext cx="287697" cy="287697"/>
            </a:xfrm>
            <a:prstGeom prst="rect">
              <a:avLst/>
            </a:prstGeom>
          </p:spPr>
        </p:pic>
      </p:grpSp>
    </p:spTree>
    <p:extLst>
      <p:ext uri="{BB962C8B-B14F-4D97-AF65-F5344CB8AC3E}">
        <p14:creationId xmlns:p14="http://schemas.microsoft.com/office/powerpoint/2010/main" val="4115375501"/>
      </p:ext>
    </p:extLst>
  </p:cSld>
  <p:clrMapOvr>
    <a:masterClrMapping/>
  </p:clrMapOvr>
</p:sld>
</file>

<file path=ppt/theme/theme1.xml><?xml version="1.0" encoding="utf-8"?>
<a:theme xmlns:a="http://schemas.openxmlformats.org/drawingml/2006/main" name="Title Slides">
  <a:themeElements>
    <a:clrScheme name="OMG x ISBA 2">
      <a:dk1>
        <a:srgbClr val="1A2E5D"/>
      </a:dk1>
      <a:lt1>
        <a:srgbClr val="FFFFFF"/>
      </a:lt1>
      <a:dk2>
        <a:srgbClr val="1A2E5D"/>
      </a:dk2>
      <a:lt2>
        <a:srgbClr val="E5E6E3"/>
      </a:lt2>
      <a:accent1>
        <a:srgbClr val="5B5F82"/>
      </a:accent1>
      <a:accent2>
        <a:srgbClr val="0172D4"/>
      </a:accent2>
      <a:accent3>
        <a:srgbClr val="82D7EC"/>
      </a:accent3>
      <a:accent4>
        <a:srgbClr val="85C201"/>
      </a:accent4>
      <a:accent5>
        <a:srgbClr val="F50179"/>
      </a:accent5>
      <a:accent6>
        <a:srgbClr val="1A2E5D"/>
      </a:accent6>
      <a:hlink>
        <a:srgbClr val="0172D4"/>
      </a:hlink>
      <a:folHlink>
        <a:srgbClr val="E5E6E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G Digital_PPT Training Session" id="{4661226D-6BC5-A24B-ADEF-AC1ACFDFD603}" vid="{5C2E0AC8-9965-7046-8183-1968C4242AD4}"/>
    </a:ext>
  </a:extLst>
</a:theme>
</file>

<file path=ppt/theme/theme2.xml><?xml version="1.0" encoding="utf-8"?>
<a:theme xmlns:a="http://schemas.openxmlformats.org/drawingml/2006/main" name="Main Content_Full Colour">
  <a:themeElements>
    <a:clrScheme name="OMG x ISBA 2">
      <a:dk1>
        <a:srgbClr val="1A2E5D"/>
      </a:dk1>
      <a:lt1>
        <a:srgbClr val="FFFFFF"/>
      </a:lt1>
      <a:dk2>
        <a:srgbClr val="1A2E5D"/>
      </a:dk2>
      <a:lt2>
        <a:srgbClr val="E5E6E3"/>
      </a:lt2>
      <a:accent1>
        <a:srgbClr val="5B5F82"/>
      </a:accent1>
      <a:accent2>
        <a:srgbClr val="0172D4"/>
      </a:accent2>
      <a:accent3>
        <a:srgbClr val="82D7EC"/>
      </a:accent3>
      <a:accent4>
        <a:srgbClr val="85C201"/>
      </a:accent4>
      <a:accent5>
        <a:srgbClr val="F50179"/>
      </a:accent5>
      <a:accent6>
        <a:srgbClr val="1A2E5D"/>
      </a:accent6>
      <a:hlink>
        <a:srgbClr val="0172D4"/>
      </a:hlink>
      <a:folHlink>
        <a:srgbClr val="E5E6E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effectLst>
          <a:outerShdw dist="76200" dir="2700000" algn="tl" rotWithShape="0">
            <a:schemeClr val="bg1"/>
          </a:outerShdw>
        </a:effectLst>
      </a:spPr>
      <a:bodyPr rtlCol="0" anchor="ctr"/>
      <a:lstStyle>
        <a:defPPr algn="ctr">
          <a:defRPr b="1">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txDef>
      <a:spPr>
        <a:noFill/>
        <a:ln>
          <a:noFill/>
        </a:ln>
      </a:spPr>
      <a:bodyPr wrap="square" rtlCol="0">
        <a:spAutoFit/>
      </a:bodyPr>
      <a:lstStyle>
        <a:defPPr marL="0" marR="0" indent="0" algn="l" defTabSz="914400" rtl="0" eaLnBrk="1" fontAlgn="auto" latinLnBrk="0" hangingPunct="1">
          <a:lnSpc>
            <a:spcPts val="1930"/>
          </a:lnSpc>
          <a:spcBef>
            <a:spcPts val="0"/>
          </a:spcBef>
          <a:spcAft>
            <a:spcPts val="0"/>
          </a:spcAft>
          <a:buClrTx/>
          <a:buSzTx/>
          <a:buFontTx/>
          <a:buNone/>
          <a:tabLst/>
          <a:defRPr sz="1200" b="1" dirty="0" smtClean="0">
            <a:latin typeface="+mn-lt"/>
          </a:defRPr>
        </a:defPPr>
      </a:lstStyle>
    </a:txDef>
  </a:objectDefaults>
  <a:extraClrSchemeLst/>
  <a:extLst>
    <a:ext uri="{05A4C25C-085E-4340-85A3-A5531E510DB2}">
      <thm15:themeFamily xmlns:thm15="http://schemas.microsoft.com/office/thememl/2012/main" name="OMG Digital_PPT Training Session" id="{4661226D-6BC5-A24B-ADEF-AC1ACFDFD603}" vid="{19A0B10F-B8E0-5044-81B2-E6F7AB29F8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a65f80-b98c-4785-b11c-7fe31689c53a">
      <Terms xmlns="http://schemas.microsoft.com/office/infopath/2007/PartnerControls"/>
    </lcf76f155ced4ddcb4097134ff3c332f>
    <TaxCatchAll xmlns="3b7537fc-f889-442f-aaa5-cd6048c5d3e4" xsi:nil="true"/>
    <SharedWithUsers xmlns="3b7537fc-f889-442f-aaa5-cd6048c5d3e4">
      <UserInfo>
        <DisplayName>Kat Bul (OMG)</DisplayName>
        <AccountId>1056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B37FD41C829541B0638E90CC1EAB4F" ma:contentTypeVersion="18" ma:contentTypeDescription="Create a new document." ma:contentTypeScope="" ma:versionID="4c0b51f82b59d519238a210e917329f8">
  <xsd:schema xmlns:xsd="http://www.w3.org/2001/XMLSchema" xmlns:xs="http://www.w3.org/2001/XMLSchema" xmlns:p="http://schemas.microsoft.com/office/2006/metadata/properties" xmlns:ns2="5fa65f80-b98c-4785-b11c-7fe31689c53a" xmlns:ns3="3b7537fc-f889-442f-aaa5-cd6048c5d3e4" targetNamespace="http://schemas.microsoft.com/office/2006/metadata/properties" ma:root="true" ma:fieldsID="d653e12cfa01cbd149b40efe586c781a" ns2:_="" ns3:_="">
    <xsd:import namespace="5fa65f80-b98c-4785-b11c-7fe31689c53a"/>
    <xsd:import namespace="3b7537fc-f889-442f-aaa5-cd6048c5d3e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65f80-b98c-4785-b11c-7fe31689c5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714c7ce-8455-4837-b106-d9bc408f7df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7537fc-f889-442f-aaa5-cd6048c5d3e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d13ba2-e6ed-43b2-b1ab-ae1d8655590f}" ma:internalName="TaxCatchAll" ma:showField="CatchAllData" ma:web="3b7537fc-f889-442f-aaa5-cd6048c5d3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478F87-1AC4-4943-8118-3FFE80BA5C51}">
  <ds:schemaRefs>
    <ds:schemaRef ds:uri="02d12187-754c-41a9-9e93-c3e1cfacc155"/>
    <ds:schemaRef ds:uri="3fc05c76-bb3c-4ae7-b8ce-fd11dff3bab6"/>
    <ds:schemaRef ds:uri="42d3d361-aa5a-4647-a45a-0f9c186aaef7"/>
    <ds:schemaRef ds:uri="aa2f1218-2c28-409c-8b85-1be7a38a93d6"/>
    <ds:schemaRef ds:uri="f7a8f63b-7cf3-42e6-ac24-09426b211e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fa65f80-b98c-4785-b11c-7fe31689c53a"/>
    <ds:schemaRef ds:uri="3b7537fc-f889-442f-aaa5-cd6048c5d3e4"/>
  </ds:schemaRefs>
</ds:datastoreItem>
</file>

<file path=customXml/itemProps2.xml><?xml version="1.0" encoding="utf-8"?>
<ds:datastoreItem xmlns:ds="http://schemas.openxmlformats.org/officeDocument/2006/customXml" ds:itemID="{A6B23347-6A35-4B5E-AE1E-93759F1C5F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a65f80-b98c-4785-b11c-7fe31689c53a"/>
    <ds:schemaRef ds:uri="3b7537fc-f889-442f-aaa5-cd6048c5d3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099A5F-DBA3-4DB5-9748-1751AF880C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5217</Words>
  <Application>Microsoft Office PowerPoint</Application>
  <PresentationFormat>Widescreen</PresentationFormat>
  <Paragraphs>551</Paragraphs>
  <Slides>33</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Anton</vt:lpstr>
      <vt:lpstr>-apple-system</vt:lpstr>
      <vt:lpstr>Arial</vt:lpstr>
      <vt:lpstr>Calibri</vt:lpstr>
      <vt:lpstr>Söhne</vt:lpstr>
      <vt:lpstr>Webdings</vt:lpstr>
      <vt:lpstr>Title Slides</vt:lpstr>
      <vt:lpstr>Main Content_Full Colour</vt:lpstr>
      <vt:lpstr>PowerPoint Presentation</vt:lpstr>
      <vt:lpstr>PowerPoint Presentation</vt:lpstr>
      <vt:lpstr>Introduction: </vt:lpstr>
      <vt:lpstr>PowerPoint Presentation</vt:lpstr>
      <vt:lpstr>Retail Media: The industry ambition</vt:lpstr>
      <vt:lpstr>Executive Summary: </vt:lpstr>
      <vt:lpstr>Retail Media encompasses a vast array of solutions. For the purposes of the framework our focus is on digital solutions only </vt:lpstr>
      <vt:lpstr>How did we get here? </vt:lpstr>
      <vt:lpstr>From our audit we identified 4 areas with opportunity to improve: </vt:lpstr>
      <vt:lpstr>Availability  of Data &amp; Insights</vt:lpstr>
      <vt:lpstr>PowerPoint Presentation</vt:lpstr>
      <vt:lpstr>Data Availability Audit: Similarities in availability of common metrics, but advanced data points varied widely</vt:lpstr>
      <vt:lpstr>The Framework sets the ambition across 3 focus areas to drive improvement of data availability </vt:lpstr>
      <vt:lpstr>Framework to drive consistency in data availability </vt:lpstr>
      <vt:lpstr>Aligning media data points with brand priorities</vt:lpstr>
      <vt:lpstr>Aligning retail data points with brand priorities</vt:lpstr>
      <vt:lpstr>Defining Impressions</vt:lpstr>
      <vt:lpstr>Defining Impressions</vt:lpstr>
      <vt:lpstr>Audit Findings: Definitions of impressions meet IAB standards in only 12% of formats</vt:lpstr>
      <vt:lpstr>The Framework sets the ambition across 3 focus areas to deliver a consistent definition of Impressions</vt:lpstr>
      <vt:lpstr>Framework to drive consistent impression definitions</vt:lpstr>
      <vt:lpstr>Definitions: New to brand / category</vt:lpstr>
      <vt:lpstr>“New Customer” Data</vt:lpstr>
      <vt:lpstr>New Customer Audit Findings: Data Availability and Methodologies vary considerably due to technical capabilities</vt:lpstr>
      <vt:lpstr>The framework sets the ambition across 3 Focus Areas to deliver improved delivery of ‘New customer’ Data </vt:lpstr>
      <vt:lpstr>Framework to drive consistent methodologies of defining ‘new’</vt:lpstr>
      <vt:lpstr>PowerPoint Presentation</vt:lpstr>
      <vt:lpstr>Transparent Attribution Methodologies</vt:lpstr>
      <vt:lpstr>Attribution Methodology Audit Findings: </vt:lpstr>
      <vt:lpstr>The framework proposes the ambition across 3 Focus Areas to deliver consistent definitions of Impressions</vt:lpstr>
      <vt:lpstr>Framework to drive improvement of methodologies of defining attribution models</vt:lpstr>
      <vt:lpstr>ISBA Focus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Doulton (OMG)</dc:creator>
  <cp:lastModifiedBy>Bobi Carley</cp:lastModifiedBy>
  <cp:revision>1</cp:revision>
  <dcterms:created xsi:type="dcterms:W3CDTF">2023-10-09T09:42:34Z</dcterms:created>
  <dcterms:modified xsi:type="dcterms:W3CDTF">2024-02-07T09:47:32Z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0x010100BAB37FD41C829541B0638E90CC1EAB4F</vt:lpwstr>
  </property>
  <property fmtid="{D5CDD505-2E9C-101B-9397-08002B2CF9AE}" pid="3" name="MediaServiceImageTags">
    <vt:lpwstr/>
  </property>
</Properties>
</file>