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801" r:id="rId5"/>
    <p:sldMasterId id="2147483826" r:id="rId6"/>
  </p:sldMasterIdLst>
  <p:notesMasterIdLst>
    <p:notesMasterId r:id="rId25"/>
  </p:notesMasterIdLst>
  <p:handoutMasterIdLst>
    <p:handoutMasterId r:id="rId26"/>
  </p:handoutMasterIdLst>
  <p:sldIdLst>
    <p:sldId id="1542" r:id="rId7"/>
    <p:sldId id="1045" r:id="rId8"/>
    <p:sldId id="797" r:id="rId9"/>
    <p:sldId id="983" r:id="rId10"/>
    <p:sldId id="1904" r:id="rId11"/>
    <p:sldId id="1598" r:id="rId12"/>
    <p:sldId id="1594" r:id="rId13"/>
    <p:sldId id="1599" r:id="rId14"/>
    <p:sldId id="1864" r:id="rId15"/>
    <p:sldId id="1602" r:id="rId16"/>
    <p:sldId id="1914" r:id="rId17"/>
    <p:sldId id="1906" r:id="rId18"/>
    <p:sldId id="1909" r:id="rId19"/>
    <p:sldId id="1601" r:id="rId20"/>
    <p:sldId id="1907" r:id="rId21"/>
    <p:sldId id="1908" r:id="rId22"/>
    <p:sldId id="1910" r:id="rId23"/>
    <p:sldId id="820" r:id="rId2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SBA" id="{F0BBEFAE-B3D6-BB42-B82A-5EE916A6112F}">
          <p14:sldIdLst>
            <p14:sldId id="1542"/>
            <p14:sldId id="1045"/>
            <p14:sldId id="797"/>
            <p14:sldId id="983"/>
            <p14:sldId id="1904"/>
            <p14:sldId id="1598"/>
            <p14:sldId id="1594"/>
            <p14:sldId id="1599"/>
            <p14:sldId id="1864"/>
            <p14:sldId id="1602"/>
            <p14:sldId id="1914"/>
            <p14:sldId id="1906"/>
            <p14:sldId id="1909"/>
            <p14:sldId id="1601"/>
            <p14:sldId id="1907"/>
            <p14:sldId id="1908"/>
            <p14:sldId id="1910"/>
            <p14:sldId id="820"/>
          </p14:sldIdLst>
        </p14:section>
        <p14:section name="Appendix" id="{646EE4B7-8E7E-442C-810A-6D0C8780416C}">
          <p14:sldIdLst/>
        </p14:section>
      </p14:sectionLst>
    </p:ext>
    <p:ext uri="{EFAFB233-063F-42B5-8137-9DF3F51BA10A}">
      <p15:sldGuideLst xmlns:p15="http://schemas.microsoft.com/office/powerpoint/2012/main">
        <p15:guide id="1" pos="3840" userDrawn="1">
          <p15:clr>
            <a:srgbClr val="A4A3A4"/>
          </p15:clr>
        </p15:guide>
        <p15:guide id="2" orient="horz" pos="21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Tadman" initials="JT" lastIdx="1" clrIdx="0">
    <p:extLst>
      <p:ext uri="{19B8F6BF-5375-455C-9EA6-DF929625EA0E}">
        <p15:presenceInfo xmlns:p15="http://schemas.microsoft.com/office/powerpoint/2012/main" userId="S-1-5-21-1784097180-1992662957-2945758234-1731" providerId="AD"/>
      </p:ext>
    </p:extLst>
  </p:cmAuthor>
  <p:cmAuthor id="2" name="Wez Eathorne" initials="WE" lastIdx="5" clrIdx="1">
    <p:extLst>
      <p:ext uri="{19B8F6BF-5375-455C-9EA6-DF929625EA0E}">
        <p15:presenceInfo xmlns:p15="http://schemas.microsoft.com/office/powerpoint/2012/main" userId="S::wezeathorne@opinium.co.uk::bc6cd81b-5829-4c0f-8c4f-1092fe1255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E7FF"/>
    <a:srgbClr val="008DB5"/>
    <a:srgbClr val="F2F2F2"/>
    <a:srgbClr val="5EDBFF"/>
    <a:srgbClr val="C9F3FF"/>
    <a:srgbClr val="7433FF"/>
    <a:srgbClr val="00BCF2"/>
    <a:srgbClr val="000000"/>
    <a:srgbClr val="E83860"/>
    <a:srgbClr val="F13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30929-84DA-4424-85EB-DD84677D8E6A}" v="18" dt="2020-08-18T19:41:38.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3792" autoAdjust="0"/>
  </p:normalViewPr>
  <p:slideViewPr>
    <p:cSldViewPr snapToGrid="0" snapToObjects="1">
      <p:cViewPr varScale="1">
        <p:scale>
          <a:sx n="67" d="100"/>
          <a:sy n="67" d="100"/>
        </p:scale>
        <p:origin x="568" y="36"/>
      </p:cViewPr>
      <p:guideLst>
        <p:guide pos="3840"/>
        <p:guide orient="horz" pos="2183"/>
      </p:guideLst>
    </p:cSldViewPr>
  </p:slideViewPr>
  <p:notesTextViewPr>
    <p:cViewPr>
      <p:scale>
        <a:sx n="3" d="2"/>
        <a:sy n="3" d="2"/>
      </p:scale>
      <p:origin x="0" y="0"/>
    </p:cViewPr>
  </p:notesTextViewPr>
  <p:sorterViewPr>
    <p:cViewPr varScale="1">
      <p:scale>
        <a:sx n="1" d="1"/>
        <a:sy n="1" d="1"/>
      </p:scale>
      <p:origin x="0" y="-4284"/>
    </p:cViewPr>
  </p:sorterViewPr>
  <p:notesViewPr>
    <p:cSldViewPr snapToGrid="0" snapToObjects="1" showGuides="1">
      <p:cViewPr varScale="1">
        <p:scale>
          <a:sx n="81" d="100"/>
          <a:sy n="81" d="100"/>
        </p:scale>
        <p:origin x="31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333599892674E-4"/>
          <c:y val="6.6911708744806217E-2"/>
          <c:w val="0.99919166664001069"/>
          <c:h val="0.79458991238795462"/>
        </c:manualLayout>
      </c:layout>
      <c:barChart>
        <c:barDir val="col"/>
        <c:grouping val="clustered"/>
        <c:varyColors val="0"/>
        <c:ser>
          <c:idx val="0"/>
          <c:order val="0"/>
          <c:tx>
            <c:strRef>
              <c:f>Sheet1!$B$1</c:f>
              <c:strCache>
                <c:ptCount val="1"/>
                <c:pt idx="0">
                  <c:v>Total</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Females</c:v>
                </c:pt>
                <c:pt idx="1">
                  <c:v>Black people</c:v>
                </c:pt>
                <c:pt idx="2">
                  <c:v>Other minority ethnic</c:v>
                </c:pt>
                <c:pt idx="3">
                  <c:v>65+</c:v>
                </c:pt>
                <c:pt idx="4">
                  <c:v>LGBTQ+ community</c:v>
                </c:pt>
                <c:pt idx="5">
                  <c:v>South Asian people</c:v>
                </c:pt>
                <c:pt idx="6">
                  <c:v>East Asian people</c:v>
                </c:pt>
                <c:pt idx="7">
                  <c:v>Lower social grade</c:v>
                </c:pt>
                <c:pt idx="8">
                  <c:v>Disabilities</c:v>
                </c:pt>
              </c:strCache>
            </c:strRef>
          </c:cat>
          <c:val>
            <c:numRef>
              <c:f>Sheet1!$B$2:$B$10</c:f>
              <c:numCache>
                <c:formatCode>0%</c:formatCode>
                <c:ptCount val="9"/>
                <c:pt idx="0">
                  <c:v>0.72</c:v>
                </c:pt>
                <c:pt idx="1">
                  <c:v>0.65</c:v>
                </c:pt>
                <c:pt idx="2">
                  <c:v>0.52</c:v>
                </c:pt>
                <c:pt idx="3">
                  <c:v>0.5</c:v>
                </c:pt>
                <c:pt idx="4">
                  <c:v>0.49</c:v>
                </c:pt>
                <c:pt idx="5">
                  <c:v>0.48</c:v>
                </c:pt>
                <c:pt idx="6">
                  <c:v>0.41</c:v>
                </c:pt>
                <c:pt idx="7">
                  <c:v>0.37</c:v>
                </c:pt>
                <c:pt idx="8">
                  <c:v>0.37</c:v>
                </c:pt>
              </c:numCache>
            </c:numRef>
          </c:val>
          <c:extLst>
            <c:ext xmlns:c16="http://schemas.microsoft.com/office/drawing/2014/chart" uri="{C3380CC4-5D6E-409C-BE32-E72D297353CC}">
              <c16:uniqueId val="{00000000-F2C9-45FD-A765-75DB4B397276}"/>
            </c:ext>
          </c:extLst>
        </c:ser>
        <c:ser>
          <c:idx val="1"/>
          <c:order val="1"/>
          <c:tx>
            <c:strRef>
              <c:f>Sheet1!$C$1</c:f>
              <c:strCache>
                <c:ptCount val="1"/>
                <c:pt idx="0">
                  <c:v>Among that group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Females</c:v>
                </c:pt>
                <c:pt idx="1">
                  <c:v>Black people</c:v>
                </c:pt>
                <c:pt idx="2">
                  <c:v>Other minority ethnic</c:v>
                </c:pt>
                <c:pt idx="3">
                  <c:v>65+</c:v>
                </c:pt>
                <c:pt idx="4">
                  <c:v>LGBTQ+ community</c:v>
                </c:pt>
                <c:pt idx="5">
                  <c:v>South Asian people</c:v>
                </c:pt>
                <c:pt idx="6">
                  <c:v>East Asian people</c:v>
                </c:pt>
                <c:pt idx="7">
                  <c:v>Lower social grade</c:v>
                </c:pt>
                <c:pt idx="8">
                  <c:v>Disabilities</c:v>
                </c:pt>
              </c:strCache>
            </c:strRef>
          </c:cat>
          <c:val>
            <c:numRef>
              <c:f>Sheet1!$C$2:$C$10</c:f>
              <c:numCache>
                <c:formatCode>0%</c:formatCode>
                <c:ptCount val="9"/>
                <c:pt idx="0">
                  <c:v>0.69</c:v>
                </c:pt>
                <c:pt idx="1">
                  <c:v>0.65</c:v>
                </c:pt>
                <c:pt idx="2">
                  <c:v>0.49</c:v>
                </c:pt>
                <c:pt idx="3">
                  <c:v>0.28999999999999998</c:v>
                </c:pt>
                <c:pt idx="4">
                  <c:v>0.48</c:v>
                </c:pt>
                <c:pt idx="5">
                  <c:v>0.43</c:v>
                </c:pt>
                <c:pt idx="6">
                  <c:v>0.09</c:v>
                </c:pt>
                <c:pt idx="7">
                  <c:v>0.36</c:v>
                </c:pt>
                <c:pt idx="8">
                  <c:v>0.34</c:v>
                </c:pt>
              </c:numCache>
            </c:numRef>
          </c:val>
          <c:extLst>
            <c:ext xmlns:c16="http://schemas.microsoft.com/office/drawing/2014/chart" uri="{C3380CC4-5D6E-409C-BE32-E72D297353CC}">
              <c16:uniqueId val="{00000001-F2C9-45FD-A765-75DB4B397276}"/>
            </c:ext>
          </c:extLst>
        </c:ser>
        <c:dLbls>
          <c:dLblPos val="outEnd"/>
          <c:showLegendKey val="0"/>
          <c:showVal val="1"/>
          <c:showCatName val="0"/>
          <c:showSerName val="0"/>
          <c:showPercent val="0"/>
          <c:showBubbleSize val="0"/>
        </c:dLbls>
        <c:gapWidth val="150"/>
        <c:axId val="935888128"/>
        <c:axId val="935881896"/>
      </c:bar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1400" b="0" i="0">
          <a:solidFill>
            <a:schemeClr val="tx1"/>
          </a:solidFill>
          <a:latin typeface="+mj-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63786443197225473"/>
        </c:manualLayout>
      </c:layout>
      <c:lineChart>
        <c:grouping val="standard"/>
        <c:varyColors val="0"/>
        <c:ser>
          <c:idx val="0"/>
          <c:order val="0"/>
          <c:tx>
            <c:strRef>
              <c:f>Sheet1!$A$9</c:f>
              <c:strCache>
                <c:ptCount val="1"/>
                <c:pt idx="0">
                  <c:v>Disabilities</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Aug-24</c:v>
                </c:pt>
              </c:strCache>
            </c:strRef>
          </c:cat>
          <c:val>
            <c:numRef>
              <c:f>Sheet1!$B$9:$J$9</c:f>
              <c:numCache>
                <c:formatCode>0%</c:formatCode>
                <c:ptCount val="9"/>
                <c:pt idx="0">
                  <c:v>0.37</c:v>
                </c:pt>
                <c:pt idx="1">
                  <c:v>0.23</c:v>
                </c:pt>
                <c:pt idx="2">
                  <c:v>0.26</c:v>
                </c:pt>
                <c:pt idx="3">
                  <c:v>0.3</c:v>
                </c:pt>
                <c:pt idx="4">
                  <c:v>0.33</c:v>
                </c:pt>
                <c:pt idx="5">
                  <c:v>0.34</c:v>
                </c:pt>
                <c:pt idx="6">
                  <c:v>0.34</c:v>
                </c:pt>
                <c:pt idx="7">
                  <c:v>0.31</c:v>
                </c:pt>
                <c:pt idx="8">
                  <c:v>0.34</c:v>
                </c:pt>
              </c:numCache>
            </c:numRef>
          </c:val>
          <c:smooth val="0"/>
          <c:extLst>
            <c:ext xmlns:c16="http://schemas.microsoft.com/office/drawing/2014/chart" uri="{C3380CC4-5D6E-409C-BE32-E72D297353CC}">
              <c16:uniqueId val="{00000000-6A68-481C-AECB-4699E25E6C1C}"/>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legend>
      <c:legendPos val="b"/>
      <c:layout>
        <c:manualLayout>
          <c:xMode val="edge"/>
          <c:yMode val="edge"/>
          <c:x val="0"/>
          <c:y val="0.85149209004483062"/>
          <c:w val="0.7858514030887831"/>
          <c:h val="0.1079126189023821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0.1167343740560174"/>
          <c:w val="0.97193585263128501"/>
          <c:h val="0.74479156995272211"/>
        </c:manualLayout>
      </c:layout>
      <c:barChart>
        <c:barDir val="col"/>
        <c:grouping val="percentStacked"/>
        <c:varyColors val="0"/>
        <c:ser>
          <c:idx val="0"/>
          <c:order val="0"/>
          <c:tx>
            <c:strRef>
              <c:f>Sheet1!$B$1</c:f>
              <c:strCache>
                <c:ptCount val="1"/>
                <c:pt idx="0">
                  <c:v>Not accessible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 Rep</c:v>
                </c:pt>
                <c:pt idx="1">
                  <c:v>Ethnic Minorities</c:v>
                </c:pt>
                <c:pt idx="2">
                  <c:v>LGBTQ+</c:v>
                </c:pt>
                <c:pt idx="3">
                  <c:v>Lower Social Grade</c:v>
                </c:pt>
                <c:pt idx="4">
                  <c:v>Females</c:v>
                </c:pt>
                <c:pt idx="5">
                  <c:v>Disabilities</c:v>
                </c:pt>
                <c:pt idx="6">
                  <c:v>65+</c:v>
                </c:pt>
              </c:strCache>
            </c:strRef>
          </c:cat>
          <c:val>
            <c:numRef>
              <c:f>Sheet1!$B$2:$B$8</c:f>
              <c:numCache>
                <c:formatCode>0%</c:formatCode>
                <c:ptCount val="7"/>
                <c:pt idx="0">
                  <c:v>0.19</c:v>
                </c:pt>
                <c:pt idx="1">
                  <c:v>0.18</c:v>
                </c:pt>
                <c:pt idx="2">
                  <c:v>0.22</c:v>
                </c:pt>
                <c:pt idx="3">
                  <c:v>0.16</c:v>
                </c:pt>
                <c:pt idx="4">
                  <c:v>0.19</c:v>
                </c:pt>
                <c:pt idx="5">
                  <c:v>0.22</c:v>
                </c:pt>
                <c:pt idx="6">
                  <c:v>0.16</c:v>
                </c:pt>
              </c:numCache>
            </c:numRef>
          </c:val>
          <c:extLst>
            <c:ext xmlns:c16="http://schemas.microsoft.com/office/drawing/2014/chart" uri="{C3380CC4-5D6E-409C-BE32-E72D297353CC}">
              <c16:uniqueId val="{00000000-E822-C44B-A6A4-5918984ABA17}"/>
            </c:ext>
          </c:extLst>
        </c:ser>
        <c:ser>
          <c:idx val="1"/>
          <c:order val="1"/>
          <c:tx>
            <c:strRef>
              <c:f>Sheet1!$C$1</c:f>
              <c:strCache>
                <c:ptCount val="1"/>
                <c:pt idx="0">
                  <c:v>Accessible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 Rep</c:v>
                </c:pt>
                <c:pt idx="1">
                  <c:v>Ethnic Minorities</c:v>
                </c:pt>
                <c:pt idx="2">
                  <c:v>LGBTQ+</c:v>
                </c:pt>
                <c:pt idx="3">
                  <c:v>Lower Social Grade</c:v>
                </c:pt>
                <c:pt idx="4">
                  <c:v>Females</c:v>
                </c:pt>
                <c:pt idx="5">
                  <c:v>Disabilities</c:v>
                </c:pt>
                <c:pt idx="6">
                  <c:v>65+</c:v>
                </c:pt>
              </c:strCache>
            </c:strRef>
          </c:cat>
          <c:val>
            <c:numRef>
              <c:f>Sheet1!$C$2:$C$8</c:f>
              <c:numCache>
                <c:formatCode>0%</c:formatCode>
                <c:ptCount val="7"/>
                <c:pt idx="0">
                  <c:v>0.6</c:v>
                </c:pt>
                <c:pt idx="1">
                  <c:v>0.72</c:v>
                </c:pt>
                <c:pt idx="2">
                  <c:v>0.66</c:v>
                </c:pt>
                <c:pt idx="3">
                  <c:v>0.61</c:v>
                </c:pt>
                <c:pt idx="4">
                  <c:v>0.56000000000000005</c:v>
                </c:pt>
                <c:pt idx="5">
                  <c:v>0.56000000000000005</c:v>
                </c:pt>
                <c:pt idx="6">
                  <c:v>0.55000000000000004</c:v>
                </c:pt>
              </c:numCache>
            </c:numRef>
          </c:val>
          <c:extLst>
            <c:ext xmlns:c16="http://schemas.microsoft.com/office/drawing/2014/chart" uri="{C3380CC4-5D6E-409C-BE32-E72D297353CC}">
              <c16:uniqueId val="{00000001-E822-C44B-A6A4-5918984ABA17}"/>
            </c:ext>
          </c:extLst>
        </c:ser>
        <c:dLbls>
          <c:dLblPos val="ctr"/>
          <c:showLegendKey val="0"/>
          <c:showVal val="1"/>
          <c:showCatName val="0"/>
          <c:showSerName val="0"/>
          <c:showPercent val="0"/>
          <c:showBubbleSize val="0"/>
        </c:dLbls>
        <c:gapWidth val="150"/>
        <c:overlap val="100"/>
        <c:axId val="935888128"/>
        <c:axId val="935881896"/>
      </c:bar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1400" b="0" i="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0.27948837931775672"/>
          <c:w val="0.97193585263128501"/>
          <c:h val="0.61854970568785583"/>
        </c:manualLayout>
      </c:layout>
      <c:barChart>
        <c:barDir val="col"/>
        <c:grouping val="percentStacked"/>
        <c:varyColors val="0"/>
        <c:ser>
          <c:idx val="0"/>
          <c:order val="0"/>
          <c:tx>
            <c:strRef>
              <c:f>Sheet1!$B$1</c:f>
              <c:strCache>
                <c:ptCount val="1"/>
                <c:pt idx="0">
                  <c:v>A lot/some effort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Food &amp; drink</c:v>
                </c:pt>
                <c:pt idx="1">
                  <c:v>Clothing &amp; accessories</c:v>
                </c:pt>
                <c:pt idx="2">
                  <c:v>Cosmetics &amp; personal care</c:v>
                </c:pt>
                <c:pt idx="3">
                  <c:v>Household goods</c:v>
                </c:pt>
                <c:pt idx="4">
                  <c:v>Holidays and travel</c:v>
                </c:pt>
                <c:pt idx="5">
                  <c:v>Electrical goods</c:v>
                </c:pt>
                <c:pt idx="6">
                  <c:v>Finance</c:v>
                </c:pt>
                <c:pt idx="7">
                  <c:v>Cars</c:v>
                </c:pt>
              </c:strCache>
            </c:strRef>
          </c:cat>
          <c:val>
            <c:numRef>
              <c:f>Sheet1!$B$2:$B$9</c:f>
              <c:numCache>
                <c:formatCode>0%</c:formatCode>
                <c:ptCount val="8"/>
                <c:pt idx="0">
                  <c:v>0.17</c:v>
                </c:pt>
                <c:pt idx="1">
                  <c:v>0.18</c:v>
                </c:pt>
                <c:pt idx="2">
                  <c:v>0.2</c:v>
                </c:pt>
                <c:pt idx="3">
                  <c:v>0.22</c:v>
                </c:pt>
                <c:pt idx="4">
                  <c:v>0.25</c:v>
                </c:pt>
                <c:pt idx="5">
                  <c:v>0.24</c:v>
                </c:pt>
                <c:pt idx="6">
                  <c:v>0.28000000000000003</c:v>
                </c:pt>
                <c:pt idx="7">
                  <c:v>0.3</c:v>
                </c:pt>
              </c:numCache>
            </c:numRef>
          </c:val>
          <c:extLst>
            <c:ext xmlns:c16="http://schemas.microsoft.com/office/drawing/2014/chart" uri="{C3380CC4-5D6E-409C-BE32-E72D297353CC}">
              <c16:uniqueId val="{00000000-E822-C44B-A6A4-5918984ABA17}"/>
            </c:ext>
          </c:extLst>
        </c:ser>
        <c:ser>
          <c:idx val="1"/>
          <c:order val="1"/>
          <c:tx>
            <c:strRef>
              <c:f>Sheet1!$C$1</c:f>
              <c:strCache>
                <c:ptCount val="1"/>
                <c:pt idx="0">
                  <c:v>Not much/no effort</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Food &amp; drink</c:v>
                </c:pt>
                <c:pt idx="1">
                  <c:v>Clothing &amp; accessories</c:v>
                </c:pt>
                <c:pt idx="2">
                  <c:v>Cosmetics &amp; personal care</c:v>
                </c:pt>
                <c:pt idx="3">
                  <c:v>Household goods</c:v>
                </c:pt>
                <c:pt idx="4">
                  <c:v>Holidays and travel</c:v>
                </c:pt>
                <c:pt idx="5">
                  <c:v>Electrical goods</c:v>
                </c:pt>
                <c:pt idx="6">
                  <c:v>Finance</c:v>
                </c:pt>
                <c:pt idx="7">
                  <c:v>Cars</c:v>
                </c:pt>
              </c:strCache>
            </c:strRef>
          </c:cat>
          <c:val>
            <c:numRef>
              <c:f>Sheet1!$C$2:$C$9</c:f>
              <c:numCache>
                <c:formatCode>0%</c:formatCode>
                <c:ptCount val="8"/>
                <c:pt idx="0">
                  <c:v>0.62</c:v>
                </c:pt>
                <c:pt idx="1">
                  <c:v>0.61</c:v>
                </c:pt>
                <c:pt idx="2">
                  <c:v>0.57999999999999996</c:v>
                </c:pt>
                <c:pt idx="3">
                  <c:v>0.54</c:v>
                </c:pt>
                <c:pt idx="4">
                  <c:v>0.52</c:v>
                </c:pt>
                <c:pt idx="5">
                  <c:v>0.49</c:v>
                </c:pt>
                <c:pt idx="6">
                  <c:v>0.47</c:v>
                </c:pt>
                <c:pt idx="7">
                  <c:v>0.46</c:v>
                </c:pt>
              </c:numCache>
            </c:numRef>
          </c:val>
          <c:extLst>
            <c:ext xmlns:c16="http://schemas.microsoft.com/office/drawing/2014/chart" uri="{C3380CC4-5D6E-409C-BE32-E72D297353CC}">
              <c16:uniqueId val="{00000001-E822-C44B-A6A4-5918984ABA17}"/>
            </c:ext>
          </c:extLst>
        </c:ser>
        <c:dLbls>
          <c:showLegendKey val="0"/>
          <c:showVal val="0"/>
          <c:showCatName val="0"/>
          <c:showSerName val="0"/>
          <c:showPercent val="0"/>
          <c:showBubbleSize val="0"/>
        </c:dLbls>
        <c:gapWidth val="150"/>
        <c:overlap val="100"/>
        <c:axId val="935888128"/>
        <c:axId val="935881896"/>
      </c:barChart>
      <c:catAx>
        <c:axId val="935888128"/>
        <c:scaling>
          <c:orientation val="minMax"/>
        </c:scaling>
        <c:delete val="1"/>
        <c:axPos val="b"/>
        <c:numFmt formatCode="General" sourceLinked="1"/>
        <c:majorTickMark val="out"/>
        <c:minorTickMark val="none"/>
        <c:tickLblPos val="nextTo"/>
        <c:crossAx val="935881896"/>
        <c:crosses val="autoZero"/>
        <c:auto val="1"/>
        <c:lblAlgn val="ctr"/>
        <c:lblOffset val="100"/>
        <c:noMultiLvlLbl val="0"/>
      </c:catAx>
      <c:valAx>
        <c:axId val="93588189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1400" b="0" i="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58373737723520491"/>
        </c:manualLayout>
      </c:layout>
      <c:lineChart>
        <c:grouping val="standard"/>
        <c:varyColors val="0"/>
        <c:ser>
          <c:idx val="0"/>
          <c:order val="0"/>
          <c:tx>
            <c:strRef>
              <c:f>Sheet1!$A$2</c:f>
              <c:strCache>
                <c:ptCount val="1"/>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Sheet1!$B$2:$J$2</c:f>
              <c:numCache>
                <c:formatCode>0%</c:formatCode>
                <c:ptCount val="9"/>
                <c:pt idx="0">
                  <c:v>0.56999999999999995</c:v>
                </c:pt>
                <c:pt idx="1">
                  <c:v>0.54</c:v>
                </c:pt>
                <c:pt idx="2">
                  <c:v>0.65</c:v>
                </c:pt>
                <c:pt idx="3">
                  <c:v>0.6</c:v>
                </c:pt>
                <c:pt idx="4">
                  <c:v>0.63</c:v>
                </c:pt>
                <c:pt idx="5">
                  <c:v>0.65</c:v>
                </c:pt>
                <c:pt idx="6">
                  <c:v>0.62</c:v>
                </c:pt>
                <c:pt idx="7">
                  <c:v>0.64</c:v>
                </c:pt>
                <c:pt idx="8">
                  <c:v>0.61</c:v>
                </c:pt>
              </c:numCache>
            </c:numRef>
          </c:val>
          <c:smooth val="0"/>
          <c:extLst>
            <c:ext xmlns:c16="http://schemas.microsoft.com/office/drawing/2014/chart" uri="{C3380CC4-5D6E-409C-BE32-E72D297353CC}">
              <c16:uniqueId val="{00000000-C779-42BB-B31D-D4A0562431EB}"/>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366247775151E-2"/>
          <c:y val="3.0252015779954344E-2"/>
          <c:w val="0.97193585263128501"/>
          <c:h val="0.59050325907733614"/>
        </c:manualLayout>
      </c:layout>
      <c:lineChart>
        <c:grouping val="standard"/>
        <c:varyColors val="0"/>
        <c:ser>
          <c:idx val="0"/>
          <c:order val="0"/>
          <c:tx>
            <c:strRef>
              <c:f>Sheet1!$A$3</c:f>
              <c:strCache>
                <c:ptCount val="1"/>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Sheet1!$B$3:$J$3</c:f>
              <c:numCache>
                <c:formatCode>0%</c:formatCode>
                <c:ptCount val="9"/>
                <c:pt idx="0">
                  <c:v>0.56000000000000005</c:v>
                </c:pt>
                <c:pt idx="1">
                  <c:v>0.55000000000000004</c:v>
                </c:pt>
                <c:pt idx="2">
                  <c:v>0.66</c:v>
                </c:pt>
                <c:pt idx="3">
                  <c:v>0.6</c:v>
                </c:pt>
                <c:pt idx="4">
                  <c:v>0.64</c:v>
                </c:pt>
                <c:pt idx="5">
                  <c:v>0.64</c:v>
                </c:pt>
                <c:pt idx="6">
                  <c:v>0.63</c:v>
                </c:pt>
                <c:pt idx="7">
                  <c:v>0.66</c:v>
                </c:pt>
                <c:pt idx="8">
                  <c:v>0.62</c:v>
                </c:pt>
              </c:numCache>
            </c:numRef>
          </c:val>
          <c:smooth val="0"/>
          <c:extLst>
            <c:ext xmlns:c16="http://schemas.microsoft.com/office/drawing/2014/chart" uri="{C3380CC4-5D6E-409C-BE32-E72D297353CC}">
              <c16:uniqueId val="{00000000-5D01-4684-B1F7-8BA9C3258E4C}"/>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10211682655552E-2"/>
          <c:y val="3.7017897622085544E-2"/>
          <c:w val="0.97193585263128501"/>
          <c:h val="0.58373737723520491"/>
        </c:manualLayout>
      </c:layout>
      <c:lineChart>
        <c:grouping val="standard"/>
        <c:varyColors val="0"/>
        <c:ser>
          <c:idx val="0"/>
          <c:order val="0"/>
          <c:tx>
            <c:strRef>
              <c:f>Sheet1!$A$4</c:f>
              <c:strCache>
                <c:ptCount val="1"/>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Sheet1!$B$4:$J$4</c:f>
              <c:numCache>
                <c:formatCode>0%</c:formatCode>
                <c:ptCount val="9"/>
                <c:pt idx="0">
                  <c:v>0.52</c:v>
                </c:pt>
                <c:pt idx="1">
                  <c:v>0.5</c:v>
                </c:pt>
                <c:pt idx="2">
                  <c:v>0.6</c:v>
                </c:pt>
                <c:pt idx="3">
                  <c:v>0.53</c:v>
                </c:pt>
                <c:pt idx="4">
                  <c:v>0.62</c:v>
                </c:pt>
                <c:pt idx="5">
                  <c:v>0.63</c:v>
                </c:pt>
                <c:pt idx="6">
                  <c:v>0.63</c:v>
                </c:pt>
                <c:pt idx="7">
                  <c:v>0.64</c:v>
                </c:pt>
                <c:pt idx="8">
                  <c:v>0.57999999999999996</c:v>
                </c:pt>
              </c:numCache>
            </c:numRef>
          </c:val>
          <c:smooth val="0"/>
          <c:extLst>
            <c:ext xmlns:c16="http://schemas.microsoft.com/office/drawing/2014/chart" uri="{C3380CC4-5D6E-409C-BE32-E72D297353CC}">
              <c16:uniqueId val="{00000000-77F6-447A-84B2-3B991CCAFA7F}"/>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28591850745607E-2"/>
          <c:y val="3.7017897622085544E-2"/>
          <c:w val="0.97193585263128501"/>
          <c:h val="0.58373737723520491"/>
        </c:manualLayout>
      </c:layout>
      <c:lineChart>
        <c:grouping val="standard"/>
        <c:varyColors val="0"/>
        <c:ser>
          <c:idx val="0"/>
          <c:order val="0"/>
          <c:tx>
            <c:strRef>
              <c:f>Sheet1!$A$5</c:f>
              <c:strCache>
                <c:ptCount val="1"/>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Sheet1!$B$5:$J$5</c:f>
              <c:numCache>
                <c:formatCode>0%</c:formatCode>
                <c:ptCount val="9"/>
                <c:pt idx="0">
                  <c:v>0.5</c:v>
                </c:pt>
                <c:pt idx="1">
                  <c:v>0.44</c:v>
                </c:pt>
                <c:pt idx="2">
                  <c:v>0.49</c:v>
                </c:pt>
                <c:pt idx="3">
                  <c:v>0.47</c:v>
                </c:pt>
                <c:pt idx="4">
                  <c:v>0.55000000000000004</c:v>
                </c:pt>
                <c:pt idx="5">
                  <c:v>0.56999999999999995</c:v>
                </c:pt>
                <c:pt idx="6">
                  <c:v>0.56999999999999995</c:v>
                </c:pt>
                <c:pt idx="7">
                  <c:v>0.6</c:v>
                </c:pt>
                <c:pt idx="8">
                  <c:v>0.54</c:v>
                </c:pt>
              </c:numCache>
            </c:numRef>
          </c:val>
          <c:smooth val="0"/>
          <c:extLst>
            <c:ext xmlns:c16="http://schemas.microsoft.com/office/drawing/2014/chart" uri="{C3380CC4-5D6E-409C-BE32-E72D297353CC}">
              <c16:uniqueId val="{00000000-C765-42D4-B595-C78FF6DF8F91}"/>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63786443197225473"/>
        </c:manualLayout>
      </c:layout>
      <c:lineChart>
        <c:grouping val="standard"/>
        <c:varyColors val="0"/>
        <c:ser>
          <c:idx val="0"/>
          <c:order val="0"/>
          <c:tx>
            <c:strRef>
              <c:f>Sheet1!$A$6</c:f>
              <c:strCache>
                <c:ptCount val="1"/>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Sheet1!$B$6:$J$6</c:f>
              <c:numCache>
                <c:formatCode>0%</c:formatCode>
                <c:ptCount val="9"/>
                <c:pt idx="0">
                  <c:v>0.43</c:v>
                </c:pt>
                <c:pt idx="1">
                  <c:v>0.4</c:v>
                </c:pt>
                <c:pt idx="2">
                  <c:v>0.42</c:v>
                </c:pt>
                <c:pt idx="3">
                  <c:v>0.45</c:v>
                </c:pt>
                <c:pt idx="4">
                  <c:v>0.51</c:v>
                </c:pt>
                <c:pt idx="5">
                  <c:v>0.52</c:v>
                </c:pt>
                <c:pt idx="6">
                  <c:v>0.51</c:v>
                </c:pt>
                <c:pt idx="7">
                  <c:v>0.54</c:v>
                </c:pt>
                <c:pt idx="8">
                  <c:v>0.49</c:v>
                </c:pt>
              </c:numCache>
            </c:numRef>
          </c:val>
          <c:smooth val="0"/>
          <c:extLst>
            <c:ext xmlns:c16="http://schemas.microsoft.com/office/drawing/2014/chart" uri="{C3380CC4-5D6E-409C-BE32-E72D297353CC}">
              <c16:uniqueId val="{00000000-37FF-4B49-98CE-2F943A950297}"/>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63786443197225473"/>
        </c:manualLayout>
      </c:layout>
      <c:lineChart>
        <c:grouping val="standard"/>
        <c:varyColors val="0"/>
        <c:ser>
          <c:idx val="0"/>
          <c:order val="0"/>
          <c:tx>
            <c:strRef>
              <c:f>Sheet1!$A$7</c:f>
              <c:strCache>
                <c:ptCount val="1"/>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Sheet1!$B$7:$J$7</c:f>
              <c:numCache>
                <c:formatCode>0%</c:formatCode>
                <c:ptCount val="9"/>
                <c:pt idx="0">
                  <c:v>0.46</c:v>
                </c:pt>
                <c:pt idx="1">
                  <c:v>0.45</c:v>
                </c:pt>
                <c:pt idx="2">
                  <c:v>0.53</c:v>
                </c:pt>
                <c:pt idx="3">
                  <c:v>0.5</c:v>
                </c:pt>
                <c:pt idx="4">
                  <c:v>0.55000000000000004</c:v>
                </c:pt>
                <c:pt idx="5">
                  <c:v>0.55000000000000004</c:v>
                </c:pt>
                <c:pt idx="6">
                  <c:v>0.54</c:v>
                </c:pt>
                <c:pt idx="7">
                  <c:v>0.59</c:v>
                </c:pt>
                <c:pt idx="8">
                  <c:v>0.52</c:v>
                </c:pt>
              </c:numCache>
            </c:numRef>
          </c:val>
          <c:smooth val="0"/>
          <c:extLst>
            <c:ext xmlns:c16="http://schemas.microsoft.com/office/drawing/2014/chart" uri="{C3380CC4-5D6E-409C-BE32-E72D297353CC}">
              <c16:uniqueId val="{00000000-23A9-48CB-A088-A60C77E3AD8C}"/>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63786443197225473"/>
        </c:manualLayout>
      </c:layout>
      <c:lineChart>
        <c:grouping val="standard"/>
        <c:varyColors val="0"/>
        <c:ser>
          <c:idx val="0"/>
          <c:order val="0"/>
          <c:tx>
            <c:strRef>
              <c:f>Sheet1!$A$8</c:f>
              <c:strCache>
                <c:ptCount val="1"/>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Sheet1!$B$8:$J$8</c:f>
              <c:numCache>
                <c:formatCode>0%</c:formatCode>
                <c:ptCount val="9"/>
                <c:pt idx="0">
                  <c:v>0.44</c:v>
                </c:pt>
                <c:pt idx="1">
                  <c:v>0.46</c:v>
                </c:pt>
                <c:pt idx="2">
                  <c:v>0.47</c:v>
                </c:pt>
                <c:pt idx="3">
                  <c:v>0.44</c:v>
                </c:pt>
                <c:pt idx="4">
                  <c:v>0.51</c:v>
                </c:pt>
                <c:pt idx="5">
                  <c:v>0.5</c:v>
                </c:pt>
                <c:pt idx="6">
                  <c:v>0.51</c:v>
                </c:pt>
                <c:pt idx="7">
                  <c:v>0.5</c:v>
                </c:pt>
                <c:pt idx="8">
                  <c:v>0.46</c:v>
                </c:pt>
              </c:numCache>
            </c:numRef>
          </c:val>
          <c:smooth val="0"/>
          <c:extLst>
            <c:ext xmlns:c16="http://schemas.microsoft.com/office/drawing/2014/chart" uri="{C3380CC4-5D6E-409C-BE32-E72D297353CC}">
              <c16:uniqueId val="{00000000-50C0-446A-BBA9-2D8F288F683C}"/>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333599892674E-4"/>
          <c:y val="6.6911708744806217E-2"/>
          <c:w val="0.99919166664001069"/>
          <c:h val="0.79458991238795462"/>
        </c:manualLayout>
      </c:layout>
      <c:barChart>
        <c:barDir val="col"/>
        <c:grouping val="clustered"/>
        <c:varyColors val="0"/>
        <c:ser>
          <c:idx val="0"/>
          <c:order val="0"/>
          <c:tx>
            <c:strRef>
              <c:f>Sheet1!$B$1</c:f>
              <c:strCache>
                <c:ptCount val="1"/>
                <c:pt idx="0">
                  <c:v>Total</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Females</c:v>
                </c:pt>
                <c:pt idx="1">
                  <c:v>Black people</c:v>
                </c:pt>
                <c:pt idx="2">
                  <c:v>Other minority ethnic</c:v>
                </c:pt>
                <c:pt idx="3">
                  <c:v>65+</c:v>
                </c:pt>
                <c:pt idx="4">
                  <c:v>LGBTQ+ community</c:v>
                </c:pt>
                <c:pt idx="5">
                  <c:v>South Asian people</c:v>
                </c:pt>
                <c:pt idx="6">
                  <c:v>East Asian people</c:v>
                </c:pt>
                <c:pt idx="7">
                  <c:v>Lower social grade</c:v>
                </c:pt>
                <c:pt idx="8">
                  <c:v>Disabilities</c:v>
                </c:pt>
              </c:strCache>
            </c:strRef>
          </c:cat>
          <c:val>
            <c:numRef>
              <c:f>Sheet1!$B$2:$B$10</c:f>
              <c:numCache>
                <c:formatCode>0%</c:formatCode>
                <c:ptCount val="9"/>
                <c:pt idx="0">
                  <c:v>0.72</c:v>
                </c:pt>
                <c:pt idx="1">
                  <c:v>0.65</c:v>
                </c:pt>
                <c:pt idx="2">
                  <c:v>0.52</c:v>
                </c:pt>
                <c:pt idx="3">
                  <c:v>0.5</c:v>
                </c:pt>
                <c:pt idx="4">
                  <c:v>0.49</c:v>
                </c:pt>
                <c:pt idx="5">
                  <c:v>0.48</c:v>
                </c:pt>
                <c:pt idx="6">
                  <c:v>0.41</c:v>
                </c:pt>
                <c:pt idx="7">
                  <c:v>0.37</c:v>
                </c:pt>
                <c:pt idx="8">
                  <c:v>0.37</c:v>
                </c:pt>
              </c:numCache>
            </c:numRef>
          </c:val>
          <c:extLst>
            <c:ext xmlns:c16="http://schemas.microsoft.com/office/drawing/2014/chart" uri="{C3380CC4-5D6E-409C-BE32-E72D297353CC}">
              <c16:uniqueId val="{00000000-3851-4581-98AC-35FA9D88AC43}"/>
            </c:ext>
          </c:extLst>
        </c:ser>
        <c:ser>
          <c:idx val="1"/>
          <c:order val="1"/>
          <c:tx>
            <c:strRef>
              <c:f>Sheet1!$C$1</c:f>
              <c:strCache>
                <c:ptCount val="1"/>
                <c:pt idx="0">
                  <c:v>Among that group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Females</c:v>
                </c:pt>
                <c:pt idx="1">
                  <c:v>Black people</c:v>
                </c:pt>
                <c:pt idx="2">
                  <c:v>Other minority ethnic</c:v>
                </c:pt>
                <c:pt idx="3">
                  <c:v>65+</c:v>
                </c:pt>
                <c:pt idx="4">
                  <c:v>LGBTQ+ community</c:v>
                </c:pt>
                <c:pt idx="5">
                  <c:v>South Asian people</c:v>
                </c:pt>
                <c:pt idx="6">
                  <c:v>East Asian people</c:v>
                </c:pt>
                <c:pt idx="7">
                  <c:v>Lower social grade</c:v>
                </c:pt>
                <c:pt idx="8">
                  <c:v>Disabilities</c:v>
                </c:pt>
              </c:strCache>
            </c:strRef>
          </c:cat>
          <c:val>
            <c:numRef>
              <c:f>Sheet1!$C$2:$C$10</c:f>
              <c:numCache>
                <c:formatCode>0%</c:formatCode>
                <c:ptCount val="9"/>
                <c:pt idx="0">
                  <c:v>0.9</c:v>
                </c:pt>
                <c:pt idx="1">
                  <c:v>0.84</c:v>
                </c:pt>
                <c:pt idx="2">
                  <c:v>0.74</c:v>
                </c:pt>
                <c:pt idx="3">
                  <c:v>0.72</c:v>
                </c:pt>
                <c:pt idx="4">
                  <c:v>0.68</c:v>
                </c:pt>
                <c:pt idx="5">
                  <c:v>0.67</c:v>
                </c:pt>
                <c:pt idx="6">
                  <c:v>0.59</c:v>
                </c:pt>
                <c:pt idx="7">
                  <c:v>0.57999999999999996</c:v>
                </c:pt>
                <c:pt idx="8">
                  <c:v>0.53</c:v>
                </c:pt>
              </c:numCache>
            </c:numRef>
          </c:val>
          <c:extLst>
            <c:ext xmlns:c16="http://schemas.microsoft.com/office/drawing/2014/chart" uri="{C3380CC4-5D6E-409C-BE32-E72D297353CC}">
              <c16:uniqueId val="{00000001-3851-4581-98AC-35FA9D88AC43}"/>
            </c:ext>
          </c:extLst>
        </c:ser>
        <c:dLbls>
          <c:dLblPos val="outEnd"/>
          <c:showLegendKey val="0"/>
          <c:showVal val="1"/>
          <c:showCatName val="0"/>
          <c:showSerName val="0"/>
          <c:showPercent val="0"/>
          <c:showBubbleSize val="0"/>
        </c:dLbls>
        <c:gapWidth val="150"/>
        <c:axId val="935888128"/>
        <c:axId val="935881896"/>
      </c:bar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1400" b="0" i="0">
          <a:solidFill>
            <a:schemeClr val="tx1"/>
          </a:solidFill>
          <a:latin typeface="+mj-lt"/>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63786443197225473"/>
        </c:manualLayout>
      </c:layout>
      <c:lineChart>
        <c:grouping val="standard"/>
        <c:varyColors val="0"/>
        <c:ser>
          <c:idx val="0"/>
          <c:order val="0"/>
          <c:tx>
            <c:strRef>
              <c:f>Sheet1!$A$9</c:f>
              <c:strCache>
                <c:ptCount val="1"/>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Sheet1!$B$9:$J$9</c:f>
              <c:numCache>
                <c:formatCode>0%</c:formatCode>
                <c:ptCount val="9"/>
                <c:pt idx="0">
                  <c:v>0.4</c:v>
                </c:pt>
                <c:pt idx="1">
                  <c:v>0.37</c:v>
                </c:pt>
                <c:pt idx="2">
                  <c:v>0.41</c:v>
                </c:pt>
                <c:pt idx="3">
                  <c:v>0.41</c:v>
                </c:pt>
                <c:pt idx="4">
                  <c:v>0.47</c:v>
                </c:pt>
                <c:pt idx="5">
                  <c:v>0.45</c:v>
                </c:pt>
                <c:pt idx="6">
                  <c:v>0.49</c:v>
                </c:pt>
                <c:pt idx="7">
                  <c:v>0.52</c:v>
                </c:pt>
                <c:pt idx="8">
                  <c:v>0.47</c:v>
                </c:pt>
              </c:numCache>
            </c:numRef>
          </c:val>
          <c:smooth val="0"/>
          <c:extLst>
            <c:ext xmlns:c16="http://schemas.microsoft.com/office/drawing/2014/chart" uri="{C3380CC4-5D6E-409C-BE32-E72D297353CC}">
              <c16:uniqueId val="{00000000-87A7-48A7-B6E6-4EB24FD7E4ED}"/>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63786443197225473"/>
        </c:manualLayout>
      </c:layout>
      <c:lineChart>
        <c:grouping val="standard"/>
        <c:varyColors val="0"/>
        <c:ser>
          <c:idx val="0"/>
          <c:order val="0"/>
          <c:tx>
            <c:strRef>
              <c:f>Sheet1!$A$2</c:f>
              <c:strCache>
                <c:ptCount val="1"/>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Sheet1!$B$2:$J$2</c:f>
              <c:numCache>
                <c:formatCode>0%</c:formatCode>
                <c:ptCount val="9"/>
                <c:pt idx="0">
                  <c:v>0.49</c:v>
                </c:pt>
                <c:pt idx="1">
                  <c:v>0.46</c:v>
                </c:pt>
                <c:pt idx="2">
                  <c:v>0.53</c:v>
                </c:pt>
                <c:pt idx="3">
                  <c:v>0.5</c:v>
                </c:pt>
                <c:pt idx="4">
                  <c:v>0.56000000000000005</c:v>
                </c:pt>
                <c:pt idx="5">
                  <c:v>0.56000000000000005</c:v>
                </c:pt>
                <c:pt idx="6">
                  <c:v>0.56000000000000005</c:v>
                </c:pt>
                <c:pt idx="7">
                  <c:v>0.59</c:v>
                </c:pt>
                <c:pt idx="8">
                  <c:v>0.54</c:v>
                </c:pt>
              </c:numCache>
            </c:numRef>
          </c:val>
          <c:smooth val="0"/>
          <c:extLst>
            <c:ext xmlns:c16="http://schemas.microsoft.com/office/drawing/2014/chart" uri="{C3380CC4-5D6E-409C-BE32-E72D297353CC}">
              <c16:uniqueId val="{00000000-C779-42BB-B31D-D4A0562431EB}"/>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plotVisOnly val="1"/>
    <c:dispBlanksAs val="gap"/>
    <c:showDLblsOverMax val="0"/>
  </c:chart>
  <c:spPr>
    <a:noFill/>
    <a:ln>
      <a:noFill/>
    </a:ln>
    <a:effectLst/>
  </c:spPr>
  <c:txPr>
    <a:bodyPr/>
    <a:lstStyle/>
    <a:p>
      <a:pPr>
        <a:defRPr sz="11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59726914091946737"/>
        </c:manualLayout>
      </c:layout>
      <c:lineChart>
        <c:grouping val="standard"/>
        <c:varyColors val="0"/>
        <c:ser>
          <c:idx val="0"/>
          <c:order val="0"/>
          <c:tx>
            <c:strRef>
              <c:f>Sheet1!$A$2</c:f>
              <c:strCache>
                <c:ptCount val="1"/>
                <c:pt idx="0">
                  <c:v>Females</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Sheet1!$B$2:$J$2</c:f>
              <c:numCache>
                <c:formatCode>0%</c:formatCode>
                <c:ptCount val="9"/>
                <c:pt idx="0">
                  <c:v>0.68</c:v>
                </c:pt>
                <c:pt idx="1">
                  <c:v>0.64</c:v>
                </c:pt>
                <c:pt idx="2">
                  <c:v>0.74</c:v>
                </c:pt>
                <c:pt idx="3">
                  <c:v>0.71399582610243895</c:v>
                </c:pt>
                <c:pt idx="4">
                  <c:v>0.75</c:v>
                </c:pt>
                <c:pt idx="5">
                  <c:v>0.72</c:v>
                </c:pt>
                <c:pt idx="6">
                  <c:v>0.73</c:v>
                </c:pt>
                <c:pt idx="7">
                  <c:v>0.71</c:v>
                </c:pt>
                <c:pt idx="8">
                  <c:v>0.69</c:v>
                </c:pt>
              </c:numCache>
            </c:numRef>
          </c:val>
          <c:smooth val="0"/>
          <c:extLst>
            <c:ext xmlns:c16="http://schemas.microsoft.com/office/drawing/2014/chart" uri="{C3380CC4-5D6E-409C-BE32-E72D297353CC}">
              <c16:uniqueId val="{00000000-1435-4CFB-AF2A-8AF1FF57956F}"/>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60403502276159871"/>
        </c:manualLayout>
      </c:layout>
      <c:lineChart>
        <c:grouping val="standard"/>
        <c:varyColors val="0"/>
        <c:ser>
          <c:idx val="0"/>
          <c:order val="0"/>
          <c:tx>
            <c:strRef>
              <c:f>Sheet1!$A$3</c:f>
              <c:strCache>
                <c:ptCount val="1"/>
                <c:pt idx="0">
                  <c:v>Black people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Sheet1!$B$3:$J$3</c:f>
              <c:numCache>
                <c:formatCode>0%</c:formatCode>
                <c:ptCount val="9"/>
                <c:pt idx="0">
                  <c:v>0.44</c:v>
                </c:pt>
                <c:pt idx="1">
                  <c:v>0.39</c:v>
                </c:pt>
                <c:pt idx="2">
                  <c:v>0.44</c:v>
                </c:pt>
                <c:pt idx="3">
                  <c:v>0.55932203389830493</c:v>
                </c:pt>
                <c:pt idx="4">
                  <c:v>0.5</c:v>
                </c:pt>
                <c:pt idx="5">
                  <c:v>0.56000000000000005</c:v>
                </c:pt>
                <c:pt idx="6">
                  <c:v>0.65</c:v>
                </c:pt>
                <c:pt idx="7">
                  <c:v>0.6</c:v>
                </c:pt>
                <c:pt idx="8">
                  <c:v>0.65</c:v>
                </c:pt>
              </c:numCache>
            </c:numRef>
          </c:val>
          <c:smooth val="0"/>
          <c:extLst>
            <c:ext xmlns:c16="http://schemas.microsoft.com/office/drawing/2014/chart" uri="{C3380CC4-5D6E-409C-BE32-E72D297353CC}">
              <c16:uniqueId val="{00000000-7BA9-4AB9-B548-C99D54853DF9}"/>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57315940631523621"/>
        </c:manualLayout>
      </c:layout>
      <c:lineChart>
        <c:grouping val="standard"/>
        <c:varyColors val="0"/>
        <c:ser>
          <c:idx val="0"/>
          <c:order val="0"/>
          <c:tx>
            <c:strRef>
              <c:f>Sheet1!$A$4</c:f>
              <c:strCache>
                <c:ptCount val="1"/>
                <c:pt idx="0">
                  <c:v>LGBTQ+ community</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Sheet1!$B$4:$J$4</c:f>
              <c:numCache>
                <c:formatCode>0%</c:formatCode>
                <c:ptCount val="9"/>
                <c:pt idx="0">
                  <c:v>0.31</c:v>
                </c:pt>
                <c:pt idx="1">
                  <c:v>0.3</c:v>
                </c:pt>
                <c:pt idx="2">
                  <c:v>0.39</c:v>
                </c:pt>
                <c:pt idx="3">
                  <c:v>0.41056910569105703</c:v>
                </c:pt>
                <c:pt idx="4">
                  <c:v>0.46</c:v>
                </c:pt>
                <c:pt idx="5">
                  <c:v>0.53</c:v>
                </c:pt>
                <c:pt idx="6">
                  <c:v>0.48</c:v>
                </c:pt>
                <c:pt idx="7">
                  <c:v>0.49</c:v>
                </c:pt>
                <c:pt idx="8">
                  <c:v>0.48</c:v>
                </c:pt>
              </c:numCache>
            </c:numRef>
          </c:val>
          <c:smooth val="0"/>
          <c:extLst>
            <c:ext xmlns:c16="http://schemas.microsoft.com/office/drawing/2014/chart" uri="{C3380CC4-5D6E-409C-BE32-E72D297353CC}">
              <c16:uniqueId val="{00000000-0F4F-4C39-A996-FFB55605373A}"/>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legend>
      <c:legendPos val="b"/>
      <c:layout>
        <c:manualLayout>
          <c:xMode val="edge"/>
          <c:yMode val="edge"/>
          <c:x val="3.0440182385577073E-3"/>
          <c:y val="0.79432358495843247"/>
          <c:w val="0.99695598176144229"/>
          <c:h val="0.165081123988780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10682569998423E-2"/>
          <c:y val="3.1884884114295451E-3"/>
          <c:w val="0.97193585263128501"/>
          <c:h val="0.63786443197225473"/>
        </c:manualLayout>
      </c:layout>
      <c:lineChart>
        <c:grouping val="standard"/>
        <c:varyColors val="0"/>
        <c:ser>
          <c:idx val="0"/>
          <c:order val="0"/>
          <c:tx>
            <c:strRef>
              <c:f>Sheet1!$A$5</c:f>
              <c:strCache>
                <c:ptCount val="1"/>
                <c:pt idx="0">
                  <c:v>South Asian people</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Sheet1!$B$5:$J$5</c:f>
              <c:numCache>
                <c:formatCode>0%</c:formatCode>
                <c:ptCount val="9"/>
                <c:pt idx="0">
                  <c:v>0.42</c:v>
                </c:pt>
                <c:pt idx="1">
                  <c:v>0.38</c:v>
                </c:pt>
                <c:pt idx="2">
                  <c:v>0.32</c:v>
                </c:pt>
                <c:pt idx="3">
                  <c:v>0.37254901960784303</c:v>
                </c:pt>
                <c:pt idx="4">
                  <c:v>0.32</c:v>
                </c:pt>
                <c:pt idx="5">
                  <c:v>0.28999999999999998</c:v>
                </c:pt>
                <c:pt idx="6">
                  <c:v>0.49</c:v>
                </c:pt>
                <c:pt idx="7">
                  <c:v>0.41</c:v>
                </c:pt>
                <c:pt idx="8">
                  <c:v>0.43</c:v>
                </c:pt>
              </c:numCache>
            </c:numRef>
          </c:val>
          <c:smooth val="0"/>
          <c:extLst>
            <c:ext xmlns:c16="http://schemas.microsoft.com/office/drawing/2014/chart" uri="{C3380CC4-5D6E-409C-BE32-E72D297353CC}">
              <c16:uniqueId val="{00000000-CB99-495B-9F5A-E0B3B8E62805}"/>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legend>
      <c:legendPos val="b"/>
      <c:layout>
        <c:manualLayout>
          <c:xMode val="edge"/>
          <c:yMode val="edge"/>
          <c:x val="0"/>
          <c:y val="0.87551416706400687"/>
          <c:w val="1"/>
          <c:h val="0.1244858329359931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59994605821930425"/>
        </c:manualLayout>
      </c:layout>
      <c:lineChart>
        <c:grouping val="standard"/>
        <c:varyColors val="0"/>
        <c:ser>
          <c:idx val="0"/>
          <c:order val="0"/>
          <c:tx>
            <c:strRef>
              <c:f>Sheet1!$A$6</c:f>
              <c:strCache>
                <c:ptCount val="1"/>
                <c:pt idx="0">
                  <c:v>Other minority ethnic</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Sheet1!$B$6:$J$6</c:f>
              <c:numCache>
                <c:formatCode>0%</c:formatCode>
                <c:ptCount val="9"/>
                <c:pt idx="0">
                  <c:v>0.34</c:v>
                </c:pt>
                <c:pt idx="1">
                  <c:v>0.35</c:v>
                </c:pt>
                <c:pt idx="2">
                  <c:v>0.3</c:v>
                </c:pt>
                <c:pt idx="3">
                  <c:v>0.42</c:v>
                </c:pt>
                <c:pt idx="4">
                  <c:v>0.26</c:v>
                </c:pt>
                <c:pt idx="5">
                  <c:v>0.38</c:v>
                </c:pt>
                <c:pt idx="6">
                  <c:v>0.43</c:v>
                </c:pt>
                <c:pt idx="7">
                  <c:v>0.56000000000000005</c:v>
                </c:pt>
                <c:pt idx="8">
                  <c:v>0.49</c:v>
                </c:pt>
              </c:numCache>
            </c:numRef>
          </c:val>
          <c:smooth val="0"/>
          <c:extLst>
            <c:ext xmlns:c16="http://schemas.microsoft.com/office/drawing/2014/chart" uri="{C3380CC4-5D6E-409C-BE32-E72D297353CC}">
              <c16:uniqueId val="{00000000-CA1B-42BD-9975-286481A8B595}"/>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legend>
      <c:legendPos val="b"/>
      <c:layout>
        <c:manualLayout>
          <c:xMode val="edge"/>
          <c:yMode val="edge"/>
          <c:x val="0"/>
          <c:y val="0.82138711232695727"/>
          <c:w val="1"/>
          <c:h val="0.165081123988780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62857066750485469"/>
        </c:manualLayout>
      </c:layout>
      <c:lineChart>
        <c:grouping val="standard"/>
        <c:varyColors val="0"/>
        <c:ser>
          <c:idx val="0"/>
          <c:order val="0"/>
          <c:tx>
            <c:strRef>
              <c:f>Sheet1!$A$7</c:f>
              <c:strCache>
                <c:ptCount val="1"/>
                <c:pt idx="0">
                  <c:v>East Asian people</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Sheet1!$B$7:$J$7</c:f>
              <c:numCache>
                <c:formatCode>0%</c:formatCode>
                <c:ptCount val="9"/>
                <c:pt idx="0">
                  <c:v>0.19</c:v>
                </c:pt>
                <c:pt idx="1">
                  <c:v>0.28000000000000003</c:v>
                </c:pt>
                <c:pt idx="2">
                  <c:v>0.09</c:v>
                </c:pt>
                <c:pt idx="3">
                  <c:v>0.3</c:v>
                </c:pt>
                <c:pt idx="4">
                  <c:v>0.22</c:v>
                </c:pt>
                <c:pt idx="5">
                  <c:v>0.38</c:v>
                </c:pt>
                <c:pt idx="6">
                  <c:v>0.33</c:v>
                </c:pt>
                <c:pt idx="7">
                  <c:v>0.17</c:v>
                </c:pt>
                <c:pt idx="8">
                  <c:v>0.09</c:v>
                </c:pt>
              </c:numCache>
            </c:numRef>
          </c:val>
          <c:smooth val="0"/>
          <c:extLst>
            <c:ext xmlns:c16="http://schemas.microsoft.com/office/drawing/2014/chart" uri="{C3380CC4-5D6E-409C-BE32-E72D297353CC}">
              <c16:uniqueId val="{00000000-6FB9-46E8-9645-574C42570D37}"/>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legend>
      <c:legendPos val="b"/>
      <c:layout>
        <c:manualLayout>
          <c:xMode val="edge"/>
          <c:yMode val="edge"/>
          <c:x val="0"/>
          <c:y val="0.85756593405129822"/>
          <c:w val="1"/>
          <c:h val="0.1289023022644394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463797447014E-2"/>
          <c:y val="3.70181095580795E-2"/>
          <c:w val="0.97193585263128501"/>
          <c:h val="0.63786443197225473"/>
        </c:manualLayout>
      </c:layout>
      <c:lineChart>
        <c:grouping val="standard"/>
        <c:varyColors val="0"/>
        <c:ser>
          <c:idx val="0"/>
          <c:order val="0"/>
          <c:tx>
            <c:strRef>
              <c:f>Sheet1!$A$8</c:f>
              <c:strCache>
                <c:ptCount val="1"/>
                <c:pt idx="0">
                  <c:v>Lower social grade</c:v>
                </c:pt>
              </c:strCache>
            </c:strRef>
          </c:tx>
          <c:spPr>
            <a:ln w="28575" cap="rnd">
              <a:solidFill>
                <a:srgbClr val="92D05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Sheet1!$B$1:$J$1</c:f>
              <c:strCache>
                <c:ptCount val="9"/>
                <c:pt idx="0">
                  <c:v>Mar-20</c:v>
                </c:pt>
                <c:pt idx="1">
                  <c:v>Aug-20</c:v>
                </c:pt>
                <c:pt idx="2">
                  <c:v>Feb-21</c:v>
                </c:pt>
                <c:pt idx="3">
                  <c:v>Aug-21</c:v>
                </c:pt>
                <c:pt idx="4">
                  <c:v>Feb-22</c:v>
                </c:pt>
                <c:pt idx="5">
                  <c:v>Aug-22</c:v>
                </c:pt>
                <c:pt idx="6">
                  <c:v>Feb-23</c:v>
                </c:pt>
                <c:pt idx="7">
                  <c:v>Aug-23</c:v>
                </c:pt>
                <c:pt idx="8">
                  <c:v>Mar-24</c:v>
                </c:pt>
              </c:strCache>
            </c:strRef>
          </c:cat>
          <c:val>
            <c:numRef>
              <c:f>Sheet1!$B$8:$J$8</c:f>
              <c:numCache>
                <c:formatCode>0%</c:formatCode>
                <c:ptCount val="9"/>
                <c:pt idx="0">
                  <c:v>0.41</c:v>
                </c:pt>
                <c:pt idx="1">
                  <c:v>0.32</c:v>
                </c:pt>
                <c:pt idx="2">
                  <c:v>0.33</c:v>
                </c:pt>
                <c:pt idx="3">
                  <c:v>0.32381536234229602</c:v>
                </c:pt>
                <c:pt idx="4">
                  <c:v>0.38</c:v>
                </c:pt>
                <c:pt idx="5">
                  <c:v>0.35</c:v>
                </c:pt>
                <c:pt idx="6">
                  <c:v>0.47</c:v>
                </c:pt>
                <c:pt idx="7">
                  <c:v>0.3</c:v>
                </c:pt>
                <c:pt idx="8">
                  <c:v>0.36</c:v>
                </c:pt>
              </c:numCache>
            </c:numRef>
          </c:val>
          <c:smooth val="0"/>
          <c:extLst>
            <c:ext xmlns:c16="http://schemas.microsoft.com/office/drawing/2014/chart" uri="{C3380CC4-5D6E-409C-BE32-E72D297353CC}">
              <c16:uniqueId val="{00000000-2C7E-4D6C-84F6-79CBAA62A8BB}"/>
            </c:ext>
          </c:extLst>
        </c:ser>
        <c:dLbls>
          <c:showLegendKey val="0"/>
          <c:showVal val="1"/>
          <c:showCatName val="0"/>
          <c:showSerName val="0"/>
          <c:showPercent val="0"/>
          <c:showBubbleSize val="0"/>
        </c:dLbls>
        <c:smooth val="0"/>
        <c:axId val="935888128"/>
        <c:axId val="935881896"/>
      </c:lineChart>
      <c:catAx>
        <c:axId val="935888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5881896"/>
        <c:crosses val="autoZero"/>
        <c:auto val="1"/>
        <c:lblAlgn val="ctr"/>
        <c:lblOffset val="100"/>
        <c:noMultiLvlLbl val="0"/>
      </c:catAx>
      <c:valAx>
        <c:axId val="935881896"/>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935888128"/>
        <c:crosses val="autoZero"/>
        <c:crossBetween val="between"/>
      </c:valAx>
      <c:spPr>
        <a:noFill/>
        <a:ln>
          <a:noFill/>
        </a:ln>
        <a:effectLst/>
      </c:spPr>
    </c:plotArea>
    <c:legend>
      <c:legendPos val="b"/>
      <c:layout>
        <c:manualLayout>
          <c:xMode val="edge"/>
          <c:yMode val="edge"/>
          <c:x val="0"/>
          <c:y val="0.84403417036703587"/>
          <c:w val="1"/>
          <c:h val="0.1289023022644394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D1403D-547E-49A9-A851-6428741AF6AD}"/>
              </a:ext>
            </a:extLst>
          </p:cNvPr>
          <p:cNvSpPr>
            <a:spLocks noGrp="1"/>
          </p:cNvSpPr>
          <p:nvPr>
            <p:ph type="hdr" sz="quarter"/>
          </p:nvPr>
        </p:nvSpPr>
        <p:spPr>
          <a:xfrm>
            <a:off x="1" y="1"/>
            <a:ext cx="2945660" cy="495348"/>
          </a:xfrm>
          <a:prstGeom prst="rect">
            <a:avLst/>
          </a:prstGeom>
        </p:spPr>
        <p:txBody>
          <a:bodyPr vert="horz" lIns="91809" tIns="45904" rIns="91809" bIns="45904"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6A7BB67D-3BA5-4BF7-A878-AFC3EFAA76B2}"/>
              </a:ext>
            </a:extLst>
          </p:cNvPr>
          <p:cNvSpPr>
            <a:spLocks noGrp="1"/>
          </p:cNvSpPr>
          <p:nvPr>
            <p:ph type="dt" sz="quarter" idx="1"/>
          </p:nvPr>
        </p:nvSpPr>
        <p:spPr>
          <a:xfrm>
            <a:off x="3850443" y="1"/>
            <a:ext cx="2945660" cy="495348"/>
          </a:xfrm>
          <a:prstGeom prst="rect">
            <a:avLst/>
          </a:prstGeom>
        </p:spPr>
        <p:txBody>
          <a:bodyPr vert="horz" lIns="91809" tIns="45904" rIns="91809" bIns="45904" rtlCol="0"/>
          <a:lstStyle>
            <a:lvl1pPr algn="r">
              <a:defRPr sz="1200"/>
            </a:lvl1pPr>
          </a:lstStyle>
          <a:p>
            <a:fld id="{88449064-EB4A-4B45-8645-9F7F71C35601}" type="datetimeFigureOut">
              <a:rPr lang="en-GB" smtClean="0">
                <a:latin typeface="Arial" panose="020B0604020202020204" pitchFamily="34" charset="0"/>
              </a:rPr>
              <a:t>03/05/2024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90EFE1F0-8A9B-4CF1-AB5F-761D660FC8E6}"/>
              </a:ext>
            </a:extLst>
          </p:cNvPr>
          <p:cNvSpPr>
            <a:spLocks noGrp="1"/>
          </p:cNvSpPr>
          <p:nvPr>
            <p:ph type="ftr" sz="quarter" idx="2"/>
          </p:nvPr>
        </p:nvSpPr>
        <p:spPr>
          <a:xfrm>
            <a:off x="1" y="9377317"/>
            <a:ext cx="2945660" cy="495347"/>
          </a:xfrm>
          <a:prstGeom prst="rect">
            <a:avLst/>
          </a:prstGeom>
        </p:spPr>
        <p:txBody>
          <a:bodyPr vert="horz" lIns="91809" tIns="45904" rIns="91809" bIns="45904"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FE24F588-4440-4F27-AF41-1E291B27FDEF}"/>
              </a:ext>
            </a:extLst>
          </p:cNvPr>
          <p:cNvSpPr>
            <a:spLocks noGrp="1"/>
          </p:cNvSpPr>
          <p:nvPr>
            <p:ph type="sldNum" sz="quarter" idx="3"/>
          </p:nvPr>
        </p:nvSpPr>
        <p:spPr>
          <a:xfrm>
            <a:off x="3850443" y="9377317"/>
            <a:ext cx="2945660" cy="495347"/>
          </a:xfrm>
          <a:prstGeom prst="rect">
            <a:avLst/>
          </a:prstGeom>
        </p:spPr>
        <p:txBody>
          <a:bodyPr vert="horz" lIns="91809" tIns="45904" rIns="91809" bIns="45904" rtlCol="0" anchor="b"/>
          <a:lstStyle>
            <a:lvl1pPr algn="r">
              <a:defRPr sz="1200"/>
            </a:lvl1pPr>
          </a:lstStyle>
          <a:p>
            <a:fld id="{95C5AA03-E667-48CA-B87C-3F7E1760FCE4}"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419833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5348"/>
          </a:xfrm>
          <a:prstGeom prst="rect">
            <a:avLst/>
          </a:prstGeom>
        </p:spPr>
        <p:txBody>
          <a:bodyPr vert="horz" lIns="91809" tIns="45904" rIns="91809" bIns="45904" rtlCol="0"/>
          <a:lstStyle>
            <a:lvl1pPr algn="l">
              <a:defRPr sz="1200" b="0" i="0">
                <a:latin typeface="Arial Regular"/>
              </a:defRPr>
            </a:lvl1pPr>
          </a:lstStyle>
          <a:p>
            <a:endParaRPr lang="en-GB" dirty="0"/>
          </a:p>
        </p:txBody>
      </p:sp>
      <p:sp>
        <p:nvSpPr>
          <p:cNvPr id="3" name="Date Placeholder 2"/>
          <p:cNvSpPr>
            <a:spLocks noGrp="1"/>
          </p:cNvSpPr>
          <p:nvPr>
            <p:ph type="dt" idx="1"/>
          </p:nvPr>
        </p:nvSpPr>
        <p:spPr>
          <a:xfrm>
            <a:off x="3850443" y="1"/>
            <a:ext cx="2945660" cy="495348"/>
          </a:xfrm>
          <a:prstGeom prst="rect">
            <a:avLst/>
          </a:prstGeom>
        </p:spPr>
        <p:txBody>
          <a:bodyPr vert="horz" lIns="91809" tIns="45904" rIns="91809" bIns="45904" rtlCol="0"/>
          <a:lstStyle>
            <a:lvl1pPr algn="r">
              <a:defRPr sz="1200" b="0" i="0">
                <a:latin typeface="Arial Regular"/>
              </a:defRPr>
            </a:lvl1pPr>
          </a:lstStyle>
          <a:p>
            <a:fld id="{40DFA392-50AE-1F47-901F-3D43EC48B69B}" type="datetimeFigureOut">
              <a:rPr lang="en-GB" smtClean="0"/>
              <a:pPr/>
              <a:t>03/05/2024</a:t>
            </a:fld>
            <a:endParaRPr lang="en-GB"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09" tIns="45904" rIns="91809" bIns="45904" rtlCol="0" anchor="ctr"/>
          <a:lstStyle/>
          <a:p>
            <a:endParaRPr lang="en-GB" dirty="0"/>
          </a:p>
        </p:txBody>
      </p:sp>
      <p:sp>
        <p:nvSpPr>
          <p:cNvPr id="5" name="Notes Placeholder 4"/>
          <p:cNvSpPr>
            <a:spLocks noGrp="1"/>
          </p:cNvSpPr>
          <p:nvPr>
            <p:ph type="body" sz="quarter" idx="3"/>
          </p:nvPr>
        </p:nvSpPr>
        <p:spPr>
          <a:xfrm>
            <a:off x="679768" y="4751221"/>
            <a:ext cx="5438140" cy="3887361"/>
          </a:xfrm>
          <a:prstGeom prst="rect">
            <a:avLst/>
          </a:prstGeom>
        </p:spPr>
        <p:txBody>
          <a:bodyPr vert="horz" lIns="91809" tIns="45904" rIns="91809" bIns="4590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377317"/>
            <a:ext cx="2945660" cy="495347"/>
          </a:xfrm>
          <a:prstGeom prst="rect">
            <a:avLst/>
          </a:prstGeom>
        </p:spPr>
        <p:txBody>
          <a:bodyPr vert="horz" lIns="91809" tIns="45904" rIns="91809" bIns="45904" rtlCol="0" anchor="b"/>
          <a:lstStyle>
            <a:lvl1pPr algn="l">
              <a:defRPr sz="1200" b="0" i="0">
                <a:latin typeface="Arial Regular"/>
              </a:defRPr>
            </a:lvl1pPr>
          </a:lstStyle>
          <a:p>
            <a:endParaRPr lang="en-GB" dirty="0"/>
          </a:p>
        </p:txBody>
      </p:sp>
      <p:sp>
        <p:nvSpPr>
          <p:cNvPr id="7" name="Slide Number Placeholder 6"/>
          <p:cNvSpPr>
            <a:spLocks noGrp="1"/>
          </p:cNvSpPr>
          <p:nvPr>
            <p:ph type="sldNum" sz="quarter" idx="5"/>
          </p:nvPr>
        </p:nvSpPr>
        <p:spPr>
          <a:xfrm>
            <a:off x="3850443" y="9377317"/>
            <a:ext cx="2945660" cy="495347"/>
          </a:xfrm>
          <a:prstGeom prst="rect">
            <a:avLst/>
          </a:prstGeom>
        </p:spPr>
        <p:txBody>
          <a:bodyPr vert="horz" lIns="91809" tIns="45904" rIns="91809" bIns="45904" rtlCol="0" anchor="b"/>
          <a:lstStyle>
            <a:lvl1pPr algn="r">
              <a:defRPr sz="1200" b="0" i="0">
                <a:latin typeface="Arial Regular"/>
              </a:defRPr>
            </a:lvl1pPr>
          </a:lstStyle>
          <a:p>
            <a:fld id="{C134AA21-BDC7-3C4D-90E6-A29920BA133D}" type="slidenum">
              <a:rPr lang="en-GB" smtClean="0"/>
              <a:pPr/>
              <a:t>‹#›</a:t>
            </a:fld>
            <a:endParaRPr lang="en-GB" dirty="0"/>
          </a:p>
        </p:txBody>
      </p:sp>
    </p:spTree>
    <p:extLst>
      <p:ext uri="{BB962C8B-B14F-4D97-AF65-F5344CB8AC3E}">
        <p14:creationId xmlns:p14="http://schemas.microsoft.com/office/powerpoint/2010/main" val="371701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 test</a:t>
            </a:r>
          </a:p>
        </p:txBody>
      </p:sp>
      <p:sp>
        <p:nvSpPr>
          <p:cNvPr id="4" name="Slide Number Placeholder 3"/>
          <p:cNvSpPr>
            <a:spLocks noGrp="1"/>
          </p:cNvSpPr>
          <p:nvPr>
            <p:ph type="sldNum" sz="quarter" idx="5"/>
          </p:nvPr>
        </p:nvSpPr>
        <p:spPr/>
        <p:txBody>
          <a:bodyPr/>
          <a:lstStyle/>
          <a:p>
            <a:fld id="{C134AA21-BDC7-3C4D-90E6-A29920BA133D}" type="slidenum">
              <a:rPr lang="en-GB" smtClean="0"/>
              <a:pPr/>
              <a:t>6</a:t>
            </a:fld>
            <a:endParaRPr lang="en-GB" dirty="0"/>
          </a:p>
        </p:txBody>
      </p:sp>
    </p:spTree>
    <p:extLst>
      <p:ext uri="{BB962C8B-B14F-4D97-AF65-F5344CB8AC3E}">
        <p14:creationId xmlns:p14="http://schemas.microsoft.com/office/powerpoint/2010/main" val="419717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 test including ages</a:t>
            </a:r>
          </a:p>
        </p:txBody>
      </p:sp>
      <p:sp>
        <p:nvSpPr>
          <p:cNvPr id="4" name="Slide Number Placeholder 3"/>
          <p:cNvSpPr>
            <a:spLocks noGrp="1"/>
          </p:cNvSpPr>
          <p:nvPr>
            <p:ph type="sldNum" sz="quarter" idx="5"/>
          </p:nvPr>
        </p:nvSpPr>
        <p:spPr/>
        <p:txBody>
          <a:bodyPr/>
          <a:lstStyle/>
          <a:p>
            <a:fld id="{C134AA21-BDC7-3C4D-90E6-A29920BA133D}" type="slidenum">
              <a:rPr lang="en-GB" smtClean="0"/>
              <a:pPr/>
              <a:t>7</a:t>
            </a:fld>
            <a:endParaRPr lang="en-GB" dirty="0"/>
          </a:p>
        </p:txBody>
      </p:sp>
    </p:spTree>
    <p:extLst>
      <p:ext uri="{BB962C8B-B14F-4D97-AF65-F5344CB8AC3E}">
        <p14:creationId xmlns:p14="http://schemas.microsoft.com/office/powerpoint/2010/main" val="125316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34AA21-BDC7-3C4D-90E6-A29920BA133D}" type="slidenum">
              <a:rPr lang="en-GB" smtClean="0"/>
              <a:pPr/>
              <a:t>10</a:t>
            </a:fld>
            <a:endParaRPr lang="en-GB" dirty="0"/>
          </a:p>
        </p:txBody>
      </p:sp>
    </p:spTree>
    <p:extLst>
      <p:ext uri="{BB962C8B-B14F-4D97-AF65-F5344CB8AC3E}">
        <p14:creationId xmlns:p14="http://schemas.microsoft.com/office/powerpoint/2010/main" val="84899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34AA21-BDC7-3C4D-90E6-A29920BA133D}" type="slidenum">
              <a:rPr lang="en-GB" smtClean="0"/>
              <a:pPr/>
              <a:t>12</a:t>
            </a:fld>
            <a:endParaRPr lang="en-GB" dirty="0"/>
          </a:p>
        </p:txBody>
      </p:sp>
    </p:spTree>
    <p:extLst>
      <p:ext uri="{BB962C8B-B14F-4D97-AF65-F5344CB8AC3E}">
        <p14:creationId xmlns:p14="http://schemas.microsoft.com/office/powerpoint/2010/main" val="171660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34AA21-BDC7-3C4D-90E6-A29920BA133D}" type="slidenum">
              <a:rPr lang="en-GB" smtClean="0"/>
              <a:pPr/>
              <a:t>15</a:t>
            </a:fld>
            <a:endParaRPr lang="en-GB" dirty="0"/>
          </a:p>
        </p:txBody>
      </p:sp>
    </p:spTree>
    <p:extLst>
      <p:ext uri="{BB962C8B-B14F-4D97-AF65-F5344CB8AC3E}">
        <p14:creationId xmlns:p14="http://schemas.microsoft.com/office/powerpoint/2010/main" val="269533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34AA21-BDC7-3C4D-90E6-A29920BA133D}" type="slidenum">
              <a:rPr lang="en-GB" smtClean="0"/>
              <a:pPr/>
              <a:t>16</a:t>
            </a:fld>
            <a:endParaRPr lang="en-GB" dirty="0"/>
          </a:p>
        </p:txBody>
      </p:sp>
    </p:spTree>
    <p:extLst>
      <p:ext uri="{BB962C8B-B14F-4D97-AF65-F5344CB8AC3E}">
        <p14:creationId xmlns:p14="http://schemas.microsoft.com/office/powerpoint/2010/main" val="192653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8BECD-34CE-6F01-72B2-782C75015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06F2D-0435-A594-A27E-29C62F0BD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D045A-C482-759F-4454-16F965956C5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F1DFE2-EBC4-6965-783B-994405168147}"/>
              </a:ext>
            </a:extLst>
          </p:cNvPr>
          <p:cNvSpPr>
            <a:spLocks noGrp="1"/>
          </p:cNvSpPr>
          <p:nvPr>
            <p:ph type="sldNum" sz="quarter" idx="5"/>
          </p:nvPr>
        </p:nvSpPr>
        <p:spPr/>
        <p:txBody>
          <a:bodyPr/>
          <a:lstStyle/>
          <a:p>
            <a:fld id="{C134AA21-BDC7-3C4D-90E6-A29920BA133D}" type="slidenum">
              <a:rPr lang="en-GB" smtClean="0"/>
              <a:pPr/>
              <a:t>17</a:t>
            </a:fld>
            <a:endParaRPr lang="en-GB" dirty="0"/>
          </a:p>
        </p:txBody>
      </p:sp>
    </p:spTree>
    <p:extLst>
      <p:ext uri="{BB962C8B-B14F-4D97-AF65-F5344CB8AC3E}">
        <p14:creationId xmlns:p14="http://schemas.microsoft.com/office/powerpoint/2010/main" val="46411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34AA21-BDC7-3C4D-90E6-A29920BA133D}" type="slidenum">
              <a:rPr lang="en-GB" smtClean="0"/>
              <a:pPr/>
              <a:t>18</a:t>
            </a:fld>
            <a:endParaRPr lang="en-GB" dirty="0"/>
          </a:p>
        </p:txBody>
      </p:sp>
    </p:spTree>
    <p:extLst>
      <p:ext uri="{BB962C8B-B14F-4D97-AF65-F5344CB8AC3E}">
        <p14:creationId xmlns:p14="http://schemas.microsoft.com/office/powerpoint/2010/main" val="1640756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F024-CE78-C044-AC1C-749F5A01162F}"/>
              </a:ext>
            </a:extLst>
          </p:cNvPr>
          <p:cNvSpPr>
            <a:spLocks noGrp="1"/>
          </p:cNvSpPr>
          <p:nvPr>
            <p:ph type="title" hasCustomPrompt="1"/>
          </p:nvPr>
        </p:nvSpPr>
        <p:spPr/>
        <p:txBody>
          <a:bodyPr lIns="0" tIns="46800" rIns="0"/>
          <a:lstStyle>
            <a:lvl1pPr algn="l">
              <a:defRPr b="0">
                <a:solidFill>
                  <a:schemeClr val="tx1"/>
                </a:solidFill>
              </a:defRPr>
            </a:lvl1pPr>
          </a:lstStyle>
          <a:p>
            <a:r>
              <a:rPr lang="en-US" dirty="0"/>
              <a:t>Title goes here in sentence case</a:t>
            </a:r>
          </a:p>
        </p:txBody>
      </p:sp>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839788" y="1825625"/>
            <a:ext cx="10514012" cy="4351338"/>
          </a:xfrm>
        </p:spPr>
        <p:txBody>
          <a:bodyPr/>
          <a:lstStyle>
            <a:lvl1pPr marL="0" indent="0">
              <a:buNone/>
              <a:defRPr b="0" i="0">
                <a:solidFill>
                  <a:schemeClr val="tx1"/>
                </a:solidFill>
                <a:latin typeface="Arial" panose="020B0604020202020204" pitchFamily="34" charset="0"/>
              </a:defRPr>
            </a:lvl1pPr>
            <a:lvl2pPr>
              <a:defRPr b="0" i="0">
                <a:solidFill>
                  <a:schemeClr val="tx1"/>
                </a:solidFill>
                <a:latin typeface="Arial" panose="020B0604020202020204" pitchFamily="34" charset="0"/>
              </a:defRPr>
            </a:lvl2pPr>
            <a:lvl3pPr>
              <a:defRPr b="0" i="0">
                <a:solidFill>
                  <a:schemeClr val="tx1"/>
                </a:solidFill>
                <a:latin typeface="Arial" panose="020B0604020202020204" pitchFamily="34" charset="0"/>
              </a:defRPr>
            </a:lvl3pPr>
            <a:lvl4pPr>
              <a:defRPr b="0" i="0">
                <a:solidFill>
                  <a:schemeClr val="tx1"/>
                </a:solidFill>
                <a:latin typeface="Arial" panose="020B0604020202020204" pitchFamily="34" charset="0"/>
              </a:defRPr>
            </a:lvl4pPr>
            <a:lvl5pPr>
              <a:defRPr b="0" i="0">
                <a:solidFill>
                  <a:schemeClr val="tx1"/>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86BF1FDA-2CB4-704B-95F9-2095F91D33FC}"/>
              </a:ext>
            </a:extLst>
          </p:cNvPr>
          <p:cNvCxnSpPr/>
          <p:nvPr userDrawn="1"/>
        </p:nvCxnSpPr>
        <p:spPr>
          <a:xfrm>
            <a:off x="839788" y="1401000"/>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3C72FCD4-32B2-F144-B95B-61FA8242A671}"/>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fld id="{A06387B2-7A61-DC40-A17B-3BFC5FA5102E}" type="slidenum">
              <a:rPr lang="en-GB" smtClean="0"/>
              <a:pPr/>
              <a:t>‹#›</a:t>
            </a:fld>
            <a:endParaRPr lang="en-GB" dirty="0"/>
          </a:p>
        </p:txBody>
      </p:sp>
      <p:sp>
        <p:nvSpPr>
          <p:cNvPr id="8" name="Text Placeholder 7">
            <a:extLst>
              <a:ext uri="{FF2B5EF4-FFF2-40B4-BE49-F238E27FC236}">
                <a16:creationId xmlns:a16="http://schemas.microsoft.com/office/drawing/2014/main" id="{4892DD46-7CCA-E64B-85FF-CBF1C3886095}"/>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dirty="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DA650CC2-E3C5-4D8E-9A69-AE643F9B26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Tree>
    <p:extLst>
      <p:ext uri="{BB962C8B-B14F-4D97-AF65-F5344CB8AC3E}">
        <p14:creationId xmlns:p14="http://schemas.microsoft.com/office/powerpoint/2010/main" val="326079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E70C99-2F56-41DF-A586-C093B7D7EF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11" name="Picture 10">
            <a:extLst>
              <a:ext uri="{FF2B5EF4-FFF2-40B4-BE49-F238E27FC236}">
                <a16:creationId xmlns:a16="http://schemas.microsoft.com/office/drawing/2014/main" id="{8A1FB397-B9A1-4C70-9C6F-034A8DF841F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53600" y="5886618"/>
            <a:ext cx="2195810" cy="748538"/>
          </a:xfrm>
          <a:prstGeom prst="rect">
            <a:avLst/>
          </a:prstGeom>
        </p:spPr>
      </p:pic>
      <p:grpSp>
        <p:nvGrpSpPr>
          <p:cNvPr id="12" name="Group 11">
            <a:extLst>
              <a:ext uri="{FF2B5EF4-FFF2-40B4-BE49-F238E27FC236}">
                <a16:creationId xmlns:a16="http://schemas.microsoft.com/office/drawing/2014/main" id="{C198BAFA-1D9D-4001-96E1-A8F0F730A21C}"/>
              </a:ext>
            </a:extLst>
          </p:cNvPr>
          <p:cNvGrpSpPr/>
          <p:nvPr userDrawn="1"/>
        </p:nvGrpSpPr>
        <p:grpSpPr>
          <a:xfrm rot="10800000">
            <a:off x="6364098" y="158730"/>
            <a:ext cx="5827902" cy="2016977"/>
            <a:chOff x="-1" y="4663945"/>
            <a:chExt cx="5827902" cy="2016977"/>
          </a:xfrm>
        </p:grpSpPr>
        <p:sp>
          <p:nvSpPr>
            <p:cNvPr id="13" name="Rectangle 12">
              <a:extLst>
                <a:ext uri="{FF2B5EF4-FFF2-40B4-BE49-F238E27FC236}">
                  <a16:creationId xmlns:a16="http://schemas.microsoft.com/office/drawing/2014/main" id="{074AE5CD-7C6E-46CD-8F8B-B18E70997901}"/>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15" name="Rectangle 14">
              <a:extLst>
                <a:ext uri="{FF2B5EF4-FFF2-40B4-BE49-F238E27FC236}">
                  <a16:creationId xmlns:a16="http://schemas.microsoft.com/office/drawing/2014/main" id="{B43E799B-B396-4109-BF6B-FC21B7E76942}"/>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16" name="Rectangle 15">
              <a:extLst>
                <a:ext uri="{FF2B5EF4-FFF2-40B4-BE49-F238E27FC236}">
                  <a16:creationId xmlns:a16="http://schemas.microsoft.com/office/drawing/2014/main" id="{7707DFEE-5FCC-48E7-B22A-F523C3ED93F8}"/>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17" name="Rectangle 16">
              <a:extLst>
                <a:ext uri="{FF2B5EF4-FFF2-40B4-BE49-F238E27FC236}">
                  <a16:creationId xmlns:a16="http://schemas.microsoft.com/office/drawing/2014/main" id="{D997D6F9-D003-4817-B270-A7D618DDFC32}"/>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18" name="Rectangle 17">
              <a:extLst>
                <a:ext uri="{FF2B5EF4-FFF2-40B4-BE49-F238E27FC236}">
                  <a16:creationId xmlns:a16="http://schemas.microsoft.com/office/drawing/2014/main" id="{85F37015-2A7D-4E00-BD30-06DDA8FE310F}"/>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grpSp>
      <p:sp>
        <p:nvSpPr>
          <p:cNvPr id="14" name="Rectangle 13">
            <a:extLst>
              <a:ext uri="{FF2B5EF4-FFF2-40B4-BE49-F238E27FC236}">
                <a16:creationId xmlns:a16="http://schemas.microsoft.com/office/drawing/2014/main" id="{305D5998-8951-6447-A442-7720304EED94}"/>
              </a:ext>
            </a:extLst>
          </p:cNvPr>
          <p:cNvSpPr/>
          <p:nvPr userDrawn="1"/>
        </p:nvSpPr>
        <p:spPr>
          <a:xfrm>
            <a:off x="0" y="-1"/>
            <a:ext cx="12192000" cy="6858000"/>
          </a:xfrm>
          <a:prstGeom prst="rect">
            <a:avLst/>
          </a:prstGeom>
          <a:gradFill>
            <a:gsLst>
              <a:gs pos="1000">
                <a:schemeClr val="bg2">
                  <a:lumMod val="0"/>
                  <a:alpha val="0"/>
                </a:schemeClr>
              </a:gs>
              <a:gs pos="30000">
                <a:srgbClr val="000000">
                  <a:alpha val="39000"/>
                </a:srgbClr>
              </a:gs>
              <a:gs pos="64000">
                <a:srgbClr val="000000">
                  <a:alpha val="5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19" name="Shape 488">
            <a:extLst>
              <a:ext uri="{FF2B5EF4-FFF2-40B4-BE49-F238E27FC236}">
                <a16:creationId xmlns:a16="http://schemas.microsoft.com/office/drawing/2014/main" id="{0F989A14-ADE0-4321-8CDF-5AF1735596C0}"/>
              </a:ext>
            </a:extLst>
          </p:cNvPr>
          <p:cNvSpPr/>
          <p:nvPr userDrawn="1"/>
        </p:nvSpPr>
        <p:spPr>
          <a:xfrm>
            <a:off x="839788" y="1552252"/>
            <a:ext cx="9182648" cy="1041630"/>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b">
            <a:spAutoFit/>
          </a:bodyPr>
          <a:lstStyle/>
          <a:p>
            <a:pPr algn="l" hangingPunct="0">
              <a:lnSpc>
                <a:spcPct val="100000"/>
              </a:lnSpc>
              <a:tabLst>
                <a:tab pos="2660650" algn="l"/>
              </a:tabLst>
              <a:defRPr sz="6500">
                <a:solidFill>
                  <a:srgbClr val="16B8F2"/>
                </a:solidFill>
                <a:latin typeface="Avenir Next Medium"/>
                <a:ea typeface="Avenir Next Medium"/>
                <a:cs typeface="Avenir Next Medium"/>
                <a:sym typeface="Avenir Next Medium"/>
              </a:defRPr>
            </a:pPr>
            <a:r>
              <a:rPr lang="en-GB" sz="3600" b="1" kern="0" cap="none" dirty="0">
                <a:solidFill>
                  <a:schemeClr val="bg1"/>
                </a:solidFill>
                <a:latin typeface="Century Gothic" panose="020B0502020202020204" pitchFamily="34" charset="0"/>
                <a:ea typeface="Avenir Next Medium"/>
                <a:cs typeface="Arial" panose="020B0604020202020204" pitchFamily="34" charset="0"/>
                <a:sym typeface="Avenir Next Medium"/>
              </a:rPr>
              <a:t>Thank you</a:t>
            </a:r>
          </a:p>
          <a:p>
            <a:pPr algn="l" hangingPunct="0">
              <a:lnSpc>
                <a:spcPct val="100000"/>
              </a:lnSpc>
              <a:tabLst>
                <a:tab pos="2660650" algn="l"/>
              </a:tabLst>
              <a:defRPr sz="6500">
                <a:solidFill>
                  <a:srgbClr val="16B8F2"/>
                </a:solidFill>
                <a:latin typeface="Avenir Next Medium"/>
                <a:ea typeface="Avenir Next Medium"/>
                <a:cs typeface="Avenir Next Medium"/>
                <a:sym typeface="Avenir Next Medium"/>
              </a:defRPr>
            </a:pPr>
            <a:r>
              <a:rPr lang="en-GB" sz="2700" b="0" kern="0" cap="none" dirty="0">
                <a:solidFill>
                  <a:schemeClr val="bg1"/>
                </a:solidFill>
                <a:latin typeface="Century Gothic" panose="020B0502020202020204" pitchFamily="34" charset="0"/>
                <a:ea typeface="Avenir Next Medium"/>
                <a:cs typeface="Arial" panose="020B0604020202020204" pitchFamily="34" charset="0"/>
                <a:sym typeface="Avenir Next Medium"/>
              </a:rPr>
              <a:t>For any queries contact:</a:t>
            </a:r>
          </a:p>
        </p:txBody>
      </p:sp>
      <p:cxnSp>
        <p:nvCxnSpPr>
          <p:cNvPr id="21" name="Straight Connector 20">
            <a:extLst>
              <a:ext uri="{FF2B5EF4-FFF2-40B4-BE49-F238E27FC236}">
                <a16:creationId xmlns:a16="http://schemas.microsoft.com/office/drawing/2014/main" id="{0D6EADF2-E5F2-4CBB-99DC-2507308D54D9}"/>
              </a:ext>
            </a:extLst>
          </p:cNvPr>
          <p:cNvCxnSpPr/>
          <p:nvPr userDrawn="1"/>
        </p:nvCxnSpPr>
        <p:spPr>
          <a:xfrm>
            <a:off x="897844" y="2701160"/>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86514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person, outdoor, little, child&#10;&#10;Description automatically generated">
            <a:extLst>
              <a:ext uri="{FF2B5EF4-FFF2-40B4-BE49-F238E27FC236}">
                <a16:creationId xmlns:a16="http://schemas.microsoft.com/office/drawing/2014/main" id="{DED68CB8-1E46-4AF4-B0D5-9B1FBDBA5D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2633"/>
            <a:ext cx="12187756" cy="6855367"/>
          </a:xfrm>
          <a:prstGeom prst="rect">
            <a:avLst/>
          </a:prstGeom>
        </p:spPr>
      </p:pic>
      <p:sp>
        <p:nvSpPr>
          <p:cNvPr id="5" name="Rectangle 4">
            <a:extLst>
              <a:ext uri="{FF2B5EF4-FFF2-40B4-BE49-F238E27FC236}">
                <a16:creationId xmlns:a16="http://schemas.microsoft.com/office/drawing/2014/main" id="{A99F8F23-34DA-5946-96F0-B56D6F0620D1}"/>
              </a:ext>
            </a:extLst>
          </p:cNvPr>
          <p:cNvSpPr/>
          <p:nvPr userDrawn="1"/>
        </p:nvSpPr>
        <p:spPr>
          <a:xfrm>
            <a:off x="-4244" y="-2633"/>
            <a:ext cx="12187756" cy="6858000"/>
          </a:xfrm>
          <a:prstGeom prst="rect">
            <a:avLst/>
          </a:prstGeom>
          <a:gradFill>
            <a:gsLst>
              <a:gs pos="1000">
                <a:schemeClr val="bg2">
                  <a:lumMod val="0"/>
                  <a:alpha val="0"/>
                </a:schemeClr>
              </a:gs>
              <a:gs pos="46000">
                <a:srgbClr val="000000">
                  <a:alpha val="39000"/>
                </a:srgbClr>
              </a:gs>
              <a:gs pos="65000">
                <a:srgbClr val="000000">
                  <a:alpha val="5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7" name="Title 1">
            <a:extLst>
              <a:ext uri="{FF2B5EF4-FFF2-40B4-BE49-F238E27FC236}">
                <a16:creationId xmlns:a16="http://schemas.microsoft.com/office/drawing/2014/main" id="{BE23276C-C13B-5649-A8EF-4883AF581461}"/>
              </a:ext>
            </a:extLst>
          </p:cNvPr>
          <p:cNvSpPr>
            <a:spLocks noGrp="1"/>
          </p:cNvSpPr>
          <p:nvPr userDrawn="1">
            <p:ph type="ctrTitle" hasCustomPrompt="1"/>
          </p:nvPr>
        </p:nvSpPr>
        <p:spPr>
          <a:xfrm>
            <a:off x="839788" y="2786742"/>
            <a:ext cx="9144000" cy="700314"/>
          </a:xfrm>
        </p:spPr>
        <p:txBody>
          <a:bodyPr lIns="0" rIns="90000" anchor="ctr" anchorCtr="0">
            <a:normAutofit/>
          </a:bodyPr>
          <a:lstStyle>
            <a:lvl1pPr algn="l">
              <a:defRPr sz="3600" b="0">
                <a:solidFill>
                  <a:schemeClr val="bg1"/>
                </a:solidFill>
                <a:latin typeface="Century Gothic" panose="020B0502020202020204" pitchFamily="34" charset="0"/>
              </a:defRPr>
            </a:lvl1pPr>
          </a:lstStyle>
          <a:p>
            <a:r>
              <a:rPr lang="en-US" dirty="0"/>
              <a:t>Proposal/Report Title</a:t>
            </a:r>
          </a:p>
        </p:txBody>
      </p:sp>
      <p:sp>
        <p:nvSpPr>
          <p:cNvPr id="8" name="Text Placeholder 7">
            <a:extLst>
              <a:ext uri="{FF2B5EF4-FFF2-40B4-BE49-F238E27FC236}">
                <a16:creationId xmlns:a16="http://schemas.microsoft.com/office/drawing/2014/main" id="{C6529E09-ADE1-3A48-A8D6-D86829582236}"/>
              </a:ext>
            </a:extLst>
          </p:cNvPr>
          <p:cNvSpPr>
            <a:spLocks noGrp="1"/>
          </p:cNvSpPr>
          <p:nvPr userDrawn="1">
            <p:ph type="body" sz="quarter" idx="10" hasCustomPrompt="1"/>
          </p:nvPr>
        </p:nvSpPr>
        <p:spPr>
          <a:xfrm>
            <a:off x="855286" y="3476621"/>
            <a:ext cx="9144000" cy="615891"/>
          </a:xfrm>
        </p:spPr>
        <p:txBody>
          <a:bodyPr lIns="0" rIns="90000" anchor="ctr" anchorCtr="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dirty="0"/>
              <a:t>Insert subtext here in sentence case</a:t>
            </a:r>
          </a:p>
        </p:txBody>
      </p:sp>
      <p:cxnSp>
        <p:nvCxnSpPr>
          <p:cNvPr id="9" name="Straight Connector 8">
            <a:extLst>
              <a:ext uri="{FF2B5EF4-FFF2-40B4-BE49-F238E27FC236}">
                <a16:creationId xmlns:a16="http://schemas.microsoft.com/office/drawing/2014/main" id="{BDCC2B96-B9F0-A440-BB10-F5AD361501A6}"/>
              </a:ext>
            </a:extLst>
          </p:cNvPr>
          <p:cNvCxnSpPr/>
          <p:nvPr userDrawn="1"/>
        </p:nvCxnSpPr>
        <p:spPr>
          <a:xfrm>
            <a:off x="839788" y="4110799"/>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4F805670-7194-F34E-8BA0-A56C8CF58966}"/>
              </a:ext>
            </a:extLst>
          </p:cNvPr>
          <p:cNvSpPr>
            <a:spLocks noGrp="1"/>
          </p:cNvSpPr>
          <p:nvPr>
            <p:ph type="body" sz="quarter" idx="11" hasCustomPrompt="1"/>
          </p:nvPr>
        </p:nvSpPr>
        <p:spPr>
          <a:xfrm>
            <a:off x="855286" y="4267166"/>
            <a:ext cx="929971" cy="400447"/>
          </a:xfrm>
        </p:spPr>
        <p:txBody>
          <a:bodyPr lIns="0" rIns="9000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dirty="0"/>
              <a:t>Date</a:t>
            </a:r>
          </a:p>
        </p:txBody>
      </p:sp>
      <p:grpSp>
        <p:nvGrpSpPr>
          <p:cNvPr id="15" name="Group 14">
            <a:extLst>
              <a:ext uri="{FF2B5EF4-FFF2-40B4-BE49-F238E27FC236}">
                <a16:creationId xmlns:a16="http://schemas.microsoft.com/office/drawing/2014/main" id="{86FF794A-C589-E249-9B4A-D2B14AA32A8B}"/>
              </a:ext>
            </a:extLst>
          </p:cNvPr>
          <p:cNvGrpSpPr/>
          <p:nvPr userDrawn="1"/>
        </p:nvGrpSpPr>
        <p:grpSpPr>
          <a:xfrm rot="10800000">
            <a:off x="6364098" y="158730"/>
            <a:ext cx="5827902" cy="2016977"/>
            <a:chOff x="-1" y="4663945"/>
            <a:chExt cx="5827902" cy="2016977"/>
          </a:xfrm>
        </p:grpSpPr>
        <p:sp>
          <p:nvSpPr>
            <p:cNvPr id="17" name="Rectangle 16">
              <a:extLst>
                <a:ext uri="{FF2B5EF4-FFF2-40B4-BE49-F238E27FC236}">
                  <a16:creationId xmlns:a16="http://schemas.microsoft.com/office/drawing/2014/main" id="{067BCB1F-2B0B-1549-8DAB-ED32FAD2A06B}"/>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24" name="Rectangle 23">
              <a:extLst>
                <a:ext uri="{FF2B5EF4-FFF2-40B4-BE49-F238E27FC236}">
                  <a16:creationId xmlns:a16="http://schemas.microsoft.com/office/drawing/2014/main" id="{35EF5318-500B-6845-9028-EBC6A7BAA777}"/>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25" name="Rectangle 24">
              <a:extLst>
                <a:ext uri="{FF2B5EF4-FFF2-40B4-BE49-F238E27FC236}">
                  <a16:creationId xmlns:a16="http://schemas.microsoft.com/office/drawing/2014/main" id="{04EF3C0C-0A99-CF41-84CE-6B8404032617}"/>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26" name="Rectangle 25">
              <a:extLst>
                <a:ext uri="{FF2B5EF4-FFF2-40B4-BE49-F238E27FC236}">
                  <a16:creationId xmlns:a16="http://schemas.microsoft.com/office/drawing/2014/main" id="{80042A74-77F3-734F-BA55-EE2C622B2049}"/>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27" name="Rectangle 26">
              <a:extLst>
                <a:ext uri="{FF2B5EF4-FFF2-40B4-BE49-F238E27FC236}">
                  <a16:creationId xmlns:a16="http://schemas.microsoft.com/office/drawing/2014/main" id="{4D0A3BDF-82B3-AA44-A002-C576A02C86B7}"/>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grpSp>
      <p:pic>
        <p:nvPicPr>
          <p:cNvPr id="19" name="Picture 18">
            <a:extLst>
              <a:ext uri="{FF2B5EF4-FFF2-40B4-BE49-F238E27FC236}">
                <a16:creationId xmlns:a16="http://schemas.microsoft.com/office/drawing/2014/main" id="{024EB9D3-D2F6-45AC-9CB5-C4046F4D29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52934" y="5647765"/>
            <a:ext cx="2896476" cy="987391"/>
          </a:xfrm>
          <a:prstGeom prst="rect">
            <a:avLst/>
          </a:prstGeom>
        </p:spPr>
      </p:pic>
      <p:sp>
        <p:nvSpPr>
          <p:cNvPr id="6" name="Text Placeholder 5">
            <a:extLst>
              <a:ext uri="{FF2B5EF4-FFF2-40B4-BE49-F238E27FC236}">
                <a16:creationId xmlns:a16="http://schemas.microsoft.com/office/drawing/2014/main" id="{D479907C-CDAE-4FBA-83F5-78BF444963E6}"/>
              </a:ext>
            </a:extLst>
          </p:cNvPr>
          <p:cNvSpPr>
            <a:spLocks noGrp="1"/>
          </p:cNvSpPr>
          <p:nvPr>
            <p:ph type="body" sz="quarter" idx="12" hasCustomPrompt="1"/>
          </p:nvPr>
        </p:nvSpPr>
        <p:spPr>
          <a:xfrm>
            <a:off x="839788" y="2090738"/>
            <a:ext cx="9159875" cy="700087"/>
          </a:xfrm>
          <a:prstGeom prst="rect">
            <a:avLst/>
          </a:prstGeom>
        </p:spPr>
        <p:txBody>
          <a:bodyPr anchor="ctr"/>
          <a:lstStyle>
            <a:lvl1pPr marL="0" indent="0">
              <a:buNone/>
              <a:defRPr sz="3600">
                <a:solidFill>
                  <a:schemeClr val="bg1"/>
                </a:solidFill>
                <a:latin typeface="Century Gothic Bold" panose="020B0702020202020204" pitchFamily="34" charset="0"/>
              </a:defRPr>
            </a:lvl1pPr>
            <a:lvl2pPr marL="457200" indent="0">
              <a:buNone/>
              <a:defRPr sz="3200">
                <a:solidFill>
                  <a:schemeClr val="bg1"/>
                </a:solidFill>
                <a:latin typeface="Century Gothic Bold" panose="020B0702020202020204" pitchFamily="34" charset="0"/>
              </a:defRPr>
            </a:lvl2pPr>
            <a:lvl3pPr>
              <a:defRPr>
                <a:latin typeface="Century Gothic Bold" panose="020B0702020202020204" pitchFamily="34" charset="0"/>
              </a:defRPr>
            </a:lvl3pPr>
            <a:lvl4pPr>
              <a:defRPr>
                <a:latin typeface="Century Gothic Bold" panose="020B0702020202020204" pitchFamily="34" charset="0"/>
              </a:defRPr>
            </a:lvl4pPr>
            <a:lvl5pPr>
              <a:defRPr>
                <a:latin typeface="Century Gothic Bold" panose="020B0702020202020204" pitchFamily="34" charset="0"/>
              </a:defRPr>
            </a:lvl5pPr>
          </a:lstStyle>
          <a:p>
            <a:pPr lvl="0"/>
            <a:r>
              <a:rPr lang="en-US"/>
              <a:t>Client name</a:t>
            </a:r>
            <a:endParaRPr lang="en-US" dirty="0"/>
          </a:p>
        </p:txBody>
      </p:sp>
    </p:spTree>
    <p:extLst>
      <p:ext uri="{BB962C8B-B14F-4D97-AF65-F5344CB8AC3E}">
        <p14:creationId xmlns:p14="http://schemas.microsoft.com/office/powerpoint/2010/main" val="261125545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F024-CE78-C044-AC1C-749F5A01162F}"/>
              </a:ext>
            </a:extLst>
          </p:cNvPr>
          <p:cNvSpPr>
            <a:spLocks noGrp="1"/>
          </p:cNvSpPr>
          <p:nvPr>
            <p:ph type="title" hasCustomPrompt="1"/>
          </p:nvPr>
        </p:nvSpPr>
        <p:spPr/>
        <p:txBody>
          <a:bodyPr lIns="0" tIns="46800" rIns="0"/>
          <a:lstStyle>
            <a:lvl1pPr algn="l">
              <a:defRPr b="0">
                <a:solidFill>
                  <a:schemeClr val="tx1"/>
                </a:solidFill>
              </a:defRPr>
            </a:lvl1pPr>
          </a:lstStyle>
          <a:p>
            <a:r>
              <a:rPr lang="en-US" dirty="0"/>
              <a:t>Title goes here in sentence case</a:t>
            </a:r>
          </a:p>
        </p:txBody>
      </p:sp>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839788" y="1825625"/>
            <a:ext cx="10514012" cy="4351338"/>
          </a:xfrm>
        </p:spPr>
        <p:txBody>
          <a:bodyPr/>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86BF1FDA-2CB4-704B-95F9-2095F91D33FC}"/>
              </a:ext>
            </a:extLst>
          </p:cNvPr>
          <p:cNvCxnSpPr/>
          <p:nvPr userDrawn="1"/>
        </p:nvCxnSpPr>
        <p:spPr>
          <a:xfrm>
            <a:off x="839788" y="1401000"/>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3C72FCD4-32B2-F144-B95B-61FA8242A671}"/>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fld id="{A06387B2-7A61-DC40-A17B-3BFC5FA5102E}" type="slidenum">
              <a:rPr lang="en-GB" smtClean="0"/>
              <a:pPr/>
              <a:t>‹#›</a:t>
            </a:fld>
            <a:endParaRPr lang="en-GB" dirty="0"/>
          </a:p>
        </p:txBody>
      </p:sp>
      <p:sp>
        <p:nvSpPr>
          <p:cNvPr id="8" name="Text Placeholder 7">
            <a:extLst>
              <a:ext uri="{FF2B5EF4-FFF2-40B4-BE49-F238E27FC236}">
                <a16:creationId xmlns:a16="http://schemas.microsoft.com/office/drawing/2014/main" id="{4892DD46-7CCA-E64B-85FF-CBF1C3886095}"/>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dirty="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DA650CC2-E3C5-4D8E-9A69-AE643F9B26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Tree>
    <p:extLst>
      <p:ext uri="{BB962C8B-B14F-4D97-AF65-F5344CB8AC3E}">
        <p14:creationId xmlns:p14="http://schemas.microsoft.com/office/powerpoint/2010/main" val="3446696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23B764-8B79-724D-870A-F637E490D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endParaRPr lang="en-GB" dirty="0"/>
          </a:p>
        </p:txBody>
      </p:sp>
    </p:spTree>
    <p:extLst>
      <p:ext uri="{BB962C8B-B14F-4D97-AF65-F5344CB8AC3E}">
        <p14:creationId xmlns:p14="http://schemas.microsoft.com/office/powerpoint/2010/main" val="3769149131"/>
      </p:ext>
    </p:extLst>
  </p:cSld>
  <p:clrMap bg1="lt1" tx1="dk1" bg2="lt2" tx2="dk2" accent1="accent1" accent2="accent2" accent3="accent3" accent4="accent4" accent5="accent5" accent6="accent6" hlink="hlink" folHlink="folHlink"/>
  <p:sldLayoutIdLst>
    <p:sldLayoutId id="2147483841" r:id="rId1"/>
    <p:sldLayoutId id="214748384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23B764-8B79-724D-870A-F637E490D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endParaRPr lang="en-GB" dirty="0"/>
          </a:p>
        </p:txBody>
      </p:sp>
    </p:spTree>
    <p:extLst>
      <p:ext uri="{BB962C8B-B14F-4D97-AF65-F5344CB8AC3E}">
        <p14:creationId xmlns:p14="http://schemas.microsoft.com/office/powerpoint/2010/main" val="36560482"/>
      </p:ext>
    </p:extLst>
  </p:cSld>
  <p:clrMap bg1="lt1" tx1="dk1" bg2="lt2" tx2="dk2" accent1="accent1" accent2="accent2" accent3="accent3" accent4="accent4" accent5="accent5" accent6="accent6" hlink="hlink" folHlink="folHlink"/>
  <p:sldLayoutIdLst>
    <p:sldLayoutId id="214748380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6B53C-4F7D-554C-948B-782D0CCD13CF}"/>
              </a:ext>
            </a:extLst>
          </p:cNvPr>
          <p:cNvSpPr>
            <a:spLocks noGrp="1"/>
          </p:cNvSpPr>
          <p:nvPr>
            <p:ph type="title"/>
          </p:nvPr>
        </p:nvSpPr>
        <p:spPr>
          <a:xfrm>
            <a:off x="838200" y="365125"/>
            <a:ext cx="10515600" cy="941161"/>
          </a:xfrm>
          <a:prstGeom prst="rect">
            <a:avLst/>
          </a:prstGeom>
        </p:spPr>
        <p:txBody>
          <a:bodyPr vert="horz" lIns="91440" tIns="45720" rIns="91440" bIns="45720" rtlCol="0" anchor="b" anchorCtr="0">
            <a:normAutofit/>
          </a:bodyPr>
          <a:lstStyle/>
          <a:p>
            <a:r>
              <a:rPr lang="en-US" dirty="0"/>
              <a:t>Title goes here in sentence case</a:t>
            </a:r>
          </a:p>
        </p:txBody>
      </p:sp>
      <p:sp>
        <p:nvSpPr>
          <p:cNvPr id="3" name="Text Placeholder 2">
            <a:extLst>
              <a:ext uri="{FF2B5EF4-FFF2-40B4-BE49-F238E27FC236}">
                <a16:creationId xmlns:a16="http://schemas.microsoft.com/office/drawing/2014/main" id="{E74C4AB1-613B-DF4A-8CEF-1C5508959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BDAB344-DFBE-2F44-A5A1-3E33771B00FE}"/>
              </a:ext>
            </a:extLst>
          </p:cNvPr>
          <p:cNvSpPr>
            <a:spLocks noGrp="1"/>
          </p:cNvSpPr>
          <p:nvPr>
            <p:ph type="ftr" sz="quarter" idx="3"/>
          </p:nvPr>
        </p:nvSpPr>
        <p:spPr>
          <a:xfrm>
            <a:off x="839787" y="6356351"/>
            <a:ext cx="10512425" cy="339952"/>
          </a:xfrm>
          <a:prstGeom prst="rect">
            <a:avLst/>
          </a:prstGeom>
        </p:spPr>
        <p:txBody>
          <a:bodyPr vert="horz" lIns="91440" tIns="45720" rIns="91440" bIns="45720" rtlCol="0" anchor="ctr"/>
          <a:lstStyle>
            <a:lvl1pPr algn="l">
              <a:defRPr sz="1200" b="0" i="0">
                <a:solidFill>
                  <a:schemeClr val="tx1"/>
                </a:solidFill>
                <a:latin typeface="Arial Regular"/>
              </a:defRPr>
            </a:lvl1pPr>
          </a:lstStyle>
          <a:p>
            <a:fld id="{F8840695-B550-B148-99BE-0CF31DEA08D9}" type="slidenum">
              <a:rPr lang="en-GB" smtClean="0">
                <a:ea typeface="Helvetica Neue Light" panose="02000403000000020004" pitchFamily="2" charset="0"/>
              </a:rPr>
              <a:pPr/>
              <a:t>‹#›</a:t>
            </a:fld>
            <a:endParaRPr lang="en-GB" dirty="0">
              <a:ea typeface="Helvetica Neue Light" panose="02000403000000020004" pitchFamily="2" charset="0"/>
            </a:endParaRPr>
          </a:p>
        </p:txBody>
      </p:sp>
    </p:spTree>
    <p:extLst>
      <p:ext uri="{BB962C8B-B14F-4D97-AF65-F5344CB8AC3E}">
        <p14:creationId xmlns:p14="http://schemas.microsoft.com/office/powerpoint/2010/main" val="4091696418"/>
      </p:ext>
    </p:extLst>
  </p:cSld>
  <p:clrMap bg1="lt1" tx1="dk1" bg2="lt2" tx2="dk2" accent1="accent1" accent2="accent2" accent3="accent3" accent4="accent4" accent5="accent5" accent6="accent6" hlink="hlink" folHlink="folHlink"/>
  <p:sldLayoutIdLst>
    <p:sldLayoutId id="2147483829" r:id="rId1"/>
  </p:sldLayoutIdLst>
  <p:hf hdr="0" dt="0"/>
  <p:txStyles>
    <p:titleStyle>
      <a:lvl1pPr algn="ctr" defTabSz="914400" rtl="0" eaLnBrk="1" latinLnBrk="0" hangingPunct="1">
        <a:lnSpc>
          <a:spcPct val="90000"/>
        </a:lnSpc>
        <a:spcBef>
          <a:spcPct val="0"/>
        </a:spcBef>
        <a:buNone/>
        <a:defRPr sz="3600" b="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890">
          <p15:clr>
            <a:srgbClr val="F26B43"/>
          </p15:clr>
        </p15:guide>
        <p15:guide id="3" pos="529">
          <p15:clr>
            <a:srgbClr val="F26B43"/>
          </p15:clr>
        </p15:guide>
        <p15:guide id="4" pos="7151">
          <p15:clr>
            <a:srgbClr val="F26B43"/>
          </p15:clr>
        </p15:guide>
        <p15:guide id="5" orient="horz" pos="232">
          <p15:clr>
            <a:srgbClr val="F26B43"/>
          </p15:clr>
        </p15:guide>
        <p15:guide id="6" orient="horz" pos="1139">
          <p15:clr>
            <a:srgbClr val="F26B43"/>
          </p15:clr>
        </p15:guide>
        <p15:guide id="7" orient="horz" pos="3997">
          <p15:clr>
            <a:srgbClr val="F26B43"/>
          </p15:clr>
        </p15:guide>
        <p15:guide id="8" pos="2729">
          <p15:clr>
            <a:srgbClr val="F26B43"/>
          </p15:clr>
        </p15:guide>
        <p15:guide id="9" pos="49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chart" Target="../charts/chart12.xml"/><Relationship Id="rId16" Type="http://schemas.openxmlformats.org/officeDocument/2006/relationships/image" Target="../media/image52.svg"/><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15.xml.rels><?xml version="1.0" encoding="UTF-8" standalone="yes"?>
<Relationships xmlns="http://schemas.openxmlformats.org/package/2006/relationships"><Relationship Id="rId8" Type="http://schemas.openxmlformats.org/officeDocument/2006/relationships/chart" Target="../charts/chart18.xml"/><Relationship Id="rId13" Type="http://schemas.openxmlformats.org/officeDocument/2006/relationships/image" Target="../media/image41.png"/><Relationship Id="rId18" Type="http://schemas.openxmlformats.org/officeDocument/2006/relationships/image" Target="../media/image58.svg"/><Relationship Id="rId26" Type="http://schemas.openxmlformats.org/officeDocument/2006/relationships/image" Target="../media/image62.svg"/><Relationship Id="rId3" Type="http://schemas.openxmlformats.org/officeDocument/2006/relationships/chart" Target="../charts/chart13.xml"/><Relationship Id="rId21" Type="http://schemas.openxmlformats.org/officeDocument/2006/relationships/image" Target="../media/image49.png"/><Relationship Id="rId7" Type="http://schemas.openxmlformats.org/officeDocument/2006/relationships/chart" Target="../charts/chart17.xml"/><Relationship Id="rId12" Type="http://schemas.openxmlformats.org/officeDocument/2006/relationships/image" Target="../media/image55.sv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5.xml"/><Relationship Id="rId16" Type="http://schemas.openxmlformats.org/officeDocument/2006/relationships/image" Target="../media/image57.svg"/><Relationship Id="rId20" Type="http://schemas.openxmlformats.org/officeDocument/2006/relationships/image" Target="../media/image59.svg"/><Relationship Id="rId1" Type="http://schemas.openxmlformats.org/officeDocument/2006/relationships/slideLayout" Target="../slideLayouts/slideLayout1.xml"/><Relationship Id="rId6" Type="http://schemas.openxmlformats.org/officeDocument/2006/relationships/chart" Target="../charts/chart16.xml"/><Relationship Id="rId11" Type="http://schemas.openxmlformats.org/officeDocument/2006/relationships/image" Target="../media/image39.png"/><Relationship Id="rId24" Type="http://schemas.openxmlformats.org/officeDocument/2006/relationships/image" Target="../media/image61.svg"/><Relationship Id="rId5" Type="http://schemas.openxmlformats.org/officeDocument/2006/relationships/chart" Target="../charts/chart15.xml"/><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chart" Target="../charts/chart20.xml"/><Relationship Id="rId19" Type="http://schemas.openxmlformats.org/officeDocument/2006/relationships/image" Target="../media/image47.png"/><Relationship Id="rId4" Type="http://schemas.openxmlformats.org/officeDocument/2006/relationships/chart" Target="../charts/chart14.xml"/><Relationship Id="rId9" Type="http://schemas.openxmlformats.org/officeDocument/2006/relationships/chart" Target="../charts/chart19.xml"/><Relationship Id="rId14" Type="http://schemas.openxmlformats.org/officeDocument/2006/relationships/image" Target="../media/image56.svg"/><Relationship Id="rId22" Type="http://schemas.openxmlformats.org/officeDocument/2006/relationships/image" Target="../media/image60.svg"/></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6.svg"/><Relationship Id="rId2" Type="http://schemas.openxmlformats.org/officeDocument/2006/relationships/slideLayout" Target="../slideLayouts/slideLayout1.xml"/><Relationship Id="rId1" Type="http://schemas.openxmlformats.org/officeDocument/2006/relationships/video" Target="https://player.vimeo.com/video/926228894?h=044c00a73a&amp;amp;app_id=122963" TargetMode="Externa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58F0-C0DF-4217-B081-446E09897AC7}"/>
              </a:ext>
            </a:extLst>
          </p:cNvPr>
          <p:cNvSpPr>
            <a:spLocks noGrp="1"/>
          </p:cNvSpPr>
          <p:nvPr>
            <p:ph type="ctrTitle"/>
          </p:nvPr>
        </p:nvSpPr>
        <p:spPr>
          <a:xfrm>
            <a:off x="823913" y="3135458"/>
            <a:ext cx="9144000" cy="700314"/>
          </a:xfrm>
        </p:spPr>
        <p:txBody>
          <a:bodyPr>
            <a:normAutofit/>
          </a:bodyPr>
          <a:lstStyle/>
          <a:p>
            <a:r>
              <a:rPr lang="en-GB" dirty="0"/>
              <a:t>Representation in Advertising Tracker</a:t>
            </a:r>
          </a:p>
        </p:txBody>
      </p:sp>
      <p:sp>
        <p:nvSpPr>
          <p:cNvPr id="4" name="Text Placeholder 3">
            <a:extLst>
              <a:ext uri="{FF2B5EF4-FFF2-40B4-BE49-F238E27FC236}">
                <a16:creationId xmlns:a16="http://schemas.microsoft.com/office/drawing/2014/main" id="{3550AFD3-7AFD-4981-A237-305F41DA94A5}"/>
              </a:ext>
            </a:extLst>
          </p:cNvPr>
          <p:cNvSpPr>
            <a:spLocks noGrp="1"/>
          </p:cNvSpPr>
          <p:nvPr>
            <p:ph type="body" sz="quarter" idx="11"/>
          </p:nvPr>
        </p:nvSpPr>
        <p:spPr>
          <a:xfrm>
            <a:off x="855286" y="4267166"/>
            <a:ext cx="2883795" cy="400447"/>
          </a:xfrm>
        </p:spPr>
        <p:txBody>
          <a:bodyPr>
            <a:normAutofit/>
          </a:bodyPr>
          <a:lstStyle/>
          <a:p>
            <a:r>
              <a:rPr lang="en-GB" sz="1600" dirty="0"/>
              <a:t>March 2024</a:t>
            </a:r>
          </a:p>
        </p:txBody>
      </p:sp>
      <p:sp>
        <p:nvSpPr>
          <p:cNvPr id="5" name="Text Placeholder 4">
            <a:extLst>
              <a:ext uri="{FF2B5EF4-FFF2-40B4-BE49-F238E27FC236}">
                <a16:creationId xmlns:a16="http://schemas.microsoft.com/office/drawing/2014/main" id="{51EED8BB-A849-4C03-8D9C-A0598992E17A}"/>
              </a:ext>
            </a:extLst>
          </p:cNvPr>
          <p:cNvSpPr>
            <a:spLocks noGrp="1"/>
          </p:cNvSpPr>
          <p:nvPr>
            <p:ph type="body" sz="quarter" idx="12"/>
          </p:nvPr>
        </p:nvSpPr>
        <p:spPr>
          <a:xfrm>
            <a:off x="823913" y="2435371"/>
            <a:ext cx="9159875" cy="700087"/>
          </a:xfrm>
        </p:spPr>
        <p:txBody>
          <a:bodyPr lIns="0"/>
          <a:lstStyle/>
          <a:p>
            <a:r>
              <a:rPr lang="en-GB" sz="4000" b="1" dirty="0"/>
              <a:t>ISBA</a:t>
            </a:r>
          </a:p>
        </p:txBody>
      </p:sp>
    </p:spTree>
    <p:extLst>
      <p:ext uri="{BB962C8B-B14F-4D97-AF65-F5344CB8AC3E}">
        <p14:creationId xmlns:p14="http://schemas.microsoft.com/office/powerpoint/2010/main" val="109255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20DF45E-265D-42E4-9E7A-C5F40CF108A9}"/>
              </a:ext>
            </a:extLst>
          </p:cNvPr>
          <p:cNvGraphicFramePr/>
          <p:nvPr>
            <p:extLst>
              <p:ext uri="{D42A27DB-BD31-4B8C-83A1-F6EECF244321}">
                <p14:modId xmlns:p14="http://schemas.microsoft.com/office/powerpoint/2010/main" val="4148657971"/>
              </p:ext>
            </p:extLst>
          </p:nvPr>
        </p:nvGraphicFramePr>
        <p:xfrm>
          <a:off x="700020" y="2527155"/>
          <a:ext cx="10629278" cy="3823561"/>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7BF7A258-BA47-4A55-B6E3-AA573324B737}"/>
              </a:ext>
            </a:extLst>
          </p:cNvPr>
          <p:cNvSpPr>
            <a:spLocks noGrp="1"/>
          </p:cNvSpPr>
          <p:nvPr>
            <p:ph type="ftr" sz="quarter" idx="11"/>
          </p:nvPr>
        </p:nvSpPr>
        <p:spPr/>
        <p:txBody>
          <a:bodyPr/>
          <a:lstStyle/>
          <a:p>
            <a:fld id="{A06387B2-7A61-DC40-A17B-3BFC5FA5102E}" type="slidenum">
              <a:rPr lang="en-GB" smtClean="0"/>
              <a:pPr/>
              <a:t>10</a:t>
            </a:fld>
            <a:endParaRPr lang="en-GB" dirty="0"/>
          </a:p>
        </p:txBody>
      </p:sp>
      <p:sp>
        <p:nvSpPr>
          <p:cNvPr id="5" name="Text Placeholder 4">
            <a:extLst>
              <a:ext uri="{FF2B5EF4-FFF2-40B4-BE49-F238E27FC236}">
                <a16:creationId xmlns:a16="http://schemas.microsoft.com/office/drawing/2014/main" id="{086928F9-E1A4-4F32-AD06-59BAE8949C58}"/>
              </a:ext>
            </a:extLst>
          </p:cNvPr>
          <p:cNvSpPr>
            <a:spLocks noGrp="1"/>
          </p:cNvSpPr>
          <p:nvPr>
            <p:ph type="body" sz="quarter" idx="12"/>
          </p:nvPr>
        </p:nvSpPr>
        <p:spPr/>
        <p:txBody>
          <a:bodyPr/>
          <a:lstStyle/>
          <a:p>
            <a:r>
              <a:rPr lang="en-GB" dirty="0">
                <a:latin typeface="Arial" panose="020B0604020202020204" pitchFamily="34" charset="0"/>
              </a:rPr>
              <a:t>Results</a:t>
            </a:r>
          </a:p>
        </p:txBody>
      </p:sp>
      <p:sp>
        <p:nvSpPr>
          <p:cNvPr id="7" name="Rectangle 6">
            <a:extLst>
              <a:ext uri="{FF2B5EF4-FFF2-40B4-BE49-F238E27FC236}">
                <a16:creationId xmlns:a16="http://schemas.microsoft.com/office/drawing/2014/main" id="{D5445698-3D07-4034-AC93-DDA060D0D6FF}"/>
              </a:ext>
            </a:extLst>
          </p:cNvPr>
          <p:cNvSpPr/>
          <p:nvPr/>
        </p:nvSpPr>
        <p:spPr>
          <a:xfrm>
            <a:off x="4569254" y="1890365"/>
            <a:ext cx="1445405" cy="244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bg1"/>
                </a:solidFill>
                <a:latin typeface="Arial" panose="020B0604020202020204" pitchFamily="34" charset="0"/>
              </a:rPr>
              <a:t>Total</a:t>
            </a:r>
          </a:p>
        </p:txBody>
      </p:sp>
      <p:sp>
        <p:nvSpPr>
          <p:cNvPr id="8" name="Rectangle 7">
            <a:extLst>
              <a:ext uri="{FF2B5EF4-FFF2-40B4-BE49-F238E27FC236}">
                <a16:creationId xmlns:a16="http://schemas.microsoft.com/office/drawing/2014/main" id="{9D22FAB6-86C0-4C75-9CF9-D7FD73373A1F}"/>
              </a:ext>
            </a:extLst>
          </p:cNvPr>
          <p:cNvSpPr/>
          <p:nvPr/>
        </p:nvSpPr>
        <p:spPr>
          <a:xfrm>
            <a:off x="6096000" y="1890365"/>
            <a:ext cx="1445405" cy="244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bg1"/>
                </a:solidFill>
                <a:latin typeface="Arial" panose="020B0604020202020204" pitchFamily="34" charset="0"/>
              </a:rPr>
              <a:t>Among that group</a:t>
            </a:r>
          </a:p>
        </p:txBody>
      </p:sp>
      <p:sp>
        <p:nvSpPr>
          <p:cNvPr id="9" name="Rectangle 8">
            <a:extLst>
              <a:ext uri="{FF2B5EF4-FFF2-40B4-BE49-F238E27FC236}">
                <a16:creationId xmlns:a16="http://schemas.microsoft.com/office/drawing/2014/main" id="{5D9B32BC-A632-4A43-89B2-C7466C31BBDB}"/>
              </a:ext>
            </a:extLst>
          </p:cNvPr>
          <p:cNvSpPr/>
          <p:nvPr/>
        </p:nvSpPr>
        <p:spPr>
          <a:xfrm>
            <a:off x="4315475" y="2180153"/>
            <a:ext cx="3561050" cy="482889"/>
          </a:xfrm>
          <a:prstGeom prst="rect">
            <a:avLst/>
          </a:prstGeom>
        </p:spPr>
        <p:txBody>
          <a:bodyPr wrap="square" anchor="ctr">
            <a:spAutoFit/>
          </a:bodyPr>
          <a:lstStyle/>
          <a:p>
            <a:pPr lvl="0" algn="ctr">
              <a:lnSpc>
                <a:spcPct val="110000"/>
              </a:lnSpc>
              <a:spcAft>
                <a:spcPts val="300"/>
              </a:spcAft>
            </a:pPr>
            <a:r>
              <a:rPr lang="en-GB" sz="1200" b="1" dirty="0">
                <a:latin typeface="Arial" panose="020B0604020202020204" pitchFamily="34" charset="0"/>
              </a:rPr>
              <a:t>Say these groups are well represented in TV adverts – </a:t>
            </a:r>
            <a:r>
              <a:rPr lang="en-GB" sz="1200" b="1" dirty="0">
                <a:solidFill>
                  <a:schemeClr val="accent1"/>
                </a:solidFill>
                <a:latin typeface="Arial" panose="020B0604020202020204" pitchFamily="34" charset="0"/>
              </a:rPr>
              <a:t>compared to among that group</a:t>
            </a:r>
          </a:p>
        </p:txBody>
      </p:sp>
      <p:sp>
        <p:nvSpPr>
          <p:cNvPr id="11" name="Title 1">
            <a:extLst>
              <a:ext uri="{FF2B5EF4-FFF2-40B4-BE49-F238E27FC236}">
                <a16:creationId xmlns:a16="http://schemas.microsoft.com/office/drawing/2014/main" id="{FAF71F59-A0F9-4643-AC8D-FE8146640383}"/>
              </a:ext>
            </a:extLst>
          </p:cNvPr>
          <p:cNvSpPr txBox="1">
            <a:spLocks/>
          </p:cNvSpPr>
          <p:nvPr/>
        </p:nvSpPr>
        <p:spPr>
          <a:xfrm>
            <a:off x="838198" y="365125"/>
            <a:ext cx="10604385" cy="94116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3600" b="0" kern="1200">
                <a:solidFill>
                  <a:schemeClr val="tx1"/>
                </a:solidFill>
                <a:latin typeface="Century Gothic" panose="020B0502020202020204" pitchFamily="34" charset="0"/>
                <a:ea typeface="+mj-ea"/>
                <a:cs typeface="+mj-cs"/>
              </a:defRPr>
            </a:lvl1pPr>
          </a:lstStyle>
          <a:p>
            <a:r>
              <a:rPr lang="en-GB" sz="2400" dirty="0"/>
              <a:t>Representation perception gaps are narrowing for some minority groups, however there are some drops, especially among older people</a:t>
            </a:r>
          </a:p>
        </p:txBody>
      </p:sp>
      <p:grpSp>
        <p:nvGrpSpPr>
          <p:cNvPr id="15" name="Group 14">
            <a:extLst>
              <a:ext uri="{FF2B5EF4-FFF2-40B4-BE49-F238E27FC236}">
                <a16:creationId xmlns:a16="http://schemas.microsoft.com/office/drawing/2014/main" id="{FD07AD4A-B78A-449A-AB4B-F3F4B2F268F1}"/>
              </a:ext>
            </a:extLst>
          </p:cNvPr>
          <p:cNvGrpSpPr/>
          <p:nvPr/>
        </p:nvGrpSpPr>
        <p:grpSpPr>
          <a:xfrm>
            <a:off x="9323111" y="6338347"/>
            <a:ext cx="2030689" cy="338554"/>
            <a:chOff x="9323111" y="6352745"/>
            <a:chExt cx="2030689" cy="338554"/>
          </a:xfrm>
        </p:grpSpPr>
        <p:sp>
          <p:nvSpPr>
            <p:cNvPr id="16" name="Isosceles Triangle 15">
              <a:extLst>
                <a:ext uri="{FF2B5EF4-FFF2-40B4-BE49-F238E27FC236}">
                  <a16:creationId xmlns:a16="http://schemas.microsoft.com/office/drawing/2014/main" id="{541E7756-47E4-4AA1-92F0-8B3C2FE6ECE7}"/>
                </a:ext>
              </a:extLst>
            </p:cNvPr>
            <p:cNvSpPr/>
            <p:nvPr/>
          </p:nvSpPr>
          <p:spPr>
            <a:xfrm>
              <a:off x="9323111" y="6408057"/>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20605" y="56519"/>
                    <a:pt x="30541" y="48729"/>
                    <a:pt x="57807" y="0"/>
                  </a:cubicBezTo>
                  <a:cubicBezTo>
                    <a:pt x="71469" y="32928"/>
                    <a:pt x="91666" y="63830"/>
                    <a:pt x="115614" y="105103"/>
                  </a:cubicBezTo>
                  <a:cubicBezTo>
                    <a:pt x="82277" y="105732"/>
                    <a:pt x="35104" y="109915"/>
                    <a:pt x="0" y="105103"/>
                  </a:cubicBezTo>
                  <a:close/>
                </a:path>
                <a:path w="115614" h="105103" stroke="0" extrusionOk="0">
                  <a:moveTo>
                    <a:pt x="0" y="105103"/>
                  </a:moveTo>
                  <a:cubicBezTo>
                    <a:pt x="25338" y="64047"/>
                    <a:pt x="36601" y="29906"/>
                    <a:pt x="57807" y="0"/>
                  </a:cubicBezTo>
                  <a:cubicBezTo>
                    <a:pt x="87717" y="45776"/>
                    <a:pt x="96407" y="63111"/>
                    <a:pt x="115614" y="105103"/>
                  </a:cubicBezTo>
                  <a:cubicBezTo>
                    <a:pt x="68514" y="110263"/>
                    <a:pt x="57643" y="105240"/>
                    <a:pt x="0" y="105103"/>
                  </a:cubicBezTo>
                  <a:close/>
                </a:path>
              </a:pathLst>
            </a:custGeom>
            <a:solidFill>
              <a:srgbClr val="00B050"/>
            </a:solidFill>
            <a:ln>
              <a:solidFill>
                <a:srgbClr val="00B050"/>
              </a:solidFill>
              <a:extLst>
                <a:ext uri="{C807C97D-BFC1-408E-A445-0C87EB9F89A2}">
                  <ask:lineSketchStyleProps xmlns:ask="http://schemas.microsoft.com/office/drawing/2018/sketchyshapes" sd="255237728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E66408F3-FF04-4FAA-BDFD-F7EBA9916071}"/>
                </a:ext>
              </a:extLst>
            </p:cNvPr>
            <p:cNvSpPr txBox="1"/>
            <p:nvPr/>
          </p:nvSpPr>
          <p:spPr>
            <a:xfrm>
              <a:off x="9438876" y="6352745"/>
              <a:ext cx="19149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B645F"/>
                  </a:solidFill>
                  <a:effectLst/>
                  <a:uLnTx/>
                  <a:uFillTx/>
                  <a:latin typeface="Century Gothic" panose="020B0502020202020204" pitchFamily="34" charset="0"/>
                </a:rPr>
                <a:t>Significantly higher/lower than August '23 at 95% confidence</a:t>
              </a:r>
            </a:p>
          </p:txBody>
        </p:sp>
        <p:sp>
          <p:nvSpPr>
            <p:cNvPr id="18" name="Isosceles Triangle 17">
              <a:extLst>
                <a:ext uri="{FF2B5EF4-FFF2-40B4-BE49-F238E27FC236}">
                  <a16:creationId xmlns:a16="http://schemas.microsoft.com/office/drawing/2014/main" id="{6FDD7DD2-C1E2-4C19-B3CC-999162607843}"/>
                </a:ext>
              </a:extLst>
            </p:cNvPr>
            <p:cNvSpPr/>
            <p:nvPr/>
          </p:nvSpPr>
          <p:spPr>
            <a:xfrm rot="10800000">
              <a:off x="9323111" y="6567446"/>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0" name="Rectangle 19">
            <a:extLst>
              <a:ext uri="{FF2B5EF4-FFF2-40B4-BE49-F238E27FC236}">
                <a16:creationId xmlns:a16="http://schemas.microsoft.com/office/drawing/2014/main" id="{B4001A6A-D616-43C4-A8E7-4D1070A0A92C}"/>
              </a:ext>
            </a:extLst>
          </p:cNvPr>
          <p:cNvSpPr/>
          <p:nvPr/>
        </p:nvSpPr>
        <p:spPr>
          <a:xfrm>
            <a:off x="478166" y="6638313"/>
            <a:ext cx="9701004"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 Females (509), Black (82), LGBTQ+ boost (209), South Asian (97), East Asian (</a:t>
            </a:r>
            <a:r>
              <a:rPr lang="en-GB" sz="900" i="1" dirty="0">
                <a:solidFill>
                  <a:schemeClr val="accent1"/>
                </a:solidFill>
                <a:latin typeface="Arial" panose="020B0604020202020204" pitchFamily="34" charset="0"/>
              </a:rPr>
              <a:t>11</a:t>
            </a:r>
            <a:r>
              <a:rPr lang="en-GB" sz="900" i="1" dirty="0">
                <a:solidFill>
                  <a:schemeClr val="tx1"/>
                </a:solidFill>
                <a:latin typeface="Arial" panose="020B0604020202020204" pitchFamily="34" charset="0"/>
              </a:rPr>
              <a:t>), Other minority ethnic (78), Lower social grade (306), Disabilities (346), 65+ (223)</a:t>
            </a:r>
          </a:p>
        </p:txBody>
      </p:sp>
      <p:sp>
        <p:nvSpPr>
          <p:cNvPr id="14" name="Isosceles Triangle 13">
            <a:extLst>
              <a:ext uri="{FF2B5EF4-FFF2-40B4-BE49-F238E27FC236}">
                <a16:creationId xmlns:a16="http://schemas.microsoft.com/office/drawing/2014/main" id="{2AE64072-FE85-A25F-4F57-A593CC0A4C95}"/>
              </a:ext>
            </a:extLst>
          </p:cNvPr>
          <p:cNvSpPr/>
          <p:nvPr/>
        </p:nvSpPr>
        <p:spPr>
          <a:xfrm rot="10800000">
            <a:off x="6969853" y="3926530"/>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4386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C4DF-3044-8B99-E925-3278BCCBE0BD}"/>
              </a:ext>
            </a:extLst>
          </p:cNvPr>
          <p:cNvSpPr>
            <a:spLocks noGrp="1"/>
          </p:cNvSpPr>
          <p:nvPr>
            <p:ph type="title"/>
          </p:nvPr>
        </p:nvSpPr>
        <p:spPr/>
        <p:txBody>
          <a:bodyPr anchor="t">
            <a:noAutofit/>
          </a:bodyPr>
          <a:lstStyle/>
          <a:p>
            <a:r>
              <a:rPr lang="en-GB" sz="2000" dirty="0"/>
              <a:t>In general, people who agree society is well represented also agree these groups are well represented – but particularly those who say so about over-65s, other minority ethnic groups and those from a lower social grade</a:t>
            </a:r>
          </a:p>
        </p:txBody>
      </p:sp>
      <p:sp>
        <p:nvSpPr>
          <p:cNvPr id="4" name="Footer Placeholder 3">
            <a:extLst>
              <a:ext uri="{FF2B5EF4-FFF2-40B4-BE49-F238E27FC236}">
                <a16:creationId xmlns:a16="http://schemas.microsoft.com/office/drawing/2014/main" id="{C9D787F1-FC89-022D-7E81-484467C244C6}"/>
              </a:ext>
            </a:extLst>
          </p:cNvPr>
          <p:cNvSpPr>
            <a:spLocks noGrp="1"/>
          </p:cNvSpPr>
          <p:nvPr>
            <p:ph type="ftr" sz="quarter" idx="11"/>
          </p:nvPr>
        </p:nvSpPr>
        <p:spPr/>
        <p:txBody>
          <a:bodyPr/>
          <a:lstStyle/>
          <a:p>
            <a:fld id="{A06387B2-7A61-DC40-A17B-3BFC5FA5102E}" type="slidenum">
              <a:rPr lang="en-GB" smtClean="0"/>
              <a:pPr/>
              <a:t>11</a:t>
            </a:fld>
            <a:endParaRPr lang="en-GB" dirty="0"/>
          </a:p>
        </p:txBody>
      </p:sp>
      <p:graphicFrame>
        <p:nvGraphicFramePr>
          <p:cNvPr id="6" name="Chart 5">
            <a:extLst>
              <a:ext uri="{FF2B5EF4-FFF2-40B4-BE49-F238E27FC236}">
                <a16:creationId xmlns:a16="http://schemas.microsoft.com/office/drawing/2014/main" id="{0CC36A6A-02E3-80FF-4FCA-BEDF94C9A91C}"/>
              </a:ext>
            </a:extLst>
          </p:cNvPr>
          <p:cNvGraphicFramePr/>
          <p:nvPr>
            <p:extLst>
              <p:ext uri="{D42A27DB-BD31-4B8C-83A1-F6EECF244321}">
                <p14:modId xmlns:p14="http://schemas.microsoft.com/office/powerpoint/2010/main" val="124773094"/>
              </p:ext>
            </p:extLst>
          </p:nvPr>
        </p:nvGraphicFramePr>
        <p:xfrm>
          <a:off x="700020" y="2527155"/>
          <a:ext cx="10629278" cy="382356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FCDD27FE-A7C3-C714-6F2E-BA7952309391}"/>
              </a:ext>
            </a:extLst>
          </p:cNvPr>
          <p:cNvSpPr/>
          <p:nvPr/>
        </p:nvSpPr>
        <p:spPr>
          <a:xfrm>
            <a:off x="4569254" y="1890365"/>
            <a:ext cx="1445405" cy="244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bg1"/>
                </a:solidFill>
                <a:latin typeface="Arial" panose="020B0604020202020204" pitchFamily="34" charset="0"/>
              </a:rPr>
              <a:t>Total</a:t>
            </a:r>
          </a:p>
        </p:txBody>
      </p:sp>
      <p:sp>
        <p:nvSpPr>
          <p:cNvPr id="8" name="Rectangle 7">
            <a:extLst>
              <a:ext uri="{FF2B5EF4-FFF2-40B4-BE49-F238E27FC236}">
                <a16:creationId xmlns:a16="http://schemas.microsoft.com/office/drawing/2014/main" id="{FE9DC2F1-D864-A540-DED8-410608CE5FC9}"/>
              </a:ext>
            </a:extLst>
          </p:cNvPr>
          <p:cNvSpPr/>
          <p:nvPr/>
        </p:nvSpPr>
        <p:spPr>
          <a:xfrm>
            <a:off x="6096000" y="1890365"/>
            <a:ext cx="1445405" cy="244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bg1"/>
                </a:solidFill>
                <a:latin typeface="Arial" panose="020B0604020202020204" pitchFamily="34" charset="0"/>
              </a:rPr>
              <a:t>Say TV adverts reflect modern British </a:t>
            </a:r>
            <a:r>
              <a:rPr lang="en-GB" sz="800" b="1" dirty="0" err="1">
                <a:solidFill>
                  <a:schemeClr val="bg1"/>
                </a:solidFill>
                <a:latin typeface="Arial" panose="020B0604020202020204" pitchFamily="34" charset="0"/>
              </a:rPr>
              <a:t>cociety</a:t>
            </a:r>
            <a:endParaRPr lang="en-GB" sz="800" b="1" dirty="0">
              <a:solidFill>
                <a:schemeClr val="bg1"/>
              </a:solidFill>
              <a:latin typeface="Arial" panose="020B0604020202020204" pitchFamily="34" charset="0"/>
            </a:endParaRPr>
          </a:p>
        </p:txBody>
      </p:sp>
      <p:sp>
        <p:nvSpPr>
          <p:cNvPr id="9" name="Rectangle 8">
            <a:extLst>
              <a:ext uri="{FF2B5EF4-FFF2-40B4-BE49-F238E27FC236}">
                <a16:creationId xmlns:a16="http://schemas.microsoft.com/office/drawing/2014/main" id="{073C04A5-35A7-7E45-AC56-20331991426F}"/>
              </a:ext>
            </a:extLst>
          </p:cNvPr>
          <p:cNvSpPr/>
          <p:nvPr/>
        </p:nvSpPr>
        <p:spPr>
          <a:xfrm>
            <a:off x="3568301" y="2180153"/>
            <a:ext cx="5055397" cy="482889"/>
          </a:xfrm>
          <a:prstGeom prst="rect">
            <a:avLst/>
          </a:prstGeom>
        </p:spPr>
        <p:txBody>
          <a:bodyPr wrap="square" anchor="ctr">
            <a:spAutoFit/>
          </a:bodyPr>
          <a:lstStyle/>
          <a:p>
            <a:pPr lvl="0" algn="ctr">
              <a:lnSpc>
                <a:spcPct val="110000"/>
              </a:lnSpc>
              <a:spcAft>
                <a:spcPts val="300"/>
              </a:spcAft>
            </a:pPr>
            <a:r>
              <a:rPr lang="en-GB" sz="1200" b="1" dirty="0">
                <a:latin typeface="Arial" panose="020B0604020202020204" pitchFamily="34" charset="0"/>
              </a:rPr>
              <a:t>Say these groups are well represented in TV adverts – </a:t>
            </a:r>
            <a:r>
              <a:rPr lang="en-GB" sz="1200" b="1" dirty="0">
                <a:solidFill>
                  <a:schemeClr val="accent1"/>
                </a:solidFill>
                <a:latin typeface="Arial" panose="020B0604020202020204" pitchFamily="34" charset="0"/>
              </a:rPr>
              <a:t>compared to those who agree TV adverts reflect modern British Society</a:t>
            </a:r>
          </a:p>
        </p:txBody>
      </p:sp>
      <p:sp>
        <p:nvSpPr>
          <p:cNvPr id="14" name="Rectangle 13">
            <a:extLst>
              <a:ext uri="{FF2B5EF4-FFF2-40B4-BE49-F238E27FC236}">
                <a16:creationId xmlns:a16="http://schemas.microsoft.com/office/drawing/2014/main" id="{48A92438-131E-B581-EFEB-9FF4F60F1443}"/>
              </a:ext>
            </a:extLst>
          </p:cNvPr>
          <p:cNvSpPr/>
          <p:nvPr/>
        </p:nvSpPr>
        <p:spPr>
          <a:xfrm>
            <a:off x="478166" y="6638313"/>
            <a:ext cx="9701004"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 Agree TV adverts reflect modern British society (405)</a:t>
            </a:r>
          </a:p>
        </p:txBody>
      </p:sp>
      <p:sp>
        <p:nvSpPr>
          <p:cNvPr id="17" name="Rectangle 16">
            <a:extLst>
              <a:ext uri="{FF2B5EF4-FFF2-40B4-BE49-F238E27FC236}">
                <a16:creationId xmlns:a16="http://schemas.microsoft.com/office/drawing/2014/main" id="{0FAF1AEF-C204-F367-1F3D-76F3BC7E4FA1}"/>
              </a:ext>
            </a:extLst>
          </p:cNvPr>
          <p:cNvSpPr/>
          <p:nvPr/>
        </p:nvSpPr>
        <p:spPr>
          <a:xfrm>
            <a:off x="577075" y="2298491"/>
            <a:ext cx="1417376" cy="373436"/>
          </a:xfrm>
          <a:prstGeom prst="rect">
            <a:avLst/>
          </a:prstGeom>
        </p:spPr>
        <p:txBody>
          <a:bodyPr wrap="square" anchor="ctr">
            <a:spAutoFit/>
          </a:bodyPr>
          <a:lstStyle/>
          <a:p>
            <a:pPr lvl="0" algn="ctr">
              <a:lnSpc>
                <a:spcPct val="110000"/>
              </a:lnSpc>
            </a:pPr>
            <a:r>
              <a:rPr lang="en-GB" b="1" dirty="0">
                <a:solidFill>
                  <a:schemeClr val="tx2"/>
                </a:solidFill>
                <a:latin typeface="Arial" panose="020B0604020202020204" pitchFamily="34" charset="0"/>
              </a:rPr>
              <a:t>+18%</a:t>
            </a:r>
          </a:p>
        </p:txBody>
      </p:sp>
      <p:sp>
        <p:nvSpPr>
          <p:cNvPr id="18" name="Rectangle 17">
            <a:extLst>
              <a:ext uri="{FF2B5EF4-FFF2-40B4-BE49-F238E27FC236}">
                <a16:creationId xmlns:a16="http://schemas.microsoft.com/office/drawing/2014/main" id="{4AAAFD5C-A91C-4421-80EA-7662CC4650FC}"/>
              </a:ext>
            </a:extLst>
          </p:cNvPr>
          <p:cNvSpPr/>
          <p:nvPr/>
        </p:nvSpPr>
        <p:spPr>
          <a:xfrm>
            <a:off x="1736154" y="2506849"/>
            <a:ext cx="1417376" cy="373436"/>
          </a:xfrm>
          <a:prstGeom prst="rect">
            <a:avLst/>
          </a:prstGeom>
        </p:spPr>
        <p:txBody>
          <a:bodyPr wrap="square" anchor="ctr">
            <a:spAutoFit/>
          </a:bodyPr>
          <a:lstStyle/>
          <a:p>
            <a:pPr lvl="0" algn="ctr">
              <a:lnSpc>
                <a:spcPct val="110000"/>
              </a:lnSpc>
            </a:pPr>
            <a:r>
              <a:rPr lang="en-GB" b="1" dirty="0">
                <a:solidFill>
                  <a:schemeClr val="tx2"/>
                </a:solidFill>
                <a:latin typeface="Arial" panose="020B0604020202020204" pitchFamily="34" charset="0"/>
              </a:rPr>
              <a:t>+19%</a:t>
            </a:r>
          </a:p>
        </p:txBody>
      </p:sp>
      <p:sp>
        <p:nvSpPr>
          <p:cNvPr id="19" name="Rectangle 18">
            <a:extLst>
              <a:ext uri="{FF2B5EF4-FFF2-40B4-BE49-F238E27FC236}">
                <a16:creationId xmlns:a16="http://schemas.microsoft.com/office/drawing/2014/main" id="{08B21683-1325-100A-7AA0-FA46975C3847}"/>
              </a:ext>
            </a:extLst>
          </p:cNvPr>
          <p:cNvSpPr/>
          <p:nvPr/>
        </p:nvSpPr>
        <p:spPr>
          <a:xfrm>
            <a:off x="2931655" y="2713812"/>
            <a:ext cx="1417376" cy="467051"/>
          </a:xfrm>
          <a:prstGeom prst="rect">
            <a:avLst/>
          </a:prstGeom>
        </p:spPr>
        <p:txBody>
          <a:bodyPr wrap="square" anchor="ctr">
            <a:spAutoFit/>
          </a:bodyPr>
          <a:lstStyle/>
          <a:p>
            <a:pPr lvl="0" algn="ctr">
              <a:lnSpc>
                <a:spcPct val="110000"/>
              </a:lnSpc>
            </a:pPr>
            <a:r>
              <a:rPr lang="en-GB" sz="2400" b="1" dirty="0">
                <a:solidFill>
                  <a:schemeClr val="accent1"/>
                </a:solidFill>
                <a:latin typeface="Arial" panose="020B0604020202020204" pitchFamily="34" charset="0"/>
              </a:rPr>
              <a:t>+22%</a:t>
            </a:r>
          </a:p>
        </p:txBody>
      </p:sp>
      <p:sp>
        <p:nvSpPr>
          <p:cNvPr id="20" name="Rectangle 19">
            <a:extLst>
              <a:ext uri="{FF2B5EF4-FFF2-40B4-BE49-F238E27FC236}">
                <a16:creationId xmlns:a16="http://schemas.microsoft.com/office/drawing/2014/main" id="{4A4C4837-F282-058B-0A53-ECDAF163A561}"/>
              </a:ext>
            </a:extLst>
          </p:cNvPr>
          <p:cNvSpPr/>
          <p:nvPr/>
        </p:nvSpPr>
        <p:spPr>
          <a:xfrm>
            <a:off x="4073955" y="2918704"/>
            <a:ext cx="1417376" cy="467051"/>
          </a:xfrm>
          <a:prstGeom prst="rect">
            <a:avLst/>
          </a:prstGeom>
        </p:spPr>
        <p:txBody>
          <a:bodyPr wrap="square" anchor="ctr">
            <a:spAutoFit/>
          </a:bodyPr>
          <a:lstStyle/>
          <a:p>
            <a:pPr lvl="0" algn="ctr">
              <a:lnSpc>
                <a:spcPct val="110000"/>
              </a:lnSpc>
            </a:pPr>
            <a:r>
              <a:rPr lang="en-GB" sz="2400" b="1" dirty="0">
                <a:solidFill>
                  <a:schemeClr val="accent1"/>
                </a:solidFill>
                <a:latin typeface="Arial" panose="020B0604020202020204" pitchFamily="34" charset="0"/>
              </a:rPr>
              <a:t>+22%</a:t>
            </a:r>
          </a:p>
        </p:txBody>
      </p:sp>
      <p:sp>
        <p:nvSpPr>
          <p:cNvPr id="21" name="Rectangle 20">
            <a:extLst>
              <a:ext uri="{FF2B5EF4-FFF2-40B4-BE49-F238E27FC236}">
                <a16:creationId xmlns:a16="http://schemas.microsoft.com/office/drawing/2014/main" id="{69040B9E-5F76-F4F5-67F3-0E8835371FBD}"/>
              </a:ext>
            </a:extLst>
          </p:cNvPr>
          <p:cNvSpPr/>
          <p:nvPr/>
        </p:nvSpPr>
        <p:spPr>
          <a:xfrm>
            <a:off x="5305971" y="3046002"/>
            <a:ext cx="1417376" cy="373436"/>
          </a:xfrm>
          <a:prstGeom prst="rect">
            <a:avLst/>
          </a:prstGeom>
        </p:spPr>
        <p:txBody>
          <a:bodyPr wrap="square" anchor="ctr">
            <a:spAutoFit/>
          </a:bodyPr>
          <a:lstStyle/>
          <a:p>
            <a:pPr lvl="0" algn="ctr">
              <a:lnSpc>
                <a:spcPct val="110000"/>
              </a:lnSpc>
            </a:pPr>
            <a:r>
              <a:rPr lang="en-GB" b="1" dirty="0">
                <a:solidFill>
                  <a:schemeClr val="tx2"/>
                </a:solidFill>
                <a:latin typeface="Arial" panose="020B0604020202020204" pitchFamily="34" charset="0"/>
              </a:rPr>
              <a:t>+19%</a:t>
            </a:r>
          </a:p>
        </p:txBody>
      </p:sp>
      <p:sp>
        <p:nvSpPr>
          <p:cNvPr id="22" name="Rectangle 21">
            <a:extLst>
              <a:ext uri="{FF2B5EF4-FFF2-40B4-BE49-F238E27FC236}">
                <a16:creationId xmlns:a16="http://schemas.microsoft.com/office/drawing/2014/main" id="{EEC49989-927D-460C-C39B-2B472704ED67}"/>
              </a:ext>
            </a:extLst>
          </p:cNvPr>
          <p:cNvSpPr/>
          <p:nvPr/>
        </p:nvSpPr>
        <p:spPr>
          <a:xfrm>
            <a:off x="6450726" y="3064215"/>
            <a:ext cx="1417376" cy="373436"/>
          </a:xfrm>
          <a:prstGeom prst="rect">
            <a:avLst/>
          </a:prstGeom>
        </p:spPr>
        <p:txBody>
          <a:bodyPr wrap="square" anchor="ctr">
            <a:spAutoFit/>
          </a:bodyPr>
          <a:lstStyle/>
          <a:p>
            <a:pPr lvl="0" algn="ctr">
              <a:lnSpc>
                <a:spcPct val="110000"/>
              </a:lnSpc>
            </a:pPr>
            <a:r>
              <a:rPr lang="en-GB" b="1" dirty="0">
                <a:solidFill>
                  <a:schemeClr val="tx2"/>
                </a:solidFill>
                <a:latin typeface="Arial" panose="020B0604020202020204" pitchFamily="34" charset="0"/>
              </a:rPr>
              <a:t>+19%</a:t>
            </a:r>
          </a:p>
        </p:txBody>
      </p:sp>
      <p:sp>
        <p:nvSpPr>
          <p:cNvPr id="23" name="Rectangle 22">
            <a:extLst>
              <a:ext uri="{FF2B5EF4-FFF2-40B4-BE49-F238E27FC236}">
                <a16:creationId xmlns:a16="http://schemas.microsoft.com/office/drawing/2014/main" id="{6B66C35A-F7E7-B7CC-59F3-1258892919BE}"/>
              </a:ext>
            </a:extLst>
          </p:cNvPr>
          <p:cNvSpPr/>
          <p:nvPr/>
        </p:nvSpPr>
        <p:spPr>
          <a:xfrm>
            <a:off x="7651750" y="3279527"/>
            <a:ext cx="1417376" cy="373436"/>
          </a:xfrm>
          <a:prstGeom prst="rect">
            <a:avLst/>
          </a:prstGeom>
        </p:spPr>
        <p:txBody>
          <a:bodyPr wrap="square" anchor="ctr">
            <a:spAutoFit/>
          </a:bodyPr>
          <a:lstStyle/>
          <a:p>
            <a:pPr lvl="0" algn="ctr">
              <a:lnSpc>
                <a:spcPct val="110000"/>
              </a:lnSpc>
            </a:pPr>
            <a:r>
              <a:rPr lang="en-GB" b="1" dirty="0">
                <a:solidFill>
                  <a:schemeClr val="tx2"/>
                </a:solidFill>
                <a:latin typeface="Arial" panose="020B0604020202020204" pitchFamily="34" charset="0"/>
              </a:rPr>
              <a:t>+18%</a:t>
            </a:r>
          </a:p>
        </p:txBody>
      </p:sp>
      <p:sp>
        <p:nvSpPr>
          <p:cNvPr id="24" name="Rectangle 23">
            <a:extLst>
              <a:ext uri="{FF2B5EF4-FFF2-40B4-BE49-F238E27FC236}">
                <a16:creationId xmlns:a16="http://schemas.microsoft.com/office/drawing/2014/main" id="{B00190A0-163B-24B1-BDA1-C80B16236D42}"/>
              </a:ext>
            </a:extLst>
          </p:cNvPr>
          <p:cNvSpPr/>
          <p:nvPr/>
        </p:nvSpPr>
        <p:spPr>
          <a:xfrm>
            <a:off x="8852774" y="3318008"/>
            <a:ext cx="1417376" cy="467051"/>
          </a:xfrm>
          <a:prstGeom prst="rect">
            <a:avLst/>
          </a:prstGeom>
        </p:spPr>
        <p:txBody>
          <a:bodyPr wrap="square" anchor="ctr">
            <a:spAutoFit/>
          </a:bodyPr>
          <a:lstStyle/>
          <a:p>
            <a:pPr lvl="0" algn="ctr">
              <a:lnSpc>
                <a:spcPct val="110000"/>
              </a:lnSpc>
            </a:pPr>
            <a:r>
              <a:rPr lang="en-GB" sz="2400" b="1" dirty="0">
                <a:solidFill>
                  <a:schemeClr val="accent1"/>
                </a:solidFill>
                <a:latin typeface="Arial" panose="020B0604020202020204" pitchFamily="34" charset="0"/>
              </a:rPr>
              <a:t>+21%</a:t>
            </a:r>
          </a:p>
        </p:txBody>
      </p:sp>
      <p:sp>
        <p:nvSpPr>
          <p:cNvPr id="25" name="Rectangle 24">
            <a:extLst>
              <a:ext uri="{FF2B5EF4-FFF2-40B4-BE49-F238E27FC236}">
                <a16:creationId xmlns:a16="http://schemas.microsoft.com/office/drawing/2014/main" id="{36522E5D-DFB1-35FB-26D5-8EE86DF51FF6}"/>
              </a:ext>
            </a:extLst>
          </p:cNvPr>
          <p:cNvSpPr/>
          <p:nvPr/>
        </p:nvSpPr>
        <p:spPr>
          <a:xfrm>
            <a:off x="9995147" y="3487153"/>
            <a:ext cx="1417376" cy="373436"/>
          </a:xfrm>
          <a:prstGeom prst="rect">
            <a:avLst/>
          </a:prstGeom>
        </p:spPr>
        <p:txBody>
          <a:bodyPr wrap="square" anchor="ctr">
            <a:spAutoFit/>
          </a:bodyPr>
          <a:lstStyle/>
          <a:p>
            <a:pPr lvl="0" algn="ctr">
              <a:lnSpc>
                <a:spcPct val="110000"/>
              </a:lnSpc>
            </a:pPr>
            <a:r>
              <a:rPr lang="en-GB" b="1" dirty="0">
                <a:solidFill>
                  <a:schemeClr val="tx2"/>
                </a:solidFill>
                <a:latin typeface="Arial" panose="020B0604020202020204" pitchFamily="34" charset="0"/>
              </a:rPr>
              <a:t>+16%</a:t>
            </a:r>
          </a:p>
        </p:txBody>
      </p:sp>
    </p:spTree>
    <p:extLst>
      <p:ext uri="{BB962C8B-B14F-4D97-AF65-F5344CB8AC3E}">
        <p14:creationId xmlns:p14="http://schemas.microsoft.com/office/powerpoint/2010/main" val="361405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BF7A258-BA47-4A55-B6E3-AA573324B737}"/>
              </a:ext>
            </a:extLst>
          </p:cNvPr>
          <p:cNvSpPr>
            <a:spLocks noGrp="1"/>
          </p:cNvSpPr>
          <p:nvPr>
            <p:ph type="ftr" sz="quarter" idx="11"/>
          </p:nvPr>
        </p:nvSpPr>
        <p:spPr/>
        <p:txBody>
          <a:bodyPr/>
          <a:lstStyle/>
          <a:p>
            <a:fld id="{A06387B2-7A61-DC40-A17B-3BFC5FA5102E}" type="slidenum">
              <a:rPr lang="en-GB" smtClean="0"/>
              <a:pPr/>
              <a:t>12</a:t>
            </a:fld>
            <a:endParaRPr lang="en-GB" dirty="0"/>
          </a:p>
        </p:txBody>
      </p:sp>
      <p:sp>
        <p:nvSpPr>
          <p:cNvPr id="5" name="Text Placeholder 4">
            <a:extLst>
              <a:ext uri="{FF2B5EF4-FFF2-40B4-BE49-F238E27FC236}">
                <a16:creationId xmlns:a16="http://schemas.microsoft.com/office/drawing/2014/main" id="{086928F9-E1A4-4F32-AD06-59BAE8949C58}"/>
              </a:ext>
            </a:extLst>
          </p:cNvPr>
          <p:cNvSpPr>
            <a:spLocks noGrp="1"/>
          </p:cNvSpPr>
          <p:nvPr>
            <p:ph type="body" sz="quarter" idx="12"/>
          </p:nvPr>
        </p:nvSpPr>
        <p:spPr/>
        <p:txBody>
          <a:bodyPr/>
          <a:lstStyle/>
          <a:p>
            <a:r>
              <a:rPr lang="en-GB" dirty="0">
                <a:latin typeface="Arial" panose="020B0604020202020204" pitchFamily="34" charset="0"/>
              </a:rPr>
              <a:t>Results</a:t>
            </a:r>
          </a:p>
        </p:txBody>
      </p:sp>
      <p:sp>
        <p:nvSpPr>
          <p:cNvPr id="8" name="Rectangle 7">
            <a:extLst>
              <a:ext uri="{FF2B5EF4-FFF2-40B4-BE49-F238E27FC236}">
                <a16:creationId xmlns:a16="http://schemas.microsoft.com/office/drawing/2014/main" id="{9D22FAB6-86C0-4C75-9CF9-D7FD73373A1F}"/>
              </a:ext>
            </a:extLst>
          </p:cNvPr>
          <p:cNvSpPr/>
          <p:nvPr/>
        </p:nvSpPr>
        <p:spPr>
          <a:xfrm>
            <a:off x="5373297" y="1474205"/>
            <a:ext cx="1445405" cy="244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rPr>
              <a:t>Among that group</a:t>
            </a:r>
          </a:p>
        </p:txBody>
      </p:sp>
      <p:sp>
        <p:nvSpPr>
          <p:cNvPr id="9" name="Rectangle 8">
            <a:extLst>
              <a:ext uri="{FF2B5EF4-FFF2-40B4-BE49-F238E27FC236}">
                <a16:creationId xmlns:a16="http://schemas.microsoft.com/office/drawing/2014/main" id="{5D9B32BC-A632-4A43-89B2-C7466C31BBDB}"/>
              </a:ext>
            </a:extLst>
          </p:cNvPr>
          <p:cNvSpPr/>
          <p:nvPr/>
        </p:nvSpPr>
        <p:spPr>
          <a:xfrm>
            <a:off x="4574789" y="1763993"/>
            <a:ext cx="3042421" cy="482889"/>
          </a:xfrm>
          <a:prstGeom prst="rect">
            <a:avLst/>
          </a:prstGeom>
        </p:spPr>
        <p:txBody>
          <a:bodyPr wrap="square" anchor="ctr">
            <a:spAutoFit/>
          </a:bodyPr>
          <a:lstStyle/>
          <a:p>
            <a:pPr lvl="0" algn="ctr">
              <a:lnSpc>
                <a:spcPct val="110000"/>
              </a:lnSpc>
              <a:spcAft>
                <a:spcPts val="300"/>
              </a:spcAft>
            </a:pPr>
            <a:r>
              <a:rPr lang="en-GB" sz="1200" b="1" dirty="0">
                <a:latin typeface="Arial" panose="020B0604020202020204" pitchFamily="34" charset="0"/>
              </a:rPr>
              <a:t>Say these groups are well represented in TV adverts</a:t>
            </a:r>
          </a:p>
        </p:txBody>
      </p:sp>
      <p:sp>
        <p:nvSpPr>
          <p:cNvPr id="11" name="Title 1">
            <a:extLst>
              <a:ext uri="{FF2B5EF4-FFF2-40B4-BE49-F238E27FC236}">
                <a16:creationId xmlns:a16="http://schemas.microsoft.com/office/drawing/2014/main" id="{FAF71F59-A0F9-4643-AC8D-FE8146640383}"/>
              </a:ext>
            </a:extLst>
          </p:cNvPr>
          <p:cNvSpPr txBox="1">
            <a:spLocks/>
          </p:cNvSpPr>
          <p:nvPr/>
        </p:nvSpPr>
        <p:spPr>
          <a:xfrm>
            <a:off x="838199" y="365125"/>
            <a:ext cx="11031748" cy="94116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3600" b="0" kern="1200">
                <a:solidFill>
                  <a:schemeClr val="tx1"/>
                </a:solidFill>
                <a:latin typeface="Century Gothic" panose="020B0502020202020204" pitchFamily="34" charset="0"/>
                <a:ea typeface="+mj-ea"/>
                <a:cs typeface="+mj-cs"/>
              </a:defRPr>
            </a:lvl1pPr>
          </a:lstStyle>
          <a:p>
            <a:r>
              <a:rPr lang="en-GB" sz="2400" dirty="0"/>
              <a:t>While perceived representation is on a downward trend for females, it has increased among the Black and LGBTQ+ communities over the last 3 years</a:t>
            </a:r>
          </a:p>
        </p:txBody>
      </p:sp>
      <p:graphicFrame>
        <p:nvGraphicFramePr>
          <p:cNvPr id="10" name="Chart 9">
            <a:extLst>
              <a:ext uri="{FF2B5EF4-FFF2-40B4-BE49-F238E27FC236}">
                <a16:creationId xmlns:a16="http://schemas.microsoft.com/office/drawing/2014/main" id="{3AD49D3D-E025-4092-986E-F402D9A5CAB9}"/>
              </a:ext>
            </a:extLst>
          </p:cNvPr>
          <p:cNvGraphicFramePr/>
          <p:nvPr>
            <p:extLst>
              <p:ext uri="{D42A27DB-BD31-4B8C-83A1-F6EECF244321}">
                <p14:modId xmlns:p14="http://schemas.microsoft.com/office/powerpoint/2010/main" val="2989916116"/>
              </p:ext>
            </p:extLst>
          </p:nvPr>
        </p:nvGraphicFramePr>
        <p:xfrm>
          <a:off x="20756" y="2427237"/>
          <a:ext cx="2907002" cy="18770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13046F4-1293-4F62-820D-FD3EF8637450}"/>
              </a:ext>
            </a:extLst>
          </p:cNvPr>
          <p:cNvGraphicFramePr/>
          <p:nvPr>
            <p:extLst>
              <p:ext uri="{D42A27DB-BD31-4B8C-83A1-F6EECF244321}">
                <p14:modId xmlns:p14="http://schemas.microsoft.com/office/powerpoint/2010/main" val="1052154286"/>
              </p:ext>
            </p:extLst>
          </p:nvPr>
        </p:nvGraphicFramePr>
        <p:xfrm>
          <a:off x="3137482" y="2444489"/>
          <a:ext cx="2903333" cy="18770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FCAC1D88-AF2F-4260-A008-3A8647328040}"/>
              </a:ext>
            </a:extLst>
          </p:cNvPr>
          <p:cNvGraphicFramePr/>
          <p:nvPr>
            <p:extLst>
              <p:ext uri="{D42A27DB-BD31-4B8C-83A1-F6EECF244321}">
                <p14:modId xmlns:p14="http://schemas.microsoft.com/office/powerpoint/2010/main" val="263425497"/>
              </p:ext>
            </p:extLst>
          </p:nvPr>
        </p:nvGraphicFramePr>
        <p:xfrm>
          <a:off x="6216241" y="2427237"/>
          <a:ext cx="2895443" cy="20243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FCF2D28B-FA5A-496C-A1D7-6C768DD9A868}"/>
              </a:ext>
            </a:extLst>
          </p:cNvPr>
          <p:cNvGraphicFramePr/>
          <p:nvPr>
            <p:extLst>
              <p:ext uri="{D42A27DB-BD31-4B8C-83A1-F6EECF244321}">
                <p14:modId xmlns:p14="http://schemas.microsoft.com/office/powerpoint/2010/main" val="2615959726"/>
              </p:ext>
            </p:extLst>
          </p:nvPr>
        </p:nvGraphicFramePr>
        <p:xfrm>
          <a:off x="9119452" y="2427236"/>
          <a:ext cx="2905387" cy="18770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20D25D24-539C-4386-9A8B-434A9A4FA966}"/>
              </a:ext>
            </a:extLst>
          </p:cNvPr>
          <p:cNvGraphicFramePr/>
          <p:nvPr>
            <p:extLst>
              <p:ext uri="{D42A27DB-BD31-4B8C-83A1-F6EECF244321}">
                <p14:modId xmlns:p14="http://schemas.microsoft.com/office/powerpoint/2010/main" val="3234529103"/>
              </p:ext>
            </p:extLst>
          </p:nvPr>
        </p:nvGraphicFramePr>
        <p:xfrm>
          <a:off x="3137481" y="4451611"/>
          <a:ext cx="2909423" cy="20095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BA999053-AC17-4CA7-A9CA-42A2DA92897B}"/>
              </a:ext>
            </a:extLst>
          </p:cNvPr>
          <p:cNvGraphicFramePr/>
          <p:nvPr>
            <p:extLst>
              <p:ext uri="{D42A27DB-BD31-4B8C-83A1-F6EECF244321}">
                <p14:modId xmlns:p14="http://schemas.microsoft.com/office/powerpoint/2010/main" val="2295993308"/>
              </p:ext>
            </p:extLst>
          </p:nvPr>
        </p:nvGraphicFramePr>
        <p:xfrm>
          <a:off x="25167" y="4451611"/>
          <a:ext cx="2902591" cy="18770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a:extLst>
              <a:ext uri="{FF2B5EF4-FFF2-40B4-BE49-F238E27FC236}">
                <a16:creationId xmlns:a16="http://schemas.microsoft.com/office/drawing/2014/main" id="{169241F6-6860-460F-95E7-2D73ADFAF38B}"/>
              </a:ext>
            </a:extLst>
          </p:cNvPr>
          <p:cNvGraphicFramePr/>
          <p:nvPr>
            <p:extLst>
              <p:ext uri="{D42A27DB-BD31-4B8C-83A1-F6EECF244321}">
                <p14:modId xmlns:p14="http://schemas.microsoft.com/office/powerpoint/2010/main" val="2004601652"/>
              </p:ext>
            </p:extLst>
          </p:nvPr>
        </p:nvGraphicFramePr>
        <p:xfrm>
          <a:off x="6145094" y="4451611"/>
          <a:ext cx="2898238" cy="18770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Chart 18">
            <a:extLst>
              <a:ext uri="{FF2B5EF4-FFF2-40B4-BE49-F238E27FC236}">
                <a16:creationId xmlns:a16="http://schemas.microsoft.com/office/drawing/2014/main" id="{6AE7954D-105A-4035-A651-12F3645D5FDA}"/>
              </a:ext>
            </a:extLst>
          </p:cNvPr>
          <p:cNvGraphicFramePr/>
          <p:nvPr>
            <p:extLst>
              <p:ext uri="{D42A27DB-BD31-4B8C-83A1-F6EECF244321}">
                <p14:modId xmlns:p14="http://schemas.microsoft.com/office/powerpoint/2010/main" val="1705750811"/>
              </p:ext>
            </p:extLst>
          </p:nvPr>
        </p:nvGraphicFramePr>
        <p:xfrm>
          <a:off x="9195757" y="4451611"/>
          <a:ext cx="2892725" cy="1877065"/>
        </p:xfrm>
        <a:graphic>
          <a:graphicData uri="http://schemas.openxmlformats.org/drawingml/2006/chart">
            <c:chart xmlns:c="http://schemas.openxmlformats.org/drawingml/2006/chart" xmlns:r="http://schemas.openxmlformats.org/officeDocument/2006/relationships" r:id="rId10"/>
          </a:graphicData>
        </a:graphic>
      </p:graphicFrame>
      <p:sp>
        <p:nvSpPr>
          <p:cNvPr id="2" name="Rectangle 1">
            <a:extLst>
              <a:ext uri="{FF2B5EF4-FFF2-40B4-BE49-F238E27FC236}">
                <a16:creationId xmlns:a16="http://schemas.microsoft.com/office/drawing/2014/main" id="{A52B04C7-035F-4E2E-9ED6-FB1572E5FDFC}"/>
              </a:ext>
            </a:extLst>
          </p:cNvPr>
          <p:cNvSpPr/>
          <p:nvPr/>
        </p:nvSpPr>
        <p:spPr>
          <a:xfrm>
            <a:off x="2749571" y="5990611"/>
            <a:ext cx="306040" cy="287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F0106D77-19AF-44C4-843F-A320626D1A5A}"/>
              </a:ext>
            </a:extLst>
          </p:cNvPr>
          <p:cNvSpPr/>
          <p:nvPr/>
        </p:nvSpPr>
        <p:spPr>
          <a:xfrm>
            <a:off x="9694758" y="6344367"/>
            <a:ext cx="1980502" cy="287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Arial" panose="020B0604020202020204" pitchFamily="34" charset="0"/>
              </a:rPr>
              <a:t>* </a:t>
            </a:r>
            <a:r>
              <a:rPr lang="en-GB" sz="1400" dirty="0">
                <a:solidFill>
                  <a:srgbClr val="FF0000"/>
                </a:solidFill>
                <a:latin typeface="Arial" panose="020B0604020202020204" pitchFamily="34" charset="0"/>
              </a:rPr>
              <a:t>Low base size</a:t>
            </a:r>
            <a:endParaRPr lang="en-GB" dirty="0">
              <a:solidFill>
                <a:srgbClr val="FF0000"/>
              </a:solidFill>
              <a:latin typeface="Arial" panose="020B0604020202020204" pitchFamily="34" charset="0"/>
            </a:endParaRPr>
          </a:p>
        </p:txBody>
      </p:sp>
      <p:sp>
        <p:nvSpPr>
          <p:cNvPr id="3" name="Rectangle 2">
            <a:extLst>
              <a:ext uri="{FF2B5EF4-FFF2-40B4-BE49-F238E27FC236}">
                <a16:creationId xmlns:a16="http://schemas.microsoft.com/office/drawing/2014/main" id="{D8184682-1B03-66C5-5B90-D3BD6291137E}"/>
              </a:ext>
            </a:extLst>
          </p:cNvPr>
          <p:cNvSpPr/>
          <p:nvPr/>
        </p:nvSpPr>
        <p:spPr>
          <a:xfrm>
            <a:off x="478166" y="6638313"/>
            <a:ext cx="9701004"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 Females (509), Black (82), LGBTQ+ boost (209), South Asian (97), East Asian (</a:t>
            </a:r>
            <a:r>
              <a:rPr lang="en-GB" sz="900" i="1" dirty="0">
                <a:solidFill>
                  <a:schemeClr val="accent1"/>
                </a:solidFill>
                <a:latin typeface="Arial" panose="020B0604020202020204" pitchFamily="34" charset="0"/>
              </a:rPr>
              <a:t>11</a:t>
            </a:r>
            <a:r>
              <a:rPr lang="en-GB" sz="900" i="1" dirty="0">
                <a:solidFill>
                  <a:schemeClr val="tx1"/>
                </a:solidFill>
                <a:latin typeface="Arial" panose="020B0604020202020204" pitchFamily="34" charset="0"/>
              </a:rPr>
              <a:t>), Other minority ethnic (78), Lower social grade (306), Disabilities (346), 65+ (223)</a:t>
            </a:r>
          </a:p>
        </p:txBody>
      </p:sp>
    </p:spTree>
    <p:extLst>
      <p:ext uri="{BB962C8B-B14F-4D97-AF65-F5344CB8AC3E}">
        <p14:creationId xmlns:p14="http://schemas.microsoft.com/office/powerpoint/2010/main" val="94917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EA77-9C06-6D5A-F8C8-F88B7B20A090}"/>
            </a:ext>
          </a:extLst>
        </p:cNvPr>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7714AB01-F907-E513-A91B-B55B6579F256}"/>
              </a:ext>
            </a:extLst>
          </p:cNvPr>
          <p:cNvGraphicFramePr/>
          <p:nvPr>
            <p:extLst>
              <p:ext uri="{D42A27DB-BD31-4B8C-83A1-F6EECF244321}">
                <p14:modId xmlns:p14="http://schemas.microsoft.com/office/powerpoint/2010/main" val="3514318557"/>
              </p:ext>
            </p:extLst>
          </p:nvPr>
        </p:nvGraphicFramePr>
        <p:xfrm>
          <a:off x="781361" y="2271578"/>
          <a:ext cx="10629278" cy="3823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9330C3E-B1B8-9421-8DD1-EA8F04BC79CD}"/>
              </a:ext>
            </a:extLst>
          </p:cNvPr>
          <p:cNvSpPr>
            <a:spLocks noGrp="1"/>
          </p:cNvSpPr>
          <p:nvPr>
            <p:ph type="title"/>
          </p:nvPr>
        </p:nvSpPr>
        <p:spPr>
          <a:xfrm>
            <a:off x="838200" y="365125"/>
            <a:ext cx="10515600" cy="941161"/>
          </a:xfrm>
        </p:spPr>
        <p:txBody>
          <a:bodyPr>
            <a:noAutofit/>
          </a:bodyPr>
          <a:lstStyle/>
          <a:p>
            <a:r>
              <a:rPr lang="en-GB" sz="2400" dirty="0">
                <a:latin typeface="Century Gothic" panose="020B0502020202020204" pitchFamily="34" charset="0"/>
              </a:rPr>
              <a:t>Three in five UK adults think TV adverts are currently accessible, though this is lower among those with disabilities, women and older people</a:t>
            </a:r>
          </a:p>
        </p:txBody>
      </p:sp>
      <p:sp>
        <p:nvSpPr>
          <p:cNvPr id="4" name="Footer Placeholder 3">
            <a:extLst>
              <a:ext uri="{FF2B5EF4-FFF2-40B4-BE49-F238E27FC236}">
                <a16:creationId xmlns:a16="http://schemas.microsoft.com/office/drawing/2014/main" id="{DE5A388B-B27F-0D46-52A3-4F1707CE55EA}"/>
              </a:ext>
            </a:extLst>
          </p:cNvPr>
          <p:cNvSpPr>
            <a:spLocks noGrp="1"/>
          </p:cNvSpPr>
          <p:nvPr>
            <p:ph type="ftr" sz="quarter" idx="11"/>
          </p:nvPr>
        </p:nvSpPr>
        <p:spPr>
          <a:xfrm>
            <a:off x="222513" y="6356350"/>
            <a:ext cx="615687" cy="365125"/>
          </a:xfrm>
        </p:spPr>
        <p:txBody>
          <a:bodyPr/>
          <a:lstStyle/>
          <a:p>
            <a:fld id="{A06387B2-7A61-DC40-A17B-3BFC5FA5102E}" type="slidenum">
              <a:rPr lang="en-GB" smtClean="0"/>
              <a:pPr/>
              <a:t>13</a:t>
            </a:fld>
            <a:endParaRPr lang="en-GB" dirty="0"/>
          </a:p>
        </p:txBody>
      </p:sp>
      <p:sp>
        <p:nvSpPr>
          <p:cNvPr id="5" name="Text Placeholder 4">
            <a:extLst>
              <a:ext uri="{FF2B5EF4-FFF2-40B4-BE49-F238E27FC236}">
                <a16:creationId xmlns:a16="http://schemas.microsoft.com/office/drawing/2014/main" id="{BBB57BCE-9303-7F93-4F0D-1ABCD65021D9}"/>
              </a:ext>
            </a:extLst>
          </p:cNvPr>
          <p:cNvSpPr>
            <a:spLocks noGrp="1"/>
          </p:cNvSpPr>
          <p:nvPr>
            <p:ph type="body" sz="quarter" idx="12"/>
          </p:nvPr>
        </p:nvSpPr>
        <p:spPr/>
        <p:txBody>
          <a:bodyPr/>
          <a:lstStyle/>
          <a:p>
            <a:r>
              <a:rPr lang="en-GB" dirty="0">
                <a:latin typeface="Arial" panose="020B0604020202020204" pitchFamily="34" charset="0"/>
              </a:rPr>
              <a:t>Results</a:t>
            </a:r>
          </a:p>
        </p:txBody>
      </p:sp>
      <p:sp>
        <p:nvSpPr>
          <p:cNvPr id="3" name="Rectangle 2">
            <a:extLst>
              <a:ext uri="{FF2B5EF4-FFF2-40B4-BE49-F238E27FC236}">
                <a16:creationId xmlns:a16="http://schemas.microsoft.com/office/drawing/2014/main" id="{58897FA0-811A-89B5-D220-CCD746EBBB3E}"/>
              </a:ext>
            </a:extLst>
          </p:cNvPr>
          <p:cNvSpPr/>
          <p:nvPr/>
        </p:nvSpPr>
        <p:spPr>
          <a:xfrm>
            <a:off x="4315475" y="1592238"/>
            <a:ext cx="3561050" cy="547907"/>
          </a:xfrm>
          <a:prstGeom prst="rect">
            <a:avLst/>
          </a:prstGeom>
        </p:spPr>
        <p:txBody>
          <a:bodyPr wrap="square" anchor="ctr">
            <a:spAutoFit/>
          </a:bodyPr>
          <a:lstStyle/>
          <a:p>
            <a:pPr lvl="0" algn="ctr">
              <a:lnSpc>
                <a:spcPct val="110000"/>
              </a:lnSpc>
              <a:spcAft>
                <a:spcPts val="300"/>
              </a:spcAft>
            </a:pPr>
            <a:r>
              <a:rPr lang="en-GB" sz="1400" b="1" dirty="0">
                <a:latin typeface="Arial" panose="020B0604020202020204" pitchFamily="34" charset="0"/>
              </a:rPr>
              <a:t>Percentages who say TV adverts are accessible / not accessible</a:t>
            </a:r>
            <a:endParaRPr lang="en-GB" sz="1400" b="1" dirty="0">
              <a:solidFill>
                <a:schemeClr val="accent1"/>
              </a:solidFill>
              <a:latin typeface="Arial" panose="020B0604020202020204" pitchFamily="34" charset="0"/>
            </a:endParaRPr>
          </a:p>
        </p:txBody>
      </p:sp>
      <p:sp>
        <p:nvSpPr>
          <p:cNvPr id="15" name="Rectangle 14">
            <a:extLst>
              <a:ext uri="{FF2B5EF4-FFF2-40B4-BE49-F238E27FC236}">
                <a16:creationId xmlns:a16="http://schemas.microsoft.com/office/drawing/2014/main" id="{96E81B3C-EED2-9CD1-ED52-6191523ECD52}"/>
              </a:ext>
            </a:extLst>
          </p:cNvPr>
          <p:cNvSpPr/>
          <p:nvPr/>
        </p:nvSpPr>
        <p:spPr>
          <a:xfrm>
            <a:off x="478166" y="6638313"/>
            <a:ext cx="9701004"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 Females (509), Minority ethnic boost (268), LGBTQ+ boost (209), Lower social grade (306), Disabilities (346), 65+ (223)</a:t>
            </a:r>
          </a:p>
        </p:txBody>
      </p:sp>
      <p:sp>
        <p:nvSpPr>
          <p:cNvPr id="16" name="Rectangle 15">
            <a:extLst>
              <a:ext uri="{FF2B5EF4-FFF2-40B4-BE49-F238E27FC236}">
                <a16:creationId xmlns:a16="http://schemas.microsoft.com/office/drawing/2014/main" id="{B7E4EF98-C14A-AC1D-A0D7-891C4345FB42}"/>
              </a:ext>
            </a:extLst>
          </p:cNvPr>
          <p:cNvSpPr/>
          <p:nvPr/>
        </p:nvSpPr>
        <p:spPr>
          <a:xfrm>
            <a:off x="1372895" y="6063371"/>
            <a:ext cx="1136505" cy="244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rPr>
              <a:t>Not Accessible</a:t>
            </a:r>
          </a:p>
        </p:txBody>
      </p:sp>
      <p:sp>
        <p:nvSpPr>
          <p:cNvPr id="17" name="Rectangle 16">
            <a:extLst>
              <a:ext uri="{FF2B5EF4-FFF2-40B4-BE49-F238E27FC236}">
                <a16:creationId xmlns:a16="http://schemas.microsoft.com/office/drawing/2014/main" id="{B34C52FE-A5A0-34BE-FECE-1D95DAED112B}"/>
              </a:ext>
            </a:extLst>
          </p:cNvPr>
          <p:cNvSpPr/>
          <p:nvPr/>
        </p:nvSpPr>
        <p:spPr>
          <a:xfrm>
            <a:off x="1372896" y="1929372"/>
            <a:ext cx="1136504" cy="244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rPr>
              <a:t>Accessible</a:t>
            </a:r>
          </a:p>
        </p:txBody>
      </p:sp>
    </p:spTree>
    <p:extLst>
      <p:ext uri="{BB962C8B-B14F-4D97-AF65-F5344CB8AC3E}">
        <p14:creationId xmlns:p14="http://schemas.microsoft.com/office/powerpoint/2010/main" val="394582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067FCC3-5324-2248-BFF5-6CC7A03C2CBA}"/>
              </a:ext>
            </a:extLst>
          </p:cNvPr>
          <p:cNvSpPr/>
          <p:nvPr/>
        </p:nvSpPr>
        <p:spPr>
          <a:xfrm>
            <a:off x="7192435" y="2367674"/>
            <a:ext cx="3827443" cy="379391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latin typeface="Arial" panose="020B0604020202020204" pitchFamily="34" charset="0"/>
            </a:endParaRPr>
          </a:p>
        </p:txBody>
      </p:sp>
      <p:sp>
        <p:nvSpPr>
          <p:cNvPr id="50" name="Rectangle 49">
            <a:extLst>
              <a:ext uri="{FF2B5EF4-FFF2-40B4-BE49-F238E27FC236}">
                <a16:creationId xmlns:a16="http://schemas.microsoft.com/office/drawing/2014/main" id="{880C4703-256F-9345-A6A7-ECF6BFA10FF3}"/>
              </a:ext>
            </a:extLst>
          </p:cNvPr>
          <p:cNvSpPr/>
          <p:nvPr/>
        </p:nvSpPr>
        <p:spPr>
          <a:xfrm>
            <a:off x="838201" y="2367674"/>
            <a:ext cx="6175074" cy="3793917"/>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latin typeface="Arial" panose="020B0604020202020204" pitchFamily="34" charset="0"/>
            </a:endParaRPr>
          </a:p>
        </p:txBody>
      </p:sp>
      <p:graphicFrame>
        <p:nvGraphicFramePr>
          <p:cNvPr id="12" name="Chart 11">
            <a:extLst>
              <a:ext uri="{FF2B5EF4-FFF2-40B4-BE49-F238E27FC236}">
                <a16:creationId xmlns:a16="http://schemas.microsoft.com/office/drawing/2014/main" id="{31F6D9F7-55D1-1145-AF99-852A3C66F58B}"/>
              </a:ext>
            </a:extLst>
          </p:cNvPr>
          <p:cNvGraphicFramePr/>
          <p:nvPr>
            <p:extLst>
              <p:ext uri="{D42A27DB-BD31-4B8C-83A1-F6EECF244321}">
                <p14:modId xmlns:p14="http://schemas.microsoft.com/office/powerpoint/2010/main" val="1497873962"/>
              </p:ext>
            </p:extLst>
          </p:nvPr>
        </p:nvGraphicFramePr>
        <p:xfrm>
          <a:off x="566670" y="2584305"/>
          <a:ext cx="10629278" cy="3823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04330CB-7A8E-4614-8ACC-CE552D6C4009}"/>
              </a:ext>
            </a:extLst>
          </p:cNvPr>
          <p:cNvSpPr>
            <a:spLocks noGrp="1"/>
          </p:cNvSpPr>
          <p:nvPr>
            <p:ph type="title"/>
          </p:nvPr>
        </p:nvSpPr>
        <p:spPr>
          <a:xfrm>
            <a:off x="838200" y="365125"/>
            <a:ext cx="9208477" cy="941161"/>
          </a:xfrm>
        </p:spPr>
        <p:txBody>
          <a:bodyPr>
            <a:noAutofit/>
          </a:bodyPr>
          <a:lstStyle/>
          <a:p>
            <a:r>
              <a:rPr lang="en-GB" sz="2600" dirty="0">
                <a:latin typeface="Century Gothic" panose="020B0502020202020204" pitchFamily="34" charset="0"/>
              </a:rPr>
              <a:t>There have been significant declines among several industries in the effort seen to represent minority groups</a:t>
            </a:r>
          </a:p>
        </p:txBody>
      </p:sp>
      <p:sp>
        <p:nvSpPr>
          <p:cNvPr id="4" name="Footer Placeholder 3">
            <a:extLst>
              <a:ext uri="{FF2B5EF4-FFF2-40B4-BE49-F238E27FC236}">
                <a16:creationId xmlns:a16="http://schemas.microsoft.com/office/drawing/2014/main" id="{006B260E-74F8-48B5-90FD-B601A8757341}"/>
              </a:ext>
            </a:extLst>
          </p:cNvPr>
          <p:cNvSpPr>
            <a:spLocks noGrp="1"/>
          </p:cNvSpPr>
          <p:nvPr>
            <p:ph type="ftr" sz="quarter" idx="11"/>
          </p:nvPr>
        </p:nvSpPr>
        <p:spPr>
          <a:xfrm>
            <a:off x="222513" y="6356350"/>
            <a:ext cx="615687" cy="365125"/>
          </a:xfrm>
        </p:spPr>
        <p:txBody>
          <a:bodyPr/>
          <a:lstStyle/>
          <a:p>
            <a:fld id="{A06387B2-7A61-DC40-A17B-3BFC5FA5102E}" type="slidenum">
              <a:rPr lang="en-GB" smtClean="0"/>
              <a:pPr/>
              <a:t>14</a:t>
            </a:fld>
            <a:endParaRPr lang="en-GB" dirty="0"/>
          </a:p>
        </p:txBody>
      </p:sp>
      <p:sp>
        <p:nvSpPr>
          <p:cNvPr id="5" name="Text Placeholder 4">
            <a:extLst>
              <a:ext uri="{FF2B5EF4-FFF2-40B4-BE49-F238E27FC236}">
                <a16:creationId xmlns:a16="http://schemas.microsoft.com/office/drawing/2014/main" id="{AB62C0ED-CAD5-4297-9C31-A1559D9578E2}"/>
              </a:ext>
            </a:extLst>
          </p:cNvPr>
          <p:cNvSpPr>
            <a:spLocks noGrp="1"/>
          </p:cNvSpPr>
          <p:nvPr>
            <p:ph type="body" sz="quarter" idx="12"/>
          </p:nvPr>
        </p:nvSpPr>
        <p:spPr/>
        <p:txBody>
          <a:bodyPr/>
          <a:lstStyle/>
          <a:p>
            <a:r>
              <a:rPr lang="en-GB" dirty="0">
                <a:latin typeface="Arial" panose="020B0604020202020204" pitchFamily="34" charset="0"/>
              </a:rPr>
              <a:t>Results</a:t>
            </a:r>
          </a:p>
        </p:txBody>
      </p:sp>
      <p:pic>
        <p:nvPicPr>
          <p:cNvPr id="11" name="Graphic 10">
            <a:extLst>
              <a:ext uri="{FF2B5EF4-FFF2-40B4-BE49-F238E27FC236}">
                <a16:creationId xmlns:a16="http://schemas.microsoft.com/office/drawing/2014/main" id="{B2ED1C46-F523-A641-B5C6-09FD6111C3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6000" y="2487915"/>
            <a:ext cx="634866" cy="634866"/>
          </a:xfrm>
          <a:prstGeom prst="rect">
            <a:avLst/>
          </a:prstGeom>
        </p:spPr>
      </p:pic>
      <p:sp>
        <p:nvSpPr>
          <p:cNvPr id="21" name="Rectangle 20">
            <a:extLst>
              <a:ext uri="{FF2B5EF4-FFF2-40B4-BE49-F238E27FC236}">
                <a16:creationId xmlns:a16="http://schemas.microsoft.com/office/drawing/2014/main" id="{6F9234C7-2CB4-9D42-8410-6DE6FCA2D8DE}"/>
              </a:ext>
            </a:extLst>
          </p:cNvPr>
          <p:cNvSpPr/>
          <p:nvPr/>
        </p:nvSpPr>
        <p:spPr>
          <a:xfrm>
            <a:off x="756298" y="3119516"/>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Food &amp; drink</a:t>
            </a:r>
          </a:p>
        </p:txBody>
      </p:sp>
      <p:sp>
        <p:nvSpPr>
          <p:cNvPr id="22" name="Rectangle 21">
            <a:extLst>
              <a:ext uri="{FF2B5EF4-FFF2-40B4-BE49-F238E27FC236}">
                <a16:creationId xmlns:a16="http://schemas.microsoft.com/office/drawing/2014/main" id="{0F0A7DF5-27E7-6A45-A8F6-3446F8CD7FF5}"/>
              </a:ext>
            </a:extLst>
          </p:cNvPr>
          <p:cNvSpPr/>
          <p:nvPr/>
        </p:nvSpPr>
        <p:spPr>
          <a:xfrm>
            <a:off x="2046035" y="3119516"/>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Clothing &amp; accessories</a:t>
            </a:r>
          </a:p>
        </p:txBody>
      </p:sp>
      <p:sp>
        <p:nvSpPr>
          <p:cNvPr id="23" name="Rectangle 22">
            <a:extLst>
              <a:ext uri="{FF2B5EF4-FFF2-40B4-BE49-F238E27FC236}">
                <a16:creationId xmlns:a16="http://schemas.microsoft.com/office/drawing/2014/main" id="{C63202BF-C19B-6643-B86F-18D06624BFC1}"/>
              </a:ext>
            </a:extLst>
          </p:cNvPr>
          <p:cNvSpPr/>
          <p:nvPr/>
        </p:nvSpPr>
        <p:spPr>
          <a:xfrm>
            <a:off x="3321871" y="3119516"/>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Cosmetics &amp; personal care</a:t>
            </a:r>
          </a:p>
        </p:txBody>
      </p:sp>
      <p:sp>
        <p:nvSpPr>
          <p:cNvPr id="26" name="Rectangle 25">
            <a:extLst>
              <a:ext uri="{FF2B5EF4-FFF2-40B4-BE49-F238E27FC236}">
                <a16:creationId xmlns:a16="http://schemas.microsoft.com/office/drawing/2014/main" id="{6CBFFF94-5393-CD44-BFC0-4208A09D5588}"/>
              </a:ext>
            </a:extLst>
          </p:cNvPr>
          <p:cNvSpPr/>
          <p:nvPr/>
        </p:nvSpPr>
        <p:spPr>
          <a:xfrm>
            <a:off x="5937397" y="3119516"/>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Holidays &amp; travel</a:t>
            </a:r>
          </a:p>
        </p:txBody>
      </p:sp>
      <p:sp>
        <p:nvSpPr>
          <p:cNvPr id="28" name="Rectangle 27">
            <a:extLst>
              <a:ext uri="{FF2B5EF4-FFF2-40B4-BE49-F238E27FC236}">
                <a16:creationId xmlns:a16="http://schemas.microsoft.com/office/drawing/2014/main" id="{68169E7D-08BA-DE40-A497-5448B910E384}"/>
              </a:ext>
            </a:extLst>
          </p:cNvPr>
          <p:cNvSpPr/>
          <p:nvPr/>
        </p:nvSpPr>
        <p:spPr>
          <a:xfrm>
            <a:off x="4629822" y="3119516"/>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Household goods</a:t>
            </a:r>
          </a:p>
        </p:txBody>
      </p:sp>
      <p:sp>
        <p:nvSpPr>
          <p:cNvPr id="29" name="Rectangle 28">
            <a:extLst>
              <a:ext uri="{FF2B5EF4-FFF2-40B4-BE49-F238E27FC236}">
                <a16:creationId xmlns:a16="http://schemas.microsoft.com/office/drawing/2014/main" id="{EF9C071C-DF78-2142-9DDB-4B39E3B96235}"/>
              </a:ext>
            </a:extLst>
          </p:cNvPr>
          <p:cNvSpPr/>
          <p:nvPr/>
        </p:nvSpPr>
        <p:spPr>
          <a:xfrm>
            <a:off x="9792244" y="3119516"/>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Cars</a:t>
            </a:r>
          </a:p>
        </p:txBody>
      </p:sp>
      <p:sp>
        <p:nvSpPr>
          <p:cNvPr id="30" name="Rectangle 29">
            <a:extLst>
              <a:ext uri="{FF2B5EF4-FFF2-40B4-BE49-F238E27FC236}">
                <a16:creationId xmlns:a16="http://schemas.microsoft.com/office/drawing/2014/main" id="{AE6722C4-441B-AD4D-B263-747354737B0C}"/>
              </a:ext>
            </a:extLst>
          </p:cNvPr>
          <p:cNvSpPr/>
          <p:nvPr/>
        </p:nvSpPr>
        <p:spPr>
          <a:xfrm>
            <a:off x="7192435" y="3119516"/>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Electrical goods</a:t>
            </a:r>
          </a:p>
        </p:txBody>
      </p:sp>
      <p:sp>
        <p:nvSpPr>
          <p:cNvPr id="31" name="Rectangle 30">
            <a:extLst>
              <a:ext uri="{FF2B5EF4-FFF2-40B4-BE49-F238E27FC236}">
                <a16:creationId xmlns:a16="http://schemas.microsoft.com/office/drawing/2014/main" id="{019EAAAC-E67D-EA47-AD1F-1ACF4D231FA8}"/>
              </a:ext>
            </a:extLst>
          </p:cNvPr>
          <p:cNvSpPr/>
          <p:nvPr/>
        </p:nvSpPr>
        <p:spPr>
          <a:xfrm>
            <a:off x="8480263" y="3119516"/>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Finance</a:t>
            </a:r>
          </a:p>
        </p:txBody>
      </p:sp>
      <p:sp>
        <p:nvSpPr>
          <p:cNvPr id="32" name="Rectangle 31">
            <a:extLst>
              <a:ext uri="{FF2B5EF4-FFF2-40B4-BE49-F238E27FC236}">
                <a16:creationId xmlns:a16="http://schemas.microsoft.com/office/drawing/2014/main" id="{942B4361-9FB1-CC47-9E46-754FA3297C5B}"/>
              </a:ext>
            </a:extLst>
          </p:cNvPr>
          <p:cNvSpPr/>
          <p:nvPr/>
        </p:nvSpPr>
        <p:spPr>
          <a:xfrm>
            <a:off x="9574473" y="1601669"/>
            <a:ext cx="1445405" cy="244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bg1"/>
                </a:solidFill>
                <a:latin typeface="Arial" panose="020B0604020202020204" pitchFamily="34" charset="0"/>
              </a:rPr>
              <a:t>A lot / some effort</a:t>
            </a:r>
          </a:p>
        </p:txBody>
      </p:sp>
      <p:sp>
        <p:nvSpPr>
          <p:cNvPr id="33" name="Rectangle 32">
            <a:extLst>
              <a:ext uri="{FF2B5EF4-FFF2-40B4-BE49-F238E27FC236}">
                <a16:creationId xmlns:a16="http://schemas.microsoft.com/office/drawing/2014/main" id="{B26EE686-38FC-324E-B6DA-643B4AF9F84D}"/>
              </a:ext>
            </a:extLst>
          </p:cNvPr>
          <p:cNvSpPr/>
          <p:nvPr/>
        </p:nvSpPr>
        <p:spPr>
          <a:xfrm>
            <a:off x="8069901" y="1601669"/>
            <a:ext cx="1445405" cy="244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bg1"/>
                </a:solidFill>
                <a:latin typeface="Arial" panose="020B0604020202020204" pitchFamily="34" charset="0"/>
              </a:rPr>
              <a:t>Not much / no effort</a:t>
            </a:r>
          </a:p>
        </p:txBody>
      </p:sp>
      <p:pic>
        <p:nvPicPr>
          <p:cNvPr id="35" name="Graphic 34">
            <a:extLst>
              <a:ext uri="{FF2B5EF4-FFF2-40B4-BE49-F238E27FC236}">
                <a16:creationId xmlns:a16="http://schemas.microsoft.com/office/drawing/2014/main" id="{43B5BB45-182F-1449-89BA-5D6477D811FD}"/>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b="17330"/>
          <a:stretch/>
        </p:blipFill>
        <p:spPr>
          <a:xfrm>
            <a:off x="10003405" y="2439312"/>
            <a:ext cx="798011" cy="818049"/>
          </a:xfrm>
          <a:prstGeom prst="rect">
            <a:avLst/>
          </a:prstGeom>
        </p:spPr>
      </p:pic>
      <p:pic>
        <p:nvPicPr>
          <p:cNvPr id="37" name="Graphic 36">
            <a:extLst>
              <a:ext uri="{FF2B5EF4-FFF2-40B4-BE49-F238E27FC236}">
                <a16:creationId xmlns:a16="http://schemas.microsoft.com/office/drawing/2014/main" id="{A139205E-EFAB-BC44-B748-C8B54A9DDABD}"/>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b="25773"/>
          <a:stretch/>
        </p:blipFill>
        <p:spPr>
          <a:xfrm>
            <a:off x="8755788" y="2477664"/>
            <a:ext cx="658188" cy="605807"/>
          </a:xfrm>
          <a:prstGeom prst="rect">
            <a:avLst/>
          </a:prstGeom>
        </p:spPr>
      </p:pic>
      <p:pic>
        <p:nvPicPr>
          <p:cNvPr id="39" name="Graphic 38">
            <a:extLst>
              <a:ext uri="{FF2B5EF4-FFF2-40B4-BE49-F238E27FC236}">
                <a16:creationId xmlns:a16="http://schemas.microsoft.com/office/drawing/2014/main" id="{E0A80DE6-1981-6442-B39F-3D97AE653BBC}"/>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r="-3933" b="14433"/>
          <a:stretch/>
        </p:blipFill>
        <p:spPr>
          <a:xfrm>
            <a:off x="3622256" y="2486320"/>
            <a:ext cx="610112" cy="638057"/>
          </a:xfrm>
          <a:prstGeom prst="rect">
            <a:avLst/>
          </a:prstGeom>
        </p:spPr>
      </p:pic>
      <p:pic>
        <p:nvPicPr>
          <p:cNvPr id="41" name="Graphic 40">
            <a:extLst>
              <a:ext uri="{FF2B5EF4-FFF2-40B4-BE49-F238E27FC236}">
                <a16:creationId xmlns:a16="http://schemas.microsoft.com/office/drawing/2014/main" id="{FF3F8C2B-F2A4-084A-AD28-47C2075D19A1}"/>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b="21885"/>
          <a:stretch/>
        </p:blipFill>
        <p:spPr>
          <a:xfrm>
            <a:off x="929879" y="2403232"/>
            <a:ext cx="823642" cy="804232"/>
          </a:xfrm>
          <a:prstGeom prst="rect">
            <a:avLst/>
          </a:prstGeom>
        </p:spPr>
      </p:pic>
      <p:pic>
        <p:nvPicPr>
          <p:cNvPr id="43" name="Graphic 42">
            <a:extLst>
              <a:ext uri="{FF2B5EF4-FFF2-40B4-BE49-F238E27FC236}">
                <a16:creationId xmlns:a16="http://schemas.microsoft.com/office/drawing/2014/main" id="{C1DD4609-D269-C348-B8DF-4A72ACCBE616}"/>
              </a:ext>
            </a:extLst>
          </p:cNvPr>
          <p:cNvPicPr>
            <a:picLocks noChangeAspect="1"/>
          </p:cNvPicPr>
          <p:nvPr/>
        </p:nvPicPr>
        <p:blipFill rotWithShape="1">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b="17330"/>
          <a:stretch/>
        </p:blipFill>
        <p:spPr>
          <a:xfrm>
            <a:off x="4931579" y="2493605"/>
            <a:ext cx="606747" cy="621982"/>
          </a:xfrm>
          <a:prstGeom prst="rect">
            <a:avLst/>
          </a:prstGeom>
        </p:spPr>
      </p:pic>
      <p:pic>
        <p:nvPicPr>
          <p:cNvPr id="45" name="Graphic 44">
            <a:extLst>
              <a:ext uri="{FF2B5EF4-FFF2-40B4-BE49-F238E27FC236}">
                <a16:creationId xmlns:a16="http://schemas.microsoft.com/office/drawing/2014/main" id="{7600E026-458F-D349-99F9-788527CF81AE}"/>
              </a:ext>
            </a:extLst>
          </p:cNvPr>
          <p:cNvPicPr>
            <a:picLocks noChangeAspect="1"/>
          </p:cNvPicPr>
          <p:nvPr/>
        </p:nvPicPr>
        <p:blipFill rotWithShape="1">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b="17330"/>
          <a:stretch/>
        </p:blipFill>
        <p:spPr>
          <a:xfrm>
            <a:off x="6096000" y="2350217"/>
            <a:ext cx="761051" cy="780161"/>
          </a:xfrm>
          <a:prstGeom prst="rect">
            <a:avLst/>
          </a:prstGeom>
        </p:spPr>
      </p:pic>
      <p:pic>
        <p:nvPicPr>
          <p:cNvPr id="47" name="Graphic 46">
            <a:extLst>
              <a:ext uri="{FF2B5EF4-FFF2-40B4-BE49-F238E27FC236}">
                <a16:creationId xmlns:a16="http://schemas.microsoft.com/office/drawing/2014/main" id="{43B616D6-66DC-3842-ABC4-A42AC031D917}"/>
              </a:ext>
            </a:extLst>
          </p:cNvPr>
          <p:cNvPicPr>
            <a:picLocks noChangeAspect="1"/>
          </p:cNvPicPr>
          <p:nvPr/>
        </p:nvPicPr>
        <p:blipFill rotWithShape="1">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b="17330"/>
          <a:stretch/>
        </p:blipFill>
        <p:spPr>
          <a:xfrm>
            <a:off x="7499418" y="2467991"/>
            <a:ext cx="658188" cy="674715"/>
          </a:xfrm>
          <a:prstGeom prst="rect">
            <a:avLst/>
          </a:prstGeom>
        </p:spPr>
      </p:pic>
      <p:sp>
        <p:nvSpPr>
          <p:cNvPr id="48" name="Rectangle 47">
            <a:extLst>
              <a:ext uri="{FF2B5EF4-FFF2-40B4-BE49-F238E27FC236}">
                <a16:creationId xmlns:a16="http://schemas.microsoft.com/office/drawing/2014/main" id="{EF0DF4EE-D563-0145-AEF1-A198EA4259E6}"/>
              </a:ext>
            </a:extLst>
          </p:cNvPr>
          <p:cNvSpPr/>
          <p:nvPr/>
        </p:nvSpPr>
        <p:spPr>
          <a:xfrm>
            <a:off x="7192435" y="1918186"/>
            <a:ext cx="3827443" cy="44948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rPr>
              <a:t>Making less effort</a:t>
            </a:r>
          </a:p>
        </p:txBody>
      </p:sp>
      <p:sp>
        <p:nvSpPr>
          <p:cNvPr id="49" name="Rectangle 48">
            <a:extLst>
              <a:ext uri="{FF2B5EF4-FFF2-40B4-BE49-F238E27FC236}">
                <a16:creationId xmlns:a16="http://schemas.microsoft.com/office/drawing/2014/main" id="{49047CF5-49B6-3649-8D26-31507BB02A68}"/>
              </a:ext>
            </a:extLst>
          </p:cNvPr>
          <p:cNvSpPr/>
          <p:nvPr/>
        </p:nvSpPr>
        <p:spPr>
          <a:xfrm>
            <a:off x="838201" y="1918186"/>
            <a:ext cx="6175074" cy="449489"/>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rPr>
              <a:t>Making more effort</a:t>
            </a:r>
          </a:p>
        </p:txBody>
      </p:sp>
      <p:grpSp>
        <p:nvGrpSpPr>
          <p:cNvPr id="34" name="Group 33">
            <a:extLst>
              <a:ext uri="{FF2B5EF4-FFF2-40B4-BE49-F238E27FC236}">
                <a16:creationId xmlns:a16="http://schemas.microsoft.com/office/drawing/2014/main" id="{43CF655F-DA22-448C-8766-C586196D5211}"/>
              </a:ext>
            </a:extLst>
          </p:cNvPr>
          <p:cNvGrpSpPr/>
          <p:nvPr/>
        </p:nvGrpSpPr>
        <p:grpSpPr>
          <a:xfrm>
            <a:off x="9323111" y="6326867"/>
            <a:ext cx="2030689" cy="338554"/>
            <a:chOff x="9323111" y="6326867"/>
            <a:chExt cx="2030689" cy="338554"/>
          </a:xfrm>
        </p:grpSpPr>
        <p:sp>
          <p:nvSpPr>
            <p:cNvPr id="36" name="Isosceles Triangle 35">
              <a:extLst>
                <a:ext uri="{FF2B5EF4-FFF2-40B4-BE49-F238E27FC236}">
                  <a16:creationId xmlns:a16="http://schemas.microsoft.com/office/drawing/2014/main" id="{7B7ECAF1-1162-4B46-91D6-4E2C11505BB5}"/>
                </a:ext>
              </a:extLst>
            </p:cNvPr>
            <p:cNvSpPr/>
            <p:nvPr/>
          </p:nvSpPr>
          <p:spPr>
            <a:xfrm>
              <a:off x="9323111" y="6382179"/>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20605" y="56519"/>
                    <a:pt x="30541" y="48729"/>
                    <a:pt x="57807" y="0"/>
                  </a:cubicBezTo>
                  <a:cubicBezTo>
                    <a:pt x="71469" y="32928"/>
                    <a:pt x="91666" y="63830"/>
                    <a:pt x="115614" y="105103"/>
                  </a:cubicBezTo>
                  <a:cubicBezTo>
                    <a:pt x="82277" y="105732"/>
                    <a:pt x="35104" y="109915"/>
                    <a:pt x="0" y="105103"/>
                  </a:cubicBezTo>
                  <a:close/>
                </a:path>
                <a:path w="115614" h="105103" stroke="0" extrusionOk="0">
                  <a:moveTo>
                    <a:pt x="0" y="105103"/>
                  </a:moveTo>
                  <a:cubicBezTo>
                    <a:pt x="25338" y="64047"/>
                    <a:pt x="36601" y="29906"/>
                    <a:pt x="57807" y="0"/>
                  </a:cubicBezTo>
                  <a:cubicBezTo>
                    <a:pt x="87717" y="45776"/>
                    <a:pt x="96407" y="63111"/>
                    <a:pt x="115614" y="105103"/>
                  </a:cubicBezTo>
                  <a:cubicBezTo>
                    <a:pt x="68514" y="110263"/>
                    <a:pt x="57643" y="105240"/>
                    <a:pt x="0" y="105103"/>
                  </a:cubicBezTo>
                  <a:close/>
                </a:path>
              </a:pathLst>
            </a:custGeom>
            <a:solidFill>
              <a:srgbClr val="00B050"/>
            </a:solidFill>
            <a:ln>
              <a:solidFill>
                <a:srgbClr val="00B050"/>
              </a:solidFill>
              <a:extLst>
                <a:ext uri="{C807C97D-BFC1-408E-A445-0C87EB9F89A2}">
                  <ask:lineSketchStyleProps xmlns:ask="http://schemas.microsoft.com/office/drawing/2018/sketchyshapes" sd="255237728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6EC9791D-F00F-412C-AD30-5FD87F34F624}"/>
                </a:ext>
              </a:extLst>
            </p:cNvPr>
            <p:cNvSpPr txBox="1"/>
            <p:nvPr/>
          </p:nvSpPr>
          <p:spPr>
            <a:xfrm>
              <a:off x="9438876" y="6326867"/>
              <a:ext cx="19149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B645F"/>
                  </a:solidFill>
                  <a:effectLst/>
                  <a:uLnTx/>
                  <a:uFillTx/>
                  <a:latin typeface="Century Gothic" panose="020B0502020202020204" pitchFamily="34" charset="0"/>
                </a:rPr>
                <a:t>Significantly higher/lower than August '23 at 95% confidence</a:t>
              </a:r>
            </a:p>
          </p:txBody>
        </p:sp>
        <p:sp>
          <p:nvSpPr>
            <p:cNvPr id="40" name="Isosceles Triangle 39">
              <a:extLst>
                <a:ext uri="{FF2B5EF4-FFF2-40B4-BE49-F238E27FC236}">
                  <a16:creationId xmlns:a16="http://schemas.microsoft.com/office/drawing/2014/main" id="{2D17C2C1-080A-48DF-8AF4-78383AD6F20C}"/>
                </a:ext>
              </a:extLst>
            </p:cNvPr>
            <p:cNvSpPr/>
            <p:nvPr/>
          </p:nvSpPr>
          <p:spPr>
            <a:xfrm rot="10800000">
              <a:off x="9323111" y="6541568"/>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4" name="Rectangle 43">
            <a:extLst>
              <a:ext uri="{FF2B5EF4-FFF2-40B4-BE49-F238E27FC236}">
                <a16:creationId xmlns:a16="http://schemas.microsoft.com/office/drawing/2014/main" id="{0E77C0D5-2145-45A7-B90F-9E0E38E731B0}"/>
              </a:ext>
            </a:extLst>
          </p:cNvPr>
          <p:cNvSpPr/>
          <p:nvPr/>
        </p:nvSpPr>
        <p:spPr>
          <a:xfrm>
            <a:off x="478167" y="6638313"/>
            <a:ext cx="3986731"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a:t>
            </a:r>
          </a:p>
        </p:txBody>
      </p:sp>
      <p:sp>
        <p:nvSpPr>
          <p:cNvPr id="7" name="Isosceles Triangle 6">
            <a:extLst>
              <a:ext uri="{FF2B5EF4-FFF2-40B4-BE49-F238E27FC236}">
                <a16:creationId xmlns:a16="http://schemas.microsoft.com/office/drawing/2014/main" id="{45BD0B7B-A41E-83F8-3E53-32307EB25EB0}"/>
              </a:ext>
            </a:extLst>
          </p:cNvPr>
          <p:cNvSpPr/>
          <p:nvPr/>
        </p:nvSpPr>
        <p:spPr>
          <a:xfrm rot="10800000">
            <a:off x="4232368" y="4512830"/>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Isosceles Triangle 7">
            <a:extLst>
              <a:ext uri="{FF2B5EF4-FFF2-40B4-BE49-F238E27FC236}">
                <a16:creationId xmlns:a16="http://schemas.microsoft.com/office/drawing/2014/main" id="{8845B28B-5E89-FA06-DDD2-C65BD402BDE4}"/>
              </a:ext>
            </a:extLst>
          </p:cNvPr>
          <p:cNvSpPr/>
          <p:nvPr/>
        </p:nvSpPr>
        <p:spPr>
          <a:xfrm rot="10800000">
            <a:off x="5519509" y="4462496"/>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Isosceles Triangle 8">
            <a:extLst>
              <a:ext uri="{FF2B5EF4-FFF2-40B4-BE49-F238E27FC236}">
                <a16:creationId xmlns:a16="http://schemas.microsoft.com/office/drawing/2014/main" id="{56B5CF4D-D844-CD8D-25C3-89EAB8CA394A}"/>
              </a:ext>
            </a:extLst>
          </p:cNvPr>
          <p:cNvSpPr/>
          <p:nvPr/>
        </p:nvSpPr>
        <p:spPr>
          <a:xfrm rot="10800000">
            <a:off x="6823868" y="4424505"/>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Isosceles Triangle 2">
            <a:extLst>
              <a:ext uri="{FF2B5EF4-FFF2-40B4-BE49-F238E27FC236}">
                <a16:creationId xmlns:a16="http://schemas.microsoft.com/office/drawing/2014/main" id="{0ED04878-297D-C884-7637-FB01A31C8537}"/>
              </a:ext>
            </a:extLst>
          </p:cNvPr>
          <p:cNvSpPr/>
          <p:nvPr/>
        </p:nvSpPr>
        <p:spPr>
          <a:xfrm rot="10800000">
            <a:off x="8120616" y="4371953"/>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Isosceles Triangle 13">
            <a:extLst>
              <a:ext uri="{FF2B5EF4-FFF2-40B4-BE49-F238E27FC236}">
                <a16:creationId xmlns:a16="http://schemas.microsoft.com/office/drawing/2014/main" id="{895BF149-320A-67E0-8F39-D66FE1250F5B}"/>
              </a:ext>
            </a:extLst>
          </p:cNvPr>
          <p:cNvSpPr/>
          <p:nvPr/>
        </p:nvSpPr>
        <p:spPr>
          <a:xfrm rot="10800000">
            <a:off x="10743609" y="4306018"/>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808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BF7A258-BA47-4A55-B6E3-AA573324B737}"/>
              </a:ext>
            </a:extLst>
          </p:cNvPr>
          <p:cNvSpPr>
            <a:spLocks noGrp="1"/>
          </p:cNvSpPr>
          <p:nvPr>
            <p:ph type="ftr" sz="quarter" idx="11"/>
          </p:nvPr>
        </p:nvSpPr>
        <p:spPr/>
        <p:txBody>
          <a:bodyPr/>
          <a:lstStyle/>
          <a:p>
            <a:fld id="{A06387B2-7A61-DC40-A17B-3BFC5FA5102E}" type="slidenum">
              <a:rPr lang="en-GB" smtClean="0"/>
              <a:pPr/>
              <a:t>15</a:t>
            </a:fld>
            <a:endParaRPr lang="en-GB" dirty="0"/>
          </a:p>
        </p:txBody>
      </p:sp>
      <p:sp>
        <p:nvSpPr>
          <p:cNvPr id="5" name="Text Placeholder 4">
            <a:extLst>
              <a:ext uri="{FF2B5EF4-FFF2-40B4-BE49-F238E27FC236}">
                <a16:creationId xmlns:a16="http://schemas.microsoft.com/office/drawing/2014/main" id="{086928F9-E1A4-4F32-AD06-59BAE8949C58}"/>
              </a:ext>
            </a:extLst>
          </p:cNvPr>
          <p:cNvSpPr>
            <a:spLocks noGrp="1"/>
          </p:cNvSpPr>
          <p:nvPr>
            <p:ph type="body" sz="quarter" idx="12"/>
          </p:nvPr>
        </p:nvSpPr>
        <p:spPr/>
        <p:txBody>
          <a:bodyPr/>
          <a:lstStyle/>
          <a:p>
            <a:r>
              <a:rPr lang="en-GB" dirty="0">
                <a:latin typeface="Arial" panose="020B0604020202020204" pitchFamily="34" charset="0"/>
              </a:rPr>
              <a:t>Results</a:t>
            </a:r>
          </a:p>
        </p:txBody>
      </p:sp>
      <p:sp>
        <p:nvSpPr>
          <p:cNvPr id="8" name="Rectangle 7">
            <a:extLst>
              <a:ext uri="{FF2B5EF4-FFF2-40B4-BE49-F238E27FC236}">
                <a16:creationId xmlns:a16="http://schemas.microsoft.com/office/drawing/2014/main" id="{9D22FAB6-86C0-4C75-9CF9-D7FD73373A1F}"/>
              </a:ext>
            </a:extLst>
          </p:cNvPr>
          <p:cNvSpPr/>
          <p:nvPr/>
        </p:nvSpPr>
        <p:spPr>
          <a:xfrm>
            <a:off x="5466272" y="1513048"/>
            <a:ext cx="1445405" cy="244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bg1"/>
                </a:solidFill>
                <a:latin typeface="Arial" panose="020B0604020202020204" pitchFamily="34" charset="0"/>
              </a:rPr>
              <a:t>A lot / some effort</a:t>
            </a:r>
          </a:p>
        </p:txBody>
      </p:sp>
      <p:sp>
        <p:nvSpPr>
          <p:cNvPr id="11" name="Title 1">
            <a:extLst>
              <a:ext uri="{FF2B5EF4-FFF2-40B4-BE49-F238E27FC236}">
                <a16:creationId xmlns:a16="http://schemas.microsoft.com/office/drawing/2014/main" id="{FAF71F59-A0F9-4643-AC8D-FE8146640383}"/>
              </a:ext>
            </a:extLst>
          </p:cNvPr>
          <p:cNvSpPr txBox="1">
            <a:spLocks/>
          </p:cNvSpPr>
          <p:nvPr/>
        </p:nvSpPr>
        <p:spPr>
          <a:xfrm>
            <a:off x="838198" y="365125"/>
            <a:ext cx="10319159" cy="94116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3600" b="0" kern="1200">
                <a:solidFill>
                  <a:schemeClr val="tx1"/>
                </a:solidFill>
                <a:latin typeface="Century Gothic" panose="020B0502020202020204" pitchFamily="34" charset="0"/>
                <a:ea typeface="+mj-ea"/>
                <a:cs typeface="+mj-cs"/>
              </a:defRPr>
            </a:lvl1pPr>
          </a:lstStyle>
          <a:p>
            <a:r>
              <a:rPr lang="en-GB" sz="2800" dirty="0"/>
              <a:t>Perceived effort declined across all categories in this wave</a:t>
            </a:r>
          </a:p>
        </p:txBody>
      </p:sp>
      <p:sp>
        <p:nvSpPr>
          <p:cNvPr id="17" name="Rectangle 16">
            <a:extLst>
              <a:ext uri="{FF2B5EF4-FFF2-40B4-BE49-F238E27FC236}">
                <a16:creationId xmlns:a16="http://schemas.microsoft.com/office/drawing/2014/main" id="{1C8538DF-0066-4FD3-A417-36652C54645A}"/>
              </a:ext>
            </a:extLst>
          </p:cNvPr>
          <p:cNvSpPr/>
          <p:nvPr/>
        </p:nvSpPr>
        <p:spPr>
          <a:xfrm>
            <a:off x="478166" y="6638313"/>
            <a:ext cx="9187127"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a:t>
            </a:r>
          </a:p>
        </p:txBody>
      </p:sp>
      <p:graphicFrame>
        <p:nvGraphicFramePr>
          <p:cNvPr id="21" name="Chart 20">
            <a:extLst>
              <a:ext uri="{FF2B5EF4-FFF2-40B4-BE49-F238E27FC236}">
                <a16:creationId xmlns:a16="http://schemas.microsoft.com/office/drawing/2014/main" id="{FD57AD5A-B9D1-67B1-C127-1A318B3C5D33}"/>
              </a:ext>
            </a:extLst>
          </p:cNvPr>
          <p:cNvGraphicFramePr/>
          <p:nvPr>
            <p:extLst>
              <p:ext uri="{D42A27DB-BD31-4B8C-83A1-F6EECF244321}">
                <p14:modId xmlns:p14="http://schemas.microsoft.com/office/powerpoint/2010/main" val="2435813447"/>
              </p:ext>
            </p:extLst>
          </p:nvPr>
        </p:nvGraphicFramePr>
        <p:xfrm>
          <a:off x="3140015" y="2470367"/>
          <a:ext cx="2906890" cy="18770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1A99DC6D-0F8C-E678-649F-E811D1DADEEB}"/>
              </a:ext>
            </a:extLst>
          </p:cNvPr>
          <p:cNvGraphicFramePr/>
          <p:nvPr>
            <p:extLst>
              <p:ext uri="{D42A27DB-BD31-4B8C-83A1-F6EECF244321}">
                <p14:modId xmlns:p14="http://schemas.microsoft.com/office/powerpoint/2010/main" val="937565877"/>
              </p:ext>
            </p:extLst>
          </p:nvPr>
        </p:nvGraphicFramePr>
        <p:xfrm>
          <a:off x="98189" y="2470367"/>
          <a:ext cx="2876169" cy="18770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6BE5B4FE-214E-B4F8-9915-645328841694}"/>
              </a:ext>
            </a:extLst>
          </p:cNvPr>
          <p:cNvGraphicFramePr/>
          <p:nvPr>
            <p:extLst>
              <p:ext uri="{D42A27DB-BD31-4B8C-83A1-F6EECF244321}">
                <p14:modId xmlns:p14="http://schemas.microsoft.com/office/powerpoint/2010/main" val="3402706870"/>
              </p:ext>
            </p:extLst>
          </p:nvPr>
        </p:nvGraphicFramePr>
        <p:xfrm>
          <a:off x="6137327" y="2470367"/>
          <a:ext cx="2911782" cy="18770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A9B2BFFE-D304-5433-28DC-EF418BEE5FED}"/>
              </a:ext>
            </a:extLst>
          </p:cNvPr>
          <p:cNvGraphicFramePr/>
          <p:nvPr>
            <p:extLst>
              <p:ext uri="{D42A27DB-BD31-4B8C-83A1-F6EECF244321}">
                <p14:modId xmlns:p14="http://schemas.microsoft.com/office/powerpoint/2010/main" val="3691488763"/>
              </p:ext>
            </p:extLst>
          </p:nvPr>
        </p:nvGraphicFramePr>
        <p:xfrm>
          <a:off x="9217642" y="2470366"/>
          <a:ext cx="2892725" cy="18770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BD59D03F-37E3-8BA7-C3C3-1652AC97B440}"/>
              </a:ext>
            </a:extLst>
          </p:cNvPr>
          <p:cNvGraphicFramePr/>
          <p:nvPr>
            <p:extLst>
              <p:ext uri="{D42A27DB-BD31-4B8C-83A1-F6EECF244321}">
                <p14:modId xmlns:p14="http://schemas.microsoft.com/office/powerpoint/2010/main" val="1810230283"/>
              </p:ext>
            </p:extLst>
          </p:nvPr>
        </p:nvGraphicFramePr>
        <p:xfrm>
          <a:off x="3072547" y="4463800"/>
          <a:ext cx="2905559" cy="18770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8B29D4F2-4E0B-A398-32E7-F3E16CD9CB22}"/>
              </a:ext>
            </a:extLst>
          </p:cNvPr>
          <p:cNvGraphicFramePr/>
          <p:nvPr>
            <p:extLst>
              <p:ext uri="{D42A27DB-BD31-4B8C-83A1-F6EECF244321}">
                <p14:modId xmlns:p14="http://schemas.microsoft.com/office/powerpoint/2010/main" val="1682911621"/>
              </p:ext>
            </p:extLst>
          </p:nvPr>
        </p:nvGraphicFramePr>
        <p:xfrm>
          <a:off x="98188" y="4467934"/>
          <a:ext cx="2876169" cy="18770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Chart 26">
            <a:extLst>
              <a:ext uri="{FF2B5EF4-FFF2-40B4-BE49-F238E27FC236}">
                <a16:creationId xmlns:a16="http://schemas.microsoft.com/office/drawing/2014/main" id="{2B5BC273-AF4A-C407-97B4-EBD4CE397641}"/>
              </a:ext>
            </a:extLst>
          </p:cNvPr>
          <p:cNvGraphicFramePr/>
          <p:nvPr>
            <p:extLst>
              <p:ext uri="{D42A27DB-BD31-4B8C-83A1-F6EECF244321}">
                <p14:modId xmlns:p14="http://schemas.microsoft.com/office/powerpoint/2010/main" val="1152485521"/>
              </p:ext>
            </p:extLst>
          </p:nvPr>
        </p:nvGraphicFramePr>
        <p:xfrm>
          <a:off x="9217642" y="4465655"/>
          <a:ext cx="2816207" cy="18770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Chart 27">
            <a:extLst>
              <a:ext uri="{FF2B5EF4-FFF2-40B4-BE49-F238E27FC236}">
                <a16:creationId xmlns:a16="http://schemas.microsoft.com/office/drawing/2014/main" id="{B1A9F436-E652-1903-F0C5-30147B403C55}"/>
              </a:ext>
            </a:extLst>
          </p:cNvPr>
          <p:cNvGraphicFramePr/>
          <p:nvPr>
            <p:extLst>
              <p:ext uri="{D42A27DB-BD31-4B8C-83A1-F6EECF244321}">
                <p14:modId xmlns:p14="http://schemas.microsoft.com/office/powerpoint/2010/main" val="1633461190"/>
              </p:ext>
            </p:extLst>
          </p:nvPr>
        </p:nvGraphicFramePr>
        <p:xfrm>
          <a:off x="6137327" y="4467934"/>
          <a:ext cx="2911782" cy="1877065"/>
        </p:xfrm>
        <a:graphic>
          <a:graphicData uri="http://schemas.openxmlformats.org/drawingml/2006/chart">
            <c:chart xmlns:c="http://schemas.openxmlformats.org/drawingml/2006/chart" xmlns:r="http://schemas.openxmlformats.org/officeDocument/2006/relationships" r:id="rId10"/>
          </a:graphicData>
        </a:graphic>
      </p:graphicFrame>
      <p:pic>
        <p:nvPicPr>
          <p:cNvPr id="29" name="Graphic 28">
            <a:extLst>
              <a:ext uri="{FF2B5EF4-FFF2-40B4-BE49-F238E27FC236}">
                <a16:creationId xmlns:a16="http://schemas.microsoft.com/office/drawing/2014/main" id="{005B4752-0D24-6E52-595D-4D4CF6ABA7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46196" y="1939629"/>
            <a:ext cx="313783" cy="313783"/>
          </a:xfrm>
          <a:prstGeom prst="rect">
            <a:avLst/>
          </a:prstGeom>
        </p:spPr>
      </p:pic>
      <p:sp>
        <p:nvSpPr>
          <p:cNvPr id="30" name="Rectangle 29">
            <a:extLst>
              <a:ext uri="{FF2B5EF4-FFF2-40B4-BE49-F238E27FC236}">
                <a16:creationId xmlns:a16="http://schemas.microsoft.com/office/drawing/2014/main" id="{13972A10-FB0B-C6CC-2155-C027140AB330}"/>
              </a:ext>
            </a:extLst>
          </p:cNvPr>
          <p:cNvSpPr/>
          <p:nvPr/>
        </p:nvSpPr>
        <p:spPr>
          <a:xfrm>
            <a:off x="948569" y="2220475"/>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Food &amp; drink</a:t>
            </a:r>
          </a:p>
        </p:txBody>
      </p:sp>
      <p:sp>
        <p:nvSpPr>
          <p:cNvPr id="31" name="Rectangle 30">
            <a:extLst>
              <a:ext uri="{FF2B5EF4-FFF2-40B4-BE49-F238E27FC236}">
                <a16:creationId xmlns:a16="http://schemas.microsoft.com/office/drawing/2014/main" id="{444279A8-2FFF-3275-3A88-14501C5DC886}"/>
              </a:ext>
            </a:extLst>
          </p:cNvPr>
          <p:cNvSpPr/>
          <p:nvPr/>
        </p:nvSpPr>
        <p:spPr>
          <a:xfrm>
            <a:off x="3690411" y="2220475"/>
            <a:ext cx="176770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Clothing &amp; accessories</a:t>
            </a:r>
          </a:p>
        </p:txBody>
      </p:sp>
      <p:sp>
        <p:nvSpPr>
          <p:cNvPr id="32" name="Rectangle 31">
            <a:extLst>
              <a:ext uri="{FF2B5EF4-FFF2-40B4-BE49-F238E27FC236}">
                <a16:creationId xmlns:a16="http://schemas.microsoft.com/office/drawing/2014/main" id="{FEBD817D-EEC0-59D7-161D-AB2AA4F7F690}"/>
              </a:ext>
            </a:extLst>
          </p:cNvPr>
          <p:cNvSpPr/>
          <p:nvPr/>
        </p:nvSpPr>
        <p:spPr>
          <a:xfrm>
            <a:off x="6553423" y="2220475"/>
            <a:ext cx="2212659"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Cosmetics &amp; personal care</a:t>
            </a:r>
          </a:p>
        </p:txBody>
      </p:sp>
      <p:sp>
        <p:nvSpPr>
          <p:cNvPr id="33" name="Rectangle 32">
            <a:extLst>
              <a:ext uri="{FF2B5EF4-FFF2-40B4-BE49-F238E27FC236}">
                <a16:creationId xmlns:a16="http://schemas.microsoft.com/office/drawing/2014/main" id="{7DE55D17-FFA0-5F90-F124-509EA517C682}"/>
              </a:ext>
            </a:extLst>
          </p:cNvPr>
          <p:cNvSpPr/>
          <p:nvPr/>
        </p:nvSpPr>
        <p:spPr>
          <a:xfrm>
            <a:off x="507255" y="4537424"/>
            <a:ext cx="1974795"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Household goods</a:t>
            </a:r>
          </a:p>
        </p:txBody>
      </p:sp>
      <p:sp>
        <p:nvSpPr>
          <p:cNvPr id="34" name="Rectangle 33">
            <a:extLst>
              <a:ext uri="{FF2B5EF4-FFF2-40B4-BE49-F238E27FC236}">
                <a16:creationId xmlns:a16="http://schemas.microsoft.com/office/drawing/2014/main" id="{368B497A-41AA-8AE6-097C-E4524644AEA9}"/>
              </a:ext>
            </a:extLst>
          </p:cNvPr>
          <p:cNvSpPr/>
          <p:nvPr/>
        </p:nvSpPr>
        <p:spPr>
          <a:xfrm>
            <a:off x="9557416" y="2220475"/>
            <a:ext cx="2233513"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Holidays &amp; travel</a:t>
            </a:r>
          </a:p>
        </p:txBody>
      </p:sp>
      <p:sp>
        <p:nvSpPr>
          <p:cNvPr id="35" name="Rectangle 34">
            <a:extLst>
              <a:ext uri="{FF2B5EF4-FFF2-40B4-BE49-F238E27FC236}">
                <a16:creationId xmlns:a16="http://schemas.microsoft.com/office/drawing/2014/main" id="{2A2FCAC3-E742-9DDE-1DC8-77DD1DDF5A87}"/>
              </a:ext>
            </a:extLst>
          </p:cNvPr>
          <p:cNvSpPr/>
          <p:nvPr/>
        </p:nvSpPr>
        <p:spPr>
          <a:xfrm>
            <a:off x="10046677" y="4504425"/>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Finance</a:t>
            </a:r>
          </a:p>
        </p:txBody>
      </p:sp>
      <p:sp>
        <p:nvSpPr>
          <p:cNvPr id="36" name="Rectangle 35">
            <a:extLst>
              <a:ext uri="{FF2B5EF4-FFF2-40B4-BE49-F238E27FC236}">
                <a16:creationId xmlns:a16="http://schemas.microsoft.com/office/drawing/2014/main" id="{E694F22A-82E6-42B7-7E2C-6DCDEDCBE945}"/>
              </a:ext>
            </a:extLst>
          </p:cNvPr>
          <p:cNvSpPr/>
          <p:nvPr/>
        </p:nvSpPr>
        <p:spPr>
          <a:xfrm>
            <a:off x="3589170" y="4542104"/>
            <a:ext cx="1928933"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Electrical goods</a:t>
            </a:r>
          </a:p>
        </p:txBody>
      </p:sp>
      <p:sp>
        <p:nvSpPr>
          <p:cNvPr id="37" name="Rectangle 36">
            <a:extLst>
              <a:ext uri="{FF2B5EF4-FFF2-40B4-BE49-F238E27FC236}">
                <a16:creationId xmlns:a16="http://schemas.microsoft.com/office/drawing/2014/main" id="{C3CFD9B6-0ED1-1D71-F1F9-885CA21ECA4C}"/>
              </a:ext>
            </a:extLst>
          </p:cNvPr>
          <p:cNvSpPr/>
          <p:nvPr/>
        </p:nvSpPr>
        <p:spPr>
          <a:xfrm>
            <a:off x="7015804" y="4526463"/>
            <a:ext cx="120923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Cars</a:t>
            </a:r>
          </a:p>
        </p:txBody>
      </p:sp>
      <p:pic>
        <p:nvPicPr>
          <p:cNvPr id="38" name="Graphic 37">
            <a:extLst>
              <a:ext uri="{FF2B5EF4-FFF2-40B4-BE49-F238E27FC236}">
                <a16:creationId xmlns:a16="http://schemas.microsoft.com/office/drawing/2014/main" id="{886F387C-A1E0-21E6-6424-37B7B612E462}"/>
              </a:ext>
            </a:extLst>
          </p:cNvPr>
          <p:cNvPicPr>
            <a:picLocks noChangeAspect="1"/>
          </p:cNvPicPr>
          <p:nvPr/>
        </p:nvPicPr>
        <p:blipFill rotWithShape="1">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b="17330"/>
          <a:stretch/>
        </p:blipFill>
        <p:spPr>
          <a:xfrm>
            <a:off x="7444506" y="4092255"/>
            <a:ext cx="360000" cy="369040"/>
          </a:xfrm>
          <a:prstGeom prst="rect">
            <a:avLst/>
          </a:prstGeom>
        </p:spPr>
      </p:pic>
      <p:pic>
        <p:nvPicPr>
          <p:cNvPr id="39" name="Graphic 38">
            <a:extLst>
              <a:ext uri="{FF2B5EF4-FFF2-40B4-BE49-F238E27FC236}">
                <a16:creationId xmlns:a16="http://schemas.microsoft.com/office/drawing/2014/main" id="{3B79866D-8AD7-1AAD-CFE8-3FFC0F603588}"/>
              </a:ext>
            </a:extLst>
          </p:cNvPr>
          <p:cNvPicPr>
            <a:picLocks noChangeAspect="1"/>
          </p:cNvPicPr>
          <p:nvPr/>
        </p:nvPicPr>
        <p:blipFill rotWithShape="1">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b="25773"/>
          <a:stretch/>
        </p:blipFill>
        <p:spPr>
          <a:xfrm>
            <a:off x="10461592" y="4102080"/>
            <a:ext cx="360000" cy="331350"/>
          </a:xfrm>
          <a:prstGeom prst="rect">
            <a:avLst/>
          </a:prstGeom>
        </p:spPr>
      </p:pic>
      <p:pic>
        <p:nvPicPr>
          <p:cNvPr id="40" name="Graphic 39">
            <a:extLst>
              <a:ext uri="{FF2B5EF4-FFF2-40B4-BE49-F238E27FC236}">
                <a16:creationId xmlns:a16="http://schemas.microsoft.com/office/drawing/2014/main" id="{5C0718C6-1308-72A9-B546-5139C5725655}"/>
              </a:ext>
            </a:extLst>
          </p:cNvPr>
          <p:cNvPicPr>
            <a:picLocks noChangeAspect="1"/>
          </p:cNvPicPr>
          <p:nvPr/>
        </p:nvPicPr>
        <p:blipFill rotWithShape="1">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r="-3933" b="14433"/>
          <a:stretch/>
        </p:blipFill>
        <p:spPr>
          <a:xfrm>
            <a:off x="7461755" y="1885169"/>
            <a:ext cx="360000" cy="376489"/>
          </a:xfrm>
          <a:prstGeom prst="rect">
            <a:avLst/>
          </a:prstGeom>
        </p:spPr>
      </p:pic>
      <p:pic>
        <p:nvPicPr>
          <p:cNvPr id="41" name="Graphic 40">
            <a:extLst>
              <a:ext uri="{FF2B5EF4-FFF2-40B4-BE49-F238E27FC236}">
                <a16:creationId xmlns:a16="http://schemas.microsoft.com/office/drawing/2014/main" id="{3BE1DA54-85E7-C1BE-A516-FA78C48B6ABB}"/>
              </a:ext>
            </a:extLst>
          </p:cNvPr>
          <p:cNvPicPr>
            <a:picLocks noChangeAspect="1"/>
          </p:cNvPicPr>
          <p:nvPr/>
        </p:nvPicPr>
        <p:blipFill rotWithShape="1">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b="21885"/>
          <a:stretch/>
        </p:blipFill>
        <p:spPr>
          <a:xfrm>
            <a:off x="1356318" y="1897655"/>
            <a:ext cx="360000" cy="351517"/>
          </a:xfrm>
          <a:prstGeom prst="rect">
            <a:avLst/>
          </a:prstGeom>
        </p:spPr>
      </p:pic>
      <p:pic>
        <p:nvPicPr>
          <p:cNvPr id="42" name="Graphic 41">
            <a:extLst>
              <a:ext uri="{FF2B5EF4-FFF2-40B4-BE49-F238E27FC236}">
                <a16:creationId xmlns:a16="http://schemas.microsoft.com/office/drawing/2014/main" id="{B7D7B143-FE0C-C3C1-24EE-DBEE53EC5C31}"/>
              </a:ext>
            </a:extLst>
          </p:cNvPr>
          <p:cNvPicPr>
            <a:picLocks noChangeAspect="1"/>
          </p:cNvPicPr>
          <p:nvPr/>
        </p:nvPicPr>
        <p:blipFill rotWithShape="1">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rcRect b="17330"/>
          <a:stretch/>
        </p:blipFill>
        <p:spPr>
          <a:xfrm>
            <a:off x="1302768" y="4119541"/>
            <a:ext cx="360000" cy="369040"/>
          </a:xfrm>
          <a:prstGeom prst="rect">
            <a:avLst/>
          </a:prstGeom>
        </p:spPr>
      </p:pic>
      <p:pic>
        <p:nvPicPr>
          <p:cNvPr id="43" name="Graphic 42">
            <a:extLst>
              <a:ext uri="{FF2B5EF4-FFF2-40B4-BE49-F238E27FC236}">
                <a16:creationId xmlns:a16="http://schemas.microsoft.com/office/drawing/2014/main" id="{EB9A6667-6372-DC7C-DFDB-FE9BB8F1643F}"/>
              </a:ext>
            </a:extLst>
          </p:cNvPr>
          <p:cNvPicPr>
            <a:picLocks noChangeAspect="1"/>
          </p:cNvPicPr>
          <p:nvPr/>
        </p:nvPicPr>
        <p:blipFill rotWithShape="1">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rcRect b="17330"/>
          <a:stretch/>
        </p:blipFill>
        <p:spPr>
          <a:xfrm>
            <a:off x="10461592" y="1897655"/>
            <a:ext cx="360000" cy="369040"/>
          </a:xfrm>
          <a:prstGeom prst="rect">
            <a:avLst/>
          </a:prstGeom>
        </p:spPr>
      </p:pic>
      <p:pic>
        <p:nvPicPr>
          <p:cNvPr id="44" name="Graphic 43">
            <a:extLst>
              <a:ext uri="{FF2B5EF4-FFF2-40B4-BE49-F238E27FC236}">
                <a16:creationId xmlns:a16="http://schemas.microsoft.com/office/drawing/2014/main" id="{AAC5EA70-CC91-1B24-5516-EAF59BBA56E3}"/>
              </a:ext>
            </a:extLst>
          </p:cNvPr>
          <p:cNvPicPr>
            <a:picLocks noChangeAspect="1"/>
          </p:cNvPicPr>
          <p:nvPr/>
        </p:nvPicPr>
        <p:blipFill rotWithShape="1">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rcRect b="17330"/>
          <a:stretch/>
        </p:blipFill>
        <p:spPr>
          <a:xfrm>
            <a:off x="4373636" y="4087032"/>
            <a:ext cx="360000" cy="369040"/>
          </a:xfrm>
          <a:prstGeom prst="rect">
            <a:avLst/>
          </a:prstGeom>
        </p:spPr>
      </p:pic>
    </p:spTree>
    <p:extLst>
      <p:ext uri="{BB962C8B-B14F-4D97-AF65-F5344CB8AC3E}">
        <p14:creationId xmlns:p14="http://schemas.microsoft.com/office/powerpoint/2010/main" val="323576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BF7A258-BA47-4A55-B6E3-AA573324B737}"/>
              </a:ext>
            </a:extLst>
          </p:cNvPr>
          <p:cNvSpPr>
            <a:spLocks noGrp="1"/>
          </p:cNvSpPr>
          <p:nvPr>
            <p:ph type="ftr" sz="quarter" idx="11"/>
          </p:nvPr>
        </p:nvSpPr>
        <p:spPr/>
        <p:txBody>
          <a:bodyPr/>
          <a:lstStyle/>
          <a:p>
            <a:fld id="{A06387B2-7A61-DC40-A17B-3BFC5FA5102E}" type="slidenum">
              <a:rPr lang="en-GB" smtClean="0"/>
              <a:pPr/>
              <a:t>16</a:t>
            </a:fld>
            <a:endParaRPr lang="en-GB" dirty="0"/>
          </a:p>
        </p:txBody>
      </p:sp>
      <p:sp>
        <p:nvSpPr>
          <p:cNvPr id="5" name="Text Placeholder 4">
            <a:extLst>
              <a:ext uri="{FF2B5EF4-FFF2-40B4-BE49-F238E27FC236}">
                <a16:creationId xmlns:a16="http://schemas.microsoft.com/office/drawing/2014/main" id="{086928F9-E1A4-4F32-AD06-59BAE8949C58}"/>
              </a:ext>
            </a:extLst>
          </p:cNvPr>
          <p:cNvSpPr>
            <a:spLocks noGrp="1"/>
          </p:cNvSpPr>
          <p:nvPr>
            <p:ph type="body" sz="quarter" idx="12"/>
          </p:nvPr>
        </p:nvSpPr>
        <p:spPr/>
        <p:txBody>
          <a:bodyPr/>
          <a:lstStyle/>
          <a:p>
            <a:r>
              <a:rPr lang="en-GB" dirty="0">
                <a:latin typeface="Arial" panose="020B0604020202020204" pitchFamily="34" charset="0"/>
              </a:rPr>
              <a:t>Results</a:t>
            </a:r>
          </a:p>
        </p:txBody>
      </p:sp>
      <p:sp>
        <p:nvSpPr>
          <p:cNvPr id="8" name="Rectangle 7">
            <a:extLst>
              <a:ext uri="{FF2B5EF4-FFF2-40B4-BE49-F238E27FC236}">
                <a16:creationId xmlns:a16="http://schemas.microsoft.com/office/drawing/2014/main" id="{9D22FAB6-86C0-4C75-9CF9-D7FD73373A1F}"/>
              </a:ext>
            </a:extLst>
          </p:cNvPr>
          <p:cNvSpPr/>
          <p:nvPr/>
        </p:nvSpPr>
        <p:spPr>
          <a:xfrm>
            <a:off x="5373297" y="1556178"/>
            <a:ext cx="1445405" cy="244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rPr>
              <a:t>A lot / some effort</a:t>
            </a:r>
          </a:p>
        </p:txBody>
      </p:sp>
      <p:sp>
        <p:nvSpPr>
          <p:cNvPr id="11" name="Title 1">
            <a:extLst>
              <a:ext uri="{FF2B5EF4-FFF2-40B4-BE49-F238E27FC236}">
                <a16:creationId xmlns:a16="http://schemas.microsoft.com/office/drawing/2014/main" id="{FAF71F59-A0F9-4643-AC8D-FE8146640383}"/>
              </a:ext>
            </a:extLst>
          </p:cNvPr>
          <p:cNvSpPr txBox="1">
            <a:spLocks/>
          </p:cNvSpPr>
          <p:nvPr/>
        </p:nvSpPr>
        <p:spPr>
          <a:xfrm>
            <a:off x="838199" y="365125"/>
            <a:ext cx="9513816" cy="94116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3600" b="0" kern="1200">
                <a:solidFill>
                  <a:schemeClr val="tx1"/>
                </a:solidFill>
                <a:latin typeface="Century Gothic" panose="020B0502020202020204" pitchFamily="34" charset="0"/>
                <a:ea typeface="+mj-ea"/>
                <a:cs typeface="+mj-cs"/>
              </a:defRPr>
            </a:lvl1pPr>
          </a:lstStyle>
          <a:p>
            <a:r>
              <a:rPr lang="en-GB" sz="2800" dirty="0"/>
              <a:t>Across all industries, perceived effort has dropped to lower levels than we have seen since August 2021</a:t>
            </a:r>
          </a:p>
        </p:txBody>
      </p:sp>
      <p:sp>
        <p:nvSpPr>
          <p:cNvPr id="17" name="Rectangle 16">
            <a:extLst>
              <a:ext uri="{FF2B5EF4-FFF2-40B4-BE49-F238E27FC236}">
                <a16:creationId xmlns:a16="http://schemas.microsoft.com/office/drawing/2014/main" id="{1C8538DF-0066-4FD3-A417-36652C54645A}"/>
              </a:ext>
            </a:extLst>
          </p:cNvPr>
          <p:cNvSpPr/>
          <p:nvPr/>
        </p:nvSpPr>
        <p:spPr>
          <a:xfrm>
            <a:off x="478166" y="6638313"/>
            <a:ext cx="9187127"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a:t>
            </a:r>
          </a:p>
        </p:txBody>
      </p:sp>
      <p:graphicFrame>
        <p:nvGraphicFramePr>
          <p:cNvPr id="21" name="Chart 20">
            <a:extLst>
              <a:ext uri="{FF2B5EF4-FFF2-40B4-BE49-F238E27FC236}">
                <a16:creationId xmlns:a16="http://schemas.microsoft.com/office/drawing/2014/main" id="{FD57AD5A-B9D1-67B1-C127-1A318B3C5D33}"/>
              </a:ext>
            </a:extLst>
          </p:cNvPr>
          <p:cNvGraphicFramePr/>
          <p:nvPr>
            <p:extLst>
              <p:ext uri="{D42A27DB-BD31-4B8C-83A1-F6EECF244321}">
                <p14:modId xmlns:p14="http://schemas.microsoft.com/office/powerpoint/2010/main" val="907122310"/>
              </p:ext>
            </p:extLst>
          </p:nvPr>
        </p:nvGraphicFramePr>
        <p:xfrm>
          <a:off x="2600474" y="2575147"/>
          <a:ext cx="7177000" cy="368770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a:extLst>
              <a:ext uri="{FF2B5EF4-FFF2-40B4-BE49-F238E27FC236}">
                <a16:creationId xmlns:a16="http://schemas.microsoft.com/office/drawing/2014/main" id="{444279A8-2FFF-3275-3A88-14501C5DC886}"/>
              </a:ext>
            </a:extLst>
          </p:cNvPr>
          <p:cNvSpPr/>
          <p:nvPr/>
        </p:nvSpPr>
        <p:spPr>
          <a:xfrm>
            <a:off x="5212146" y="2263605"/>
            <a:ext cx="1767708" cy="30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latin typeface="Arial" panose="020B0604020202020204" pitchFamily="34" charset="0"/>
              </a:rPr>
              <a:t>All industries</a:t>
            </a:r>
          </a:p>
        </p:txBody>
      </p:sp>
    </p:spTree>
    <p:extLst>
      <p:ext uri="{BB962C8B-B14F-4D97-AF65-F5344CB8AC3E}">
        <p14:creationId xmlns:p14="http://schemas.microsoft.com/office/powerpoint/2010/main" val="102869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6567A-F86D-D08D-2B46-BA77933BC5B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58F2413-5EC7-4187-6DB0-371AB0A23B57}"/>
              </a:ext>
            </a:extLst>
          </p:cNvPr>
          <p:cNvSpPr>
            <a:spLocks noGrp="1"/>
          </p:cNvSpPr>
          <p:nvPr>
            <p:ph type="body" sz="quarter" idx="12"/>
          </p:nvPr>
        </p:nvSpPr>
        <p:spPr/>
        <p:txBody>
          <a:bodyPr/>
          <a:lstStyle/>
          <a:p>
            <a:r>
              <a:rPr lang="en-GB" dirty="0">
                <a:latin typeface="Arial" panose="020B0604020202020204" pitchFamily="34" charset="0"/>
              </a:rPr>
              <a:t>Results</a:t>
            </a:r>
          </a:p>
        </p:txBody>
      </p:sp>
      <p:pic>
        <p:nvPicPr>
          <p:cNvPr id="2" name="Picture 2" descr="OLED vs LED vs LCD: our in-depth guide to TV panels | TechRadar">
            <a:extLst>
              <a:ext uri="{FF2B5EF4-FFF2-40B4-BE49-F238E27FC236}">
                <a16:creationId xmlns:a16="http://schemas.microsoft.com/office/drawing/2014/main" id="{FB7ADF5E-0D2E-C80E-44AC-5F71D7B2C7C4}"/>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10">
            <a:hlinkClick r:id="" action="ppaction://media"/>
            <a:extLst>
              <a:ext uri="{FF2B5EF4-FFF2-40B4-BE49-F238E27FC236}">
                <a16:creationId xmlns:a16="http://schemas.microsoft.com/office/drawing/2014/main" id="{30C731F1-A574-AE0B-EC3D-D014D14AD9E8}"/>
              </a:ext>
            </a:extLst>
          </p:cNvPr>
          <p:cNvPicPr>
            <a:picLocks noRot="1" noChangeAspect="1"/>
          </p:cNvPicPr>
          <p:nvPr>
            <a:videoFile r:link="rId1"/>
          </p:nvPr>
        </p:nvPicPr>
        <p:blipFill>
          <a:blip r:embed="rId5"/>
          <a:srcRect/>
          <a:stretch/>
        </p:blipFill>
        <p:spPr>
          <a:xfrm>
            <a:off x="4211212" y="1692834"/>
            <a:ext cx="3958868" cy="2226052"/>
          </a:xfrm>
          <a:prstGeom prst="rect">
            <a:avLst/>
          </a:prstGeom>
        </p:spPr>
      </p:pic>
      <p:sp>
        <p:nvSpPr>
          <p:cNvPr id="10" name="TextBox 9">
            <a:extLst>
              <a:ext uri="{FF2B5EF4-FFF2-40B4-BE49-F238E27FC236}">
                <a16:creationId xmlns:a16="http://schemas.microsoft.com/office/drawing/2014/main" id="{8D647F9A-49DE-DC8F-8BAA-8866E75E9090}"/>
              </a:ext>
            </a:extLst>
          </p:cNvPr>
          <p:cNvSpPr txBox="1"/>
          <p:nvPr/>
        </p:nvSpPr>
        <p:spPr>
          <a:xfrm>
            <a:off x="180975" y="6393418"/>
            <a:ext cx="6096000" cy="276999"/>
          </a:xfrm>
          <a:prstGeom prst="rect">
            <a:avLst/>
          </a:prstGeom>
          <a:noFill/>
        </p:spPr>
        <p:txBody>
          <a:bodyPr wrap="square">
            <a:spAutoFit/>
          </a:bodyPr>
          <a:lstStyle/>
          <a:p>
            <a:fld id="{A06387B2-7A61-DC40-A17B-3BFC5FA5102E}" type="slidenum">
              <a:rPr lang="en-GB" sz="1200" smtClean="0">
                <a:solidFill>
                  <a:schemeClr val="bg1"/>
                </a:solidFill>
                <a:latin typeface="Arial Regular"/>
              </a:rPr>
              <a:pPr/>
              <a:t>17</a:t>
            </a:fld>
            <a:endParaRPr lang="en-GB" sz="1200" dirty="0">
              <a:latin typeface="Arial Regular"/>
            </a:endParaRPr>
          </a:p>
        </p:txBody>
      </p:sp>
      <p:sp>
        <p:nvSpPr>
          <p:cNvPr id="12" name="Title 1">
            <a:extLst>
              <a:ext uri="{FF2B5EF4-FFF2-40B4-BE49-F238E27FC236}">
                <a16:creationId xmlns:a16="http://schemas.microsoft.com/office/drawing/2014/main" id="{56F3D303-6B44-9A5A-0A53-83E6957BCBC1}"/>
              </a:ext>
            </a:extLst>
          </p:cNvPr>
          <p:cNvSpPr txBox="1">
            <a:spLocks/>
          </p:cNvSpPr>
          <p:nvPr/>
        </p:nvSpPr>
        <p:spPr>
          <a:xfrm>
            <a:off x="838200" y="358608"/>
            <a:ext cx="10515600" cy="941161"/>
          </a:xfrm>
          <a:prstGeom prst="rect">
            <a:avLst/>
          </a:prstGeom>
        </p:spPr>
        <p:txBody>
          <a:bodyPr vert="horz" lIns="0" tIns="46800" rIns="0" bIns="45720" rtlCol="0" anchor="t" anchorCtr="0">
            <a:normAutofit/>
          </a:bodyPr>
          <a:lstStyle>
            <a:lvl1pPr algn="l" defTabSz="914400" rtl="0" eaLnBrk="1" latinLnBrk="0" hangingPunct="1">
              <a:lnSpc>
                <a:spcPct val="90000"/>
              </a:lnSpc>
              <a:spcBef>
                <a:spcPct val="0"/>
              </a:spcBef>
              <a:buNone/>
              <a:defRPr sz="3600" b="0" i="0" kern="1200">
                <a:solidFill>
                  <a:schemeClr val="tx1"/>
                </a:solidFill>
                <a:latin typeface="Century Gothic" panose="020B0502020202020204" pitchFamily="34" charset="0"/>
                <a:ea typeface="+mj-ea"/>
                <a:cs typeface="Arial" panose="020B0604020202020204" pitchFamily="34" charset="0"/>
              </a:defRPr>
            </a:lvl1pPr>
          </a:lstStyle>
          <a:p>
            <a:r>
              <a:rPr lang="en-US" sz="2800" b="1" dirty="0"/>
              <a:t>March 2024: </a:t>
            </a:r>
            <a:r>
              <a:rPr lang="en-GB" sz="2800" dirty="0"/>
              <a:t>Recent TV ads that stood out to viewers as representing diversity &amp; inclusion</a:t>
            </a:r>
          </a:p>
        </p:txBody>
      </p:sp>
      <p:pic>
        <p:nvPicPr>
          <p:cNvPr id="13" name="Graphic 12" descr="Flip calendar">
            <a:extLst>
              <a:ext uri="{FF2B5EF4-FFF2-40B4-BE49-F238E27FC236}">
                <a16:creationId xmlns:a16="http://schemas.microsoft.com/office/drawing/2014/main" id="{EEDB01A1-9D95-075C-E5C1-C9B03EDF43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1537" y="1361085"/>
            <a:ext cx="1685925" cy="1685925"/>
          </a:xfrm>
          <a:prstGeom prst="rect">
            <a:avLst/>
          </a:prstGeom>
        </p:spPr>
      </p:pic>
      <p:sp>
        <p:nvSpPr>
          <p:cNvPr id="14" name="Rectangle 13">
            <a:extLst>
              <a:ext uri="{FF2B5EF4-FFF2-40B4-BE49-F238E27FC236}">
                <a16:creationId xmlns:a16="http://schemas.microsoft.com/office/drawing/2014/main" id="{9A212168-4A06-E7EF-285D-CEBA4ED851FE}"/>
              </a:ext>
            </a:extLst>
          </p:cNvPr>
          <p:cNvSpPr/>
          <p:nvPr/>
        </p:nvSpPr>
        <p:spPr>
          <a:xfrm>
            <a:off x="8743950" y="2143125"/>
            <a:ext cx="116205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March 2024</a:t>
            </a:r>
          </a:p>
        </p:txBody>
      </p:sp>
      <p:cxnSp>
        <p:nvCxnSpPr>
          <p:cNvPr id="15" name="Straight Connector 14">
            <a:extLst>
              <a:ext uri="{FF2B5EF4-FFF2-40B4-BE49-F238E27FC236}">
                <a16:creationId xmlns:a16="http://schemas.microsoft.com/office/drawing/2014/main" id="{0224B23C-6320-14F8-560D-DDF4F349FCA2}"/>
              </a:ext>
            </a:extLst>
          </p:cNvPr>
          <p:cNvCxnSpPr/>
          <p:nvPr/>
        </p:nvCxnSpPr>
        <p:spPr>
          <a:xfrm>
            <a:off x="839788" y="1401000"/>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09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01517B-F38B-CF3F-684F-A1E62276F3A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865"/>
          <a:stretch/>
        </p:blipFill>
        <p:spPr>
          <a:xfrm>
            <a:off x="4315934" y="3119692"/>
            <a:ext cx="1543792" cy="1543792"/>
          </a:xfrm>
          <a:prstGeom prst="ellipse">
            <a:avLst/>
          </a:prstGeom>
          <a:noFill/>
          <a:ln w="41275">
            <a:solidFill>
              <a:schemeClr val="bg1"/>
            </a:solidFill>
          </a:ln>
        </p:spPr>
      </p:pic>
      <p:pic>
        <p:nvPicPr>
          <p:cNvPr id="3" name="Picture 2">
            <a:extLst>
              <a:ext uri="{FF2B5EF4-FFF2-40B4-BE49-F238E27FC236}">
                <a16:creationId xmlns:a16="http://schemas.microsoft.com/office/drawing/2014/main" id="{6418A35E-025F-EEB9-0746-AD163405166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39788" y="3119692"/>
            <a:ext cx="1543792" cy="1543792"/>
          </a:xfrm>
          <a:prstGeom prst="ellipse">
            <a:avLst/>
          </a:prstGeom>
          <a:noFill/>
          <a:ln w="41275">
            <a:solidFill>
              <a:schemeClr val="bg1"/>
            </a:solidFill>
          </a:ln>
        </p:spPr>
      </p:pic>
      <p:sp>
        <p:nvSpPr>
          <p:cNvPr id="4" name="TextBox 3">
            <a:extLst>
              <a:ext uri="{FF2B5EF4-FFF2-40B4-BE49-F238E27FC236}">
                <a16:creationId xmlns:a16="http://schemas.microsoft.com/office/drawing/2014/main" id="{59CA00C9-F79E-A3F3-4A95-8F508C2D40FB}"/>
              </a:ext>
            </a:extLst>
          </p:cNvPr>
          <p:cNvSpPr txBox="1"/>
          <p:nvPr/>
        </p:nvSpPr>
        <p:spPr>
          <a:xfrm>
            <a:off x="5087830" y="4392273"/>
            <a:ext cx="2090241" cy="338554"/>
          </a:xfrm>
          <a:prstGeom prst="rect">
            <a:avLst/>
          </a:prstGeom>
          <a:solidFill>
            <a:schemeClr val="accent1"/>
          </a:solidFill>
        </p:spPr>
        <p:txBody>
          <a:bodyPr wrap="square" rtlCol="0" anchor="ctr">
            <a:spAutoFit/>
          </a:bodyPr>
          <a:lstStyle/>
          <a:p>
            <a:r>
              <a:rPr lang="en-GB" sz="1600" b="1">
                <a:solidFill>
                  <a:schemeClr val="bg1"/>
                </a:solidFill>
                <a:latin typeface="Century Gothic Bold"/>
              </a:rPr>
              <a:t>Matthew Howlett</a:t>
            </a:r>
          </a:p>
        </p:txBody>
      </p:sp>
      <p:sp>
        <p:nvSpPr>
          <p:cNvPr id="5" name="Rectangle 4">
            <a:extLst>
              <a:ext uri="{FF2B5EF4-FFF2-40B4-BE49-F238E27FC236}">
                <a16:creationId xmlns:a16="http://schemas.microsoft.com/office/drawing/2014/main" id="{ECDD323A-2687-8129-17BD-7E45896B14BD}"/>
              </a:ext>
            </a:extLst>
          </p:cNvPr>
          <p:cNvSpPr/>
          <p:nvPr/>
        </p:nvSpPr>
        <p:spPr>
          <a:xfrm>
            <a:off x="5007821" y="4767080"/>
            <a:ext cx="2975233" cy="954107"/>
          </a:xfrm>
          <a:prstGeom prst="rect">
            <a:avLst/>
          </a:prstGeom>
        </p:spPr>
        <p:txBody>
          <a:bodyPr wrap="square" anchor="t">
            <a:spAutoFit/>
          </a:bodyPr>
          <a:lstStyle/>
          <a:p>
            <a:r>
              <a:rPr lang="en-GB" sz="1400" b="1" dirty="0">
                <a:solidFill>
                  <a:schemeClr val="bg1"/>
                </a:solidFill>
                <a:latin typeface="Arial Regular"/>
                <a:ea typeface="Helvetica Neue Light" panose="02000403000000020004" pitchFamily="2" charset="0"/>
              </a:rPr>
              <a:t>Senior Research Executive</a:t>
            </a:r>
          </a:p>
          <a:p>
            <a:endParaRPr lang="en-GB" sz="1400" b="1" dirty="0">
              <a:solidFill>
                <a:schemeClr val="bg1"/>
              </a:solidFill>
              <a:latin typeface="Arial Regular"/>
              <a:ea typeface="Helvetica Neue Light" panose="02000403000000020004" pitchFamily="2" charset="0"/>
            </a:endParaRPr>
          </a:p>
          <a:p>
            <a:r>
              <a:rPr lang="en-GB" sz="1400" b="1" dirty="0">
                <a:solidFill>
                  <a:schemeClr val="bg1"/>
                </a:solidFill>
                <a:latin typeface="Arial Regular"/>
                <a:ea typeface="Helvetica Neue Light" panose="02000403000000020004" pitchFamily="2" charset="0"/>
              </a:rPr>
              <a:t>matthewhowlett@opinium.com</a:t>
            </a:r>
          </a:p>
          <a:p>
            <a:r>
              <a:rPr lang="en-GB" sz="1400" b="1" dirty="0">
                <a:solidFill>
                  <a:schemeClr val="bg1"/>
                </a:solidFill>
                <a:latin typeface="Arial Regular"/>
                <a:ea typeface="Helvetica Neue Light" panose="02000403000000020004" pitchFamily="2" charset="0"/>
              </a:rPr>
              <a:t> </a:t>
            </a:r>
          </a:p>
        </p:txBody>
      </p:sp>
      <p:sp>
        <p:nvSpPr>
          <p:cNvPr id="6" name="TextBox 5">
            <a:extLst>
              <a:ext uri="{FF2B5EF4-FFF2-40B4-BE49-F238E27FC236}">
                <a16:creationId xmlns:a16="http://schemas.microsoft.com/office/drawing/2014/main" id="{0AAC3DCC-7453-1457-FDBB-EE727CAB81F8}"/>
              </a:ext>
            </a:extLst>
          </p:cNvPr>
          <p:cNvSpPr txBox="1"/>
          <p:nvPr/>
        </p:nvSpPr>
        <p:spPr>
          <a:xfrm>
            <a:off x="1607998" y="4392273"/>
            <a:ext cx="1858215" cy="338554"/>
          </a:xfrm>
          <a:prstGeom prst="rect">
            <a:avLst/>
          </a:prstGeom>
          <a:solidFill>
            <a:schemeClr val="accent1"/>
          </a:solidFill>
        </p:spPr>
        <p:txBody>
          <a:bodyPr wrap="square" rtlCol="0" anchor="ctr">
            <a:spAutoFit/>
          </a:bodyPr>
          <a:lstStyle/>
          <a:p>
            <a:r>
              <a:rPr lang="en-GB" sz="1600" b="1">
                <a:solidFill>
                  <a:schemeClr val="bg1"/>
                </a:solidFill>
                <a:latin typeface="Century Gothic Bold"/>
              </a:rPr>
              <a:t>Ande Gilmartin</a:t>
            </a:r>
          </a:p>
        </p:txBody>
      </p:sp>
      <p:sp>
        <p:nvSpPr>
          <p:cNvPr id="7" name="Rectangle 6">
            <a:extLst>
              <a:ext uri="{FF2B5EF4-FFF2-40B4-BE49-F238E27FC236}">
                <a16:creationId xmlns:a16="http://schemas.microsoft.com/office/drawing/2014/main" id="{0D41617A-D163-9FE8-420C-20A6CFE17540}"/>
              </a:ext>
            </a:extLst>
          </p:cNvPr>
          <p:cNvSpPr/>
          <p:nvPr/>
        </p:nvSpPr>
        <p:spPr>
          <a:xfrm>
            <a:off x="1590587" y="4767080"/>
            <a:ext cx="2646821" cy="1169551"/>
          </a:xfrm>
          <a:prstGeom prst="rect">
            <a:avLst/>
          </a:prstGeom>
        </p:spPr>
        <p:txBody>
          <a:bodyPr wrap="square" anchor="t">
            <a:spAutoFit/>
          </a:bodyPr>
          <a:lstStyle/>
          <a:p>
            <a:r>
              <a:rPr lang="en-GB" sz="1400" b="1" dirty="0">
                <a:solidFill>
                  <a:schemeClr val="bg1"/>
                </a:solidFill>
                <a:latin typeface="Arial Regular"/>
                <a:ea typeface="Helvetica Neue Light" panose="02000403000000020004" pitchFamily="2" charset="0"/>
              </a:rPr>
              <a:t>Associate Director</a:t>
            </a:r>
          </a:p>
          <a:p>
            <a:endParaRPr lang="en-GB" sz="1400" b="1" dirty="0">
              <a:solidFill>
                <a:schemeClr val="bg1"/>
              </a:solidFill>
              <a:latin typeface="Arial Regular"/>
              <a:ea typeface="Helvetica Neue Light" panose="02000403000000020004" pitchFamily="2" charset="0"/>
            </a:endParaRPr>
          </a:p>
          <a:p>
            <a:r>
              <a:rPr lang="en-GB" sz="1400" b="1" dirty="0">
                <a:solidFill>
                  <a:schemeClr val="bg1"/>
                </a:solidFill>
                <a:latin typeface="Arial Regular"/>
                <a:ea typeface="Helvetica Neue Light" panose="02000403000000020004" pitchFamily="2" charset="0"/>
              </a:rPr>
              <a:t>andegilmartin@opinium.com</a:t>
            </a:r>
          </a:p>
          <a:p>
            <a:endParaRPr lang="en-GB" sz="1400" b="1" dirty="0">
              <a:solidFill>
                <a:schemeClr val="bg1"/>
              </a:solidFill>
              <a:latin typeface="Arial Regular"/>
              <a:ea typeface="Helvetica Neue Light" panose="02000403000000020004" pitchFamily="2" charset="0"/>
            </a:endParaRPr>
          </a:p>
          <a:p>
            <a:r>
              <a:rPr lang="en-GB" sz="1400" b="1" dirty="0">
                <a:solidFill>
                  <a:schemeClr val="bg1"/>
                </a:solidFill>
                <a:latin typeface="Arial Regular"/>
                <a:ea typeface="Helvetica Neue Light" panose="02000403000000020004" pitchFamily="2" charset="0"/>
              </a:rPr>
              <a:t> </a:t>
            </a:r>
          </a:p>
        </p:txBody>
      </p:sp>
    </p:spTree>
    <p:extLst>
      <p:ext uri="{BB962C8B-B14F-4D97-AF65-F5344CB8AC3E}">
        <p14:creationId xmlns:p14="http://schemas.microsoft.com/office/powerpoint/2010/main" val="350536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people posing for the camera&#10;&#10;Description automatically generated">
            <a:extLst>
              <a:ext uri="{FF2B5EF4-FFF2-40B4-BE49-F238E27FC236}">
                <a16:creationId xmlns:a16="http://schemas.microsoft.com/office/drawing/2014/main" id="{76C689F1-F860-4A26-9843-D2D420A367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9578" y="1665397"/>
            <a:ext cx="10066429" cy="4523729"/>
          </a:xfrm>
          <a:prstGeom prst="rect">
            <a:avLst/>
          </a:prstGeom>
        </p:spPr>
      </p:pic>
      <p:sp>
        <p:nvSpPr>
          <p:cNvPr id="2" name="Title 1">
            <a:extLst>
              <a:ext uri="{FF2B5EF4-FFF2-40B4-BE49-F238E27FC236}">
                <a16:creationId xmlns:a16="http://schemas.microsoft.com/office/drawing/2014/main" id="{28F4E967-DF16-4CE4-9FBF-BF0F6597C542}"/>
              </a:ext>
            </a:extLst>
          </p:cNvPr>
          <p:cNvSpPr>
            <a:spLocks noGrp="1"/>
          </p:cNvSpPr>
          <p:nvPr>
            <p:ph type="title"/>
          </p:nvPr>
        </p:nvSpPr>
        <p:spPr/>
        <p:txBody>
          <a:bodyPr>
            <a:normAutofit/>
          </a:bodyPr>
          <a:lstStyle/>
          <a:p>
            <a:r>
              <a:rPr lang="en-GB" sz="2800" dirty="0"/>
              <a:t>Background and objectives</a:t>
            </a:r>
          </a:p>
        </p:txBody>
      </p:sp>
      <p:sp>
        <p:nvSpPr>
          <p:cNvPr id="4" name="Footer Placeholder 3">
            <a:extLst>
              <a:ext uri="{FF2B5EF4-FFF2-40B4-BE49-F238E27FC236}">
                <a16:creationId xmlns:a16="http://schemas.microsoft.com/office/drawing/2014/main" id="{DE27A202-6C55-43E7-824D-529EB5018C4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5B645F"/>
              </a:solidFill>
              <a:effectLst/>
              <a:uLnTx/>
              <a:uFillTx/>
              <a:latin typeface="Arial Regular"/>
              <a:ea typeface="+mn-ea"/>
              <a:cs typeface="+mn-cs"/>
            </a:endParaRPr>
          </a:p>
        </p:txBody>
      </p:sp>
      <p:sp>
        <p:nvSpPr>
          <p:cNvPr id="17" name="Text Placeholder 4">
            <a:extLst>
              <a:ext uri="{FF2B5EF4-FFF2-40B4-BE49-F238E27FC236}">
                <a16:creationId xmlns:a16="http://schemas.microsoft.com/office/drawing/2014/main" id="{65616A6F-40BC-45EE-BC18-9CAF8C9FA1B8}"/>
              </a:ext>
            </a:extLst>
          </p:cNvPr>
          <p:cNvSpPr>
            <a:spLocks noGrp="1"/>
          </p:cNvSpPr>
          <p:nvPr>
            <p:ph type="body" sz="quarter" idx="12"/>
          </p:nvPr>
        </p:nvSpPr>
        <p:spPr>
          <a:solidFill>
            <a:schemeClr val="bg2"/>
          </a:solidFill>
        </p:spPr>
        <p:txBody>
          <a:bodyPr/>
          <a:lstStyle/>
          <a:p>
            <a:r>
              <a:rPr lang="en-GB" dirty="0"/>
              <a:t>Background</a:t>
            </a:r>
          </a:p>
        </p:txBody>
      </p:sp>
      <p:sp>
        <p:nvSpPr>
          <p:cNvPr id="11" name="Rectangle 10">
            <a:extLst>
              <a:ext uri="{FF2B5EF4-FFF2-40B4-BE49-F238E27FC236}">
                <a16:creationId xmlns:a16="http://schemas.microsoft.com/office/drawing/2014/main" id="{491434AC-484D-45CC-A23E-3CEA481FB9FE}"/>
              </a:ext>
            </a:extLst>
          </p:cNvPr>
          <p:cNvSpPr/>
          <p:nvPr/>
        </p:nvSpPr>
        <p:spPr>
          <a:xfrm>
            <a:off x="1039011" y="3222601"/>
            <a:ext cx="10080327" cy="1643878"/>
          </a:xfrm>
          <a:prstGeom prst="rect">
            <a:avLst/>
          </a:prstGeom>
          <a:gradFill>
            <a:gsLst>
              <a:gs pos="0">
                <a:schemeClr val="bg2">
                  <a:lumMod val="0"/>
                  <a:alpha val="0"/>
                </a:schemeClr>
              </a:gs>
              <a:gs pos="46000">
                <a:srgbClr val="000000">
                  <a:alpha val="39000"/>
                </a:srgbClr>
              </a:gs>
              <a:gs pos="0">
                <a:srgbClr val="000000">
                  <a:alpha val="5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1F55D810-9538-4148-80C5-A3D8F9153E4C}"/>
              </a:ext>
            </a:extLst>
          </p:cNvPr>
          <p:cNvSpPr/>
          <p:nvPr/>
        </p:nvSpPr>
        <p:spPr>
          <a:xfrm>
            <a:off x="11132105" y="1665397"/>
            <a:ext cx="233410" cy="4391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B850C820-8149-409D-9E52-2D76BA9C8963}"/>
              </a:ext>
            </a:extLst>
          </p:cNvPr>
          <p:cNvSpPr/>
          <p:nvPr/>
        </p:nvSpPr>
        <p:spPr>
          <a:xfrm>
            <a:off x="4247769" y="1665397"/>
            <a:ext cx="233410" cy="452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6EDFB066-AD10-4609-AEBB-D3902AEF2F64}"/>
              </a:ext>
            </a:extLst>
          </p:cNvPr>
          <p:cNvSpPr/>
          <p:nvPr/>
        </p:nvSpPr>
        <p:spPr>
          <a:xfrm>
            <a:off x="7689937" y="1665397"/>
            <a:ext cx="233410" cy="452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E0069246-C306-46F3-9CBA-C0BA3AA18989}"/>
              </a:ext>
            </a:extLst>
          </p:cNvPr>
          <p:cNvSpPr txBox="1"/>
          <p:nvPr/>
        </p:nvSpPr>
        <p:spPr>
          <a:xfrm>
            <a:off x="1039011" y="3567490"/>
            <a:ext cx="3208758"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ISBA is committed to fighting discrimination and working towards an environment that is respectful of diversity and champions inclusivity. </a:t>
            </a:r>
          </a:p>
        </p:txBody>
      </p:sp>
      <p:sp>
        <p:nvSpPr>
          <p:cNvPr id="15" name="TextBox 14">
            <a:extLst>
              <a:ext uri="{FF2B5EF4-FFF2-40B4-BE49-F238E27FC236}">
                <a16:creationId xmlns:a16="http://schemas.microsoft.com/office/drawing/2014/main" id="{551502FF-3271-4E66-95A6-F15A458AC9D6}"/>
              </a:ext>
            </a:extLst>
          </p:cNvPr>
          <p:cNvSpPr txBox="1"/>
          <p:nvPr/>
        </p:nvSpPr>
        <p:spPr>
          <a:xfrm>
            <a:off x="4468776" y="3459769"/>
            <a:ext cx="3208758" cy="116955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ISBA recognise that the advertising industry has often been guilty of not truly representing the UK in all of its diversity in terms of race, class and sexuality in the past. </a:t>
            </a:r>
          </a:p>
        </p:txBody>
      </p:sp>
      <p:sp>
        <p:nvSpPr>
          <p:cNvPr id="16" name="TextBox 15">
            <a:extLst>
              <a:ext uri="{FF2B5EF4-FFF2-40B4-BE49-F238E27FC236}">
                <a16:creationId xmlns:a16="http://schemas.microsoft.com/office/drawing/2014/main" id="{CDCE4EBD-842C-44A6-AFAF-ECA406C752E7}"/>
              </a:ext>
            </a:extLst>
          </p:cNvPr>
          <p:cNvSpPr txBox="1"/>
          <p:nvPr/>
        </p:nvSpPr>
        <p:spPr>
          <a:xfrm>
            <a:off x="7933445" y="3459768"/>
            <a:ext cx="3175795" cy="116955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Arial" panose="020B0604020202020204" pitchFamily="34" charset="0"/>
                <a:cs typeface="Arial" panose="020B0604020202020204" pitchFamily="34" charset="0"/>
              </a:rPr>
              <a:t>This study monitors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attitudes towards the representation of different groups within the industry. Identifying ways to improve across individual sectors and the advertising industry at large.</a:t>
            </a:r>
          </a:p>
        </p:txBody>
      </p:sp>
    </p:spTree>
    <p:extLst>
      <p:ext uri="{BB962C8B-B14F-4D97-AF65-F5344CB8AC3E}">
        <p14:creationId xmlns:p14="http://schemas.microsoft.com/office/powerpoint/2010/main" val="319029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DE1F-11C2-3449-8CB4-50DEE3AD72BE}"/>
              </a:ext>
            </a:extLst>
          </p:cNvPr>
          <p:cNvSpPr>
            <a:spLocks noGrp="1"/>
          </p:cNvSpPr>
          <p:nvPr>
            <p:ph type="title"/>
          </p:nvPr>
        </p:nvSpPr>
        <p:spPr/>
        <p:txBody>
          <a:bodyPr>
            <a:normAutofit/>
          </a:bodyPr>
          <a:lstStyle/>
          <a:p>
            <a:r>
              <a:rPr lang="en-US" sz="2800" dirty="0"/>
              <a:t>Research methodology</a:t>
            </a:r>
          </a:p>
        </p:txBody>
      </p:sp>
      <p:sp>
        <p:nvSpPr>
          <p:cNvPr id="11" name="Footer Placeholder 10">
            <a:extLst>
              <a:ext uri="{FF2B5EF4-FFF2-40B4-BE49-F238E27FC236}">
                <a16:creationId xmlns:a16="http://schemas.microsoft.com/office/drawing/2014/main" id="{D96B0424-8CF5-9C4C-A905-336A4D7386B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4D6858-3BC6-A148-9EBB-21DDF8B8B68F}"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5B645F"/>
              </a:solidFill>
              <a:effectLst/>
              <a:uLnTx/>
              <a:uFillTx/>
              <a:latin typeface="Arial Regular"/>
              <a:ea typeface="+mn-ea"/>
              <a:cs typeface="+mn-cs"/>
            </a:endParaRPr>
          </a:p>
        </p:txBody>
      </p:sp>
      <p:sp>
        <p:nvSpPr>
          <p:cNvPr id="8" name="Text Placeholder 7">
            <a:extLst>
              <a:ext uri="{FF2B5EF4-FFF2-40B4-BE49-F238E27FC236}">
                <a16:creationId xmlns:a16="http://schemas.microsoft.com/office/drawing/2014/main" id="{41793C83-B04E-4A07-80FA-0714CBDE657F}"/>
              </a:ext>
            </a:extLst>
          </p:cNvPr>
          <p:cNvSpPr>
            <a:spLocks noGrp="1"/>
          </p:cNvSpPr>
          <p:nvPr>
            <p:ph type="body" sz="quarter" idx="12"/>
          </p:nvPr>
        </p:nvSpPr>
        <p:spPr/>
        <p:txBody>
          <a:bodyPr/>
          <a:lstStyle/>
          <a:p>
            <a:r>
              <a:rPr lang="en-GB" dirty="0"/>
              <a:t>Methodology</a:t>
            </a:r>
          </a:p>
        </p:txBody>
      </p:sp>
      <p:sp>
        <p:nvSpPr>
          <p:cNvPr id="4" name="TextBox 3">
            <a:extLst>
              <a:ext uri="{FF2B5EF4-FFF2-40B4-BE49-F238E27FC236}">
                <a16:creationId xmlns:a16="http://schemas.microsoft.com/office/drawing/2014/main" id="{9FD2453B-B85B-5D4D-8875-B302BB4C6D86}"/>
              </a:ext>
            </a:extLst>
          </p:cNvPr>
          <p:cNvSpPr txBox="1"/>
          <p:nvPr/>
        </p:nvSpPr>
        <p:spPr>
          <a:xfrm>
            <a:off x="861218" y="1951926"/>
            <a:ext cx="3736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solidFill>
                <a:effectLst/>
                <a:uLnTx/>
                <a:uFillTx/>
                <a:latin typeface="Century Gothic Bold"/>
                <a:ea typeface="Helvetica Neue Light" panose="02000403000000020004" pitchFamily="2" charset="0"/>
                <a:cs typeface="+mn-cs"/>
              </a:rPr>
              <a:t>OUR METHODOLOGY</a:t>
            </a:r>
          </a:p>
        </p:txBody>
      </p:sp>
      <p:sp>
        <p:nvSpPr>
          <p:cNvPr id="5" name="TextBox 4">
            <a:extLst>
              <a:ext uri="{FF2B5EF4-FFF2-40B4-BE49-F238E27FC236}">
                <a16:creationId xmlns:a16="http://schemas.microsoft.com/office/drawing/2014/main" id="{BE6EC075-4212-324C-B6B5-3953C736333B}"/>
              </a:ext>
            </a:extLst>
          </p:cNvPr>
          <p:cNvSpPr txBox="1"/>
          <p:nvPr/>
        </p:nvSpPr>
        <p:spPr>
          <a:xfrm>
            <a:off x="6681787" y="1951926"/>
            <a:ext cx="46751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645F"/>
              </a:solidFill>
              <a:effectLst/>
              <a:uLnTx/>
              <a:uFillTx/>
              <a:latin typeface="Arial Regular"/>
              <a:ea typeface="+mn-ea"/>
              <a:cs typeface="+mn-cs"/>
            </a:endParaRPr>
          </a:p>
        </p:txBody>
      </p:sp>
      <p:sp>
        <p:nvSpPr>
          <p:cNvPr id="6" name="TextBox 5">
            <a:extLst>
              <a:ext uri="{FF2B5EF4-FFF2-40B4-BE49-F238E27FC236}">
                <a16:creationId xmlns:a16="http://schemas.microsoft.com/office/drawing/2014/main" id="{A6F84763-B580-F848-82BA-7F417C595E7F}"/>
              </a:ext>
            </a:extLst>
          </p:cNvPr>
          <p:cNvSpPr txBox="1"/>
          <p:nvPr/>
        </p:nvSpPr>
        <p:spPr>
          <a:xfrm>
            <a:off x="6677026" y="1951926"/>
            <a:ext cx="467518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solidFill>
                <a:effectLst/>
                <a:uLnTx/>
                <a:uFillTx/>
                <a:latin typeface="Century Gothic Bold"/>
                <a:ea typeface="Helvetica Neue Light" panose="02000403000000020004" pitchFamily="2" charset="0"/>
                <a:cs typeface="+mn-cs"/>
              </a:rPr>
              <a:t>RATIONALE</a:t>
            </a:r>
          </a:p>
        </p:txBody>
      </p:sp>
      <p:cxnSp>
        <p:nvCxnSpPr>
          <p:cNvPr id="46" name="Straight Arrow Connector 45">
            <a:extLst>
              <a:ext uri="{FF2B5EF4-FFF2-40B4-BE49-F238E27FC236}">
                <a16:creationId xmlns:a16="http://schemas.microsoft.com/office/drawing/2014/main" id="{40D728D6-3A2C-8041-A857-AABAAB4A9765}"/>
              </a:ext>
            </a:extLst>
          </p:cNvPr>
          <p:cNvCxnSpPr>
            <a:cxnSpLocks/>
          </p:cNvCxnSpPr>
          <p:nvPr/>
        </p:nvCxnSpPr>
        <p:spPr>
          <a:xfrm flipV="1">
            <a:off x="6237119" y="2958401"/>
            <a:ext cx="655429" cy="412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25F1144-5FAA-FC47-8133-5D7C6B8E4597}"/>
              </a:ext>
            </a:extLst>
          </p:cNvPr>
          <p:cNvCxnSpPr/>
          <p:nvPr/>
        </p:nvCxnSpPr>
        <p:spPr>
          <a:xfrm flipV="1">
            <a:off x="6237119" y="4115688"/>
            <a:ext cx="655429" cy="412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1A36102-5691-6547-BC2A-E9CEABE4646D}"/>
              </a:ext>
            </a:extLst>
          </p:cNvPr>
          <p:cNvCxnSpPr/>
          <p:nvPr/>
        </p:nvCxnSpPr>
        <p:spPr>
          <a:xfrm flipV="1">
            <a:off x="6237119" y="5325287"/>
            <a:ext cx="655429" cy="412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971D457-5CC2-AA45-8F3F-CFA92DA8F731}"/>
              </a:ext>
            </a:extLst>
          </p:cNvPr>
          <p:cNvCxnSpPr>
            <a:cxnSpLocks/>
          </p:cNvCxnSpPr>
          <p:nvPr/>
        </p:nvCxnSpPr>
        <p:spPr>
          <a:xfrm flipH="1" flipV="1">
            <a:off x="4932804" y="2954273"/>
            <a:ext cx="655429" cy="412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DDB228F-58B1-3E40-BFDD-5498B4C95314}"/>
              </a:ext>
            </a:extLst>
          </p:cNvPr>
          <p:cNvCxnSpPr>
            <a:cxnSpLocks/>
          </p:cNvCxnSpPr>
          <p:nvPr/>
        </p:nvCxnSpPr>
        <p:spPr>
          <a:xfrm flipH="1" flipV="1">
            <a:off x="4932804" y="4111560"/>
            <a:ext cx="655429" cy="412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88E0DE2-A462-4640-8DF8-925D0A0385DB}"/>
              </a:ext>
            </a:extLst>
          </p:cNvPr>
          <p:cNvCxnSpPr>
            <a:cxnSpLocks/>
          </p:cNvCxnSpPr>
          <p:nvPr/>
        </p:nvCxnSpPr>
        <p:spPr>
          <a:xfrm flipH="1" flipV="1">
            <a:off x="4932804" y="5321159"/>
            <a:ext cx="655429" cy="412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7DA2C8BD-28E8-47CB-B921-D1BF9A123ECF}"/>
              </a:ext>
            </a:extLst>
          </p:cNvPr>
          <p:cNvSpPr txBox="1">
            <a:spLocks/>
          </p:cNvSpPr>
          <p:nvPr/>
        </p:nvSpPr>
        <p:spPr>
          <a:xfrm>
            <a:off x="861218" y="2565333"/>
            <a:ext cx="3765522" cy="928687"/>
          </a:xfrm>
          <a:prstGeom prst="rect">
            <a:avLst/>
          </a:prstGeom>
          <a:noFill/>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Helvetica Neue Light" panose="02000403000000020004" pitchFamily="2" charset="0"/>
                <a:ea typeface="Helvetica Neue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5B645F"/>
                </a:solidFill>
                <a:effectLst/>
                <a:uLnTx/>
                <a:uFillTx/>
                <a:latin typeface="Arial" panose="020B0604020202020204" pitchFamily="34" charset="0"/>
                <a:cs typeface="Arial" panose="020B0604020202020204" pitchFamily="34" charset="0"/>
              </a:rPr>
              <a:t>A nationally representative sample of 1,000 TV watchers sourced from Opinium’s propriety panel, with boosts of Minority ethnic and LGBTQ+ respondents (n=150 each)</a:t>
            </a:r>
            <a:endParaRPr kumimoji="0" lang="en-US" sz="1400" b="0" i="0" u="none" strike="noStrike" kern="1200" cap="none" spc="0" normalizeH="0" baseline="0" noProof="0" dirty="0">
              <a:ln>
                <a:noFill/>
              </a:ln>
              <a:solidFill>
                <a:srgbClr val="5B645F"/>
              </a:solidFill>
              <a:effectLst/>
              <a:uLnTx/>
              <a:uFillTx/>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8BA5E75C-C736-409A-8334-FC2A8FF40DBE}"/>
              </a:ext>
            </a:extLst>
          </p:cNvPr>
          <p:cNvSpPr txBox="1">
            <a:spLocks/>
          </p:cNvSpPr>
          <p:nvPr/>
        </p:nvSpPr>
        <p:spPr>
          <a:xfrm>
            <a:off x="861218" y="3680617"/>
            <a:ext cx="3736286" cy="928687"/>
          </a:xfrm>
          <a:prstGeom prst="rect">
            <a:avLst/>
          </a:prstGeom>
          <a:noFill/>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Helvetica Neue Light" panose="02000403000000020004" pitchFamily="2" charset="0"/>
                <a:ea typeface="Helvetica Neue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B645F"/>
                </a:solidFill>
                <a:effectLst/>
                <a:uLnTx/>
                <a:uFillTx/>
                <a:latin typeface="Arial" panose="020B0604020202020204" pitchFamily="34" charset="0"/>
                <a:cs typeface="Arial" panose="020B0604020202020204" pitchFamily="34" charset="0"/>
              </a:rPr>
              <a:t>Nationally representative weighting on gender, age and region</a:t>
            </a:r>
          </a:p>
        </p:txBody>
      </p:sp>
      <p:sp>
        <p:nvSpPr>
          <p:cNvPr id="25" name="Content Placeholder 2">
            <a:extLst>
              <a:ext uri="{FF2B5EF4-FFF2-40B4-BE49-F238E27FC236}">
                <a16:creationId xmlns:a16="http://schemas.microsoft.com/office/drawing/2014/main" id="{383FCB2A-2B92-4384-9095-FD3B08B1B525}"/>
              </a:ext>
            </a:extLst>
          </p:cNvPr>
          <p:cNvSpPr txBox="1">
            <a:spLocks/>
          </p:cNvSpPr>
          <p:nvPr/>
        </p:nvSpPr>
        <p:spPr>
          <a:xfrm>
            <a:off x="861218" y="4887670"/>
            <a:ext cx="3736286" cy="928687"/>
          </a:xfrm>
          <a:prstGeom prst="rect">
            <a:avLst/>
          </a:prstGeom>
          <a:noFill/>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Helvetica Neue Light" panose="02000403000000020004" pitchFamily="2" charset="0"/>
                <a:ea typeface="Helvetica Neue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B645F"/>
                </a:solidFill>
                <a:effectLst/>
                <a:uLnTx/>
                <a:uFillTx/>
                <a:latin typeface="Arial" panose="020B0604020202020204" pitchFamily="34" charset="0"/>
                <a:cs typeface="Arial" panose="020B0604020202020204" pitchFamily="34" charset="0"/>
              </a:rPr>
              <a:t>10-minute online survey</a:t>
            </a:r>
          </a:p>
        </p:txBody>
      </p:sp>
      <p:sp>
        <p:nvSpPr>
          <p:cNvPr id="26" name="Content Placeholder 2">
            <a:extLst>
              <a:ext uri="{FF2B5EF4-FFF2-40B4-BE49-F238E27FC236}">
                <a16:creationId xmlns:a16="http://schemas.microsoft.com/office/drawing/2014/main" id="{B9E2286C-9A8C-41F0-B47A-FDAF3A81EB31}"/>
              </a:ext>
            </a:extLst>
          </p:cNvPr>
          <p:cNvSpPr txBox="1">
            <a:spLocks/>
          </p:cNvSpPr>
          <p:nvPr/>
        </p:nvSpPr>
        <p:spPr>
          <a:xfrm>
            <a:off x="7198612" y="2565333"/>
            <a:ext cx="4153601" cy="928687"/>
          </a:xfrm>
          <a:prstGeom prst="rect">
            <a:avLst/>
          </a:prstGeom>
          <a:noFill/>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Helvetica Neue Light" panose="02000403000000020004" pitchFamily="2" charset="0"/>
                <a:ea typeface="Helvetica Neue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B645F"/>
                </a:solidFill>
                <a:effectLst/>
                <a:uLnTx/>
                <a:uFillTx/>
                <a:latin typeface="Arial" panose="020B0604020202020204" pitchFamily="34" charset="0"/>
                <a:cs typeface="Arial" panose="020B0604020202020204" pitchFamily="34" charset="0"/>
              </a:rPr>
              <a:t>A nationally representative sample allows for a bird’s eye view of the UK, with boosts to </a:t>
            </a:r>
            <a:r>
              <a:rPr kumimoji="0" lang="en-GB" sz="1400" b="0" i="0" u="none" strike="noStrike" kern="1200" cap="none" spc="0" normalizeH="0" baseline="0" noProof="0" dirty="0">
                <a:ln>
                  <a:noFill/>
                </a:ln>
                <a:solidFill>
                  <a:srgbClr val="5B645F"/>
                </a:solidFill>
                <a:effectLst/>
                <a:uLnTx/>
                <a:uFillTx/>
                <a:latin typeface="Arial" panose="020B0604020202020204" pitchFamily="34" charset="0"/>
                <a:cs typeface="Arial" panose="020B0604020202020204" pitchFamily="34" charset="0"/>
              </a:rPr>
              <a:t>ensure key groups’ voices are heard and their views represented</a:t>
            </a:r>
            <a:endParaRPr kumimoji="0" lang="en-US" sz="1400" b="0" i="0" u="none" strike="noStrike" kern="1200" cap="none" spc="0" normalizeH="0" baseline="0" noProof="0" dirty="0">
              <a:ln>
                <a:noFill/>
              </a:ln>
              <a:solidFill>
                <a:srgbClr val="5B645F"/>
              </a:solidFill>
              <a:effectLst/>
              <a:uLnTx/>
              <a:uFillTx/>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91208AFF-E6E7-410B-BCC1-DBDECF94EEE5}"/>
              </a:ext>
            </a:extLst>
          </p:cNvPr>
          <p:cNvSpPr txBox="1">
            <a:spLocks/>
          </p:cNvSpPr>
          <p:nvPr/>
        </p:nvSpPr>
        <p:spPr>
          <a:xfrm>
            <a:off x="7108564" y="3647216"/>
            <a:ext cx="4243650" cy="928687"/>
          </a:xfrm>
          <a:prstGeom prst="rect">
            <a:avLst/>
          </a:prstGeom>
          <a:noFill/>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Helvetica Neue Light" panose="02000403000000020004" pitchFamily="2" charset="0"/>
                <a:ea typeface="Helvetica Neue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B645F"/>
                </a:solidFill>
                <a:effectLst/>
                <a:uLnTx/>
                <a:uFillTx/>
                <a:latin typeface="Arial" panose="020B0604020202020204" pitchFamily="34" charset="0"/>
                <a:cs typeface="Arial" panose="020B0604020202020204" pitchFamily="34" charset="0"/>
              </a:rPr>
              <a:t>Ensuring the sample is representative of the UK</a:t>
            </a:r>
          </a:p>
        </p:txBody>
      </p:sp>
      <p:sp>
        <p:nvSpPr>
          <p:cNvPr id="28" name="Content Placeholder 2">
            <a:extLst>
              <a:ext uri="{FF2B5EF4-FFF2-40B4-BE49-F238E27FC236}">
                <a16:creationId xmlns:a16="http://schemas.microsoft.com/office/drawing/2014/main" id="{489E5657-A38E-4A5F-A65B-7D3B87A97A3C}"/>
              </a:ext>
            </a:extLst>
          </p:cNvPr>
          <p:cNvSpPr txBox="1">
            <a:spLocks/>
          </p:cNvSpPr>
          <p:nvPr/>
        </p:nvSpPr>
        <p:spPr>
          <a:xfrm>
            <a:off x="7108564" y="4887670"/>
            <a:ext cx="4243650" cy="928687"/>
          </a:xfrm>
          <a:prstGeom prst="rect">
            <a:avLst/>
          </a:prstGeom>
          <a:noFill/>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Helvetica Neue Light" panose="02000403000000020004" pitchFamily="2" charset="0"/>
                <a:ea typeface="Helvetica Neue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B645F"/>
                </a:solidFill>
                <a:effectLst/>
                <a:uLnTx/>
                <a:uFillTx/>
                <a:latin typeface="Arial" panose="020B0604020202020204" pitchFamily="34" charset="0"/>
                <a:cs typeface="Arial" panose="020B0604020202020204" pitchFamily="34" charset="0"/>
              </a:rPr>
              <a:t>Covering demographics, TV viewership, attitudes towards representation in TV advertising in general and in different industries</a:t>
            </a:r>
          </a:p>
        </p:txBody>
      </p:sp>
      <p:pic>
        <p:nvPicPr>
          <p:cNvPr id="29" name="Graphic 28" descr="Pin">
            <a:extLst>
              <a:ext uri="{FF2B5EF4-FFF2-40B4-BE49-F238E27FC236}">
                <a16:creationId xmlns:a16="http://schemas.microsoft.com/office/drawing/2014/main" id="{91CB3C4F-60BA-44EC-875B-6FEDDD66434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70419" y="3896432"/>
            <a:ext cx="446768" cy="446768"/>
          </a:xfrm>
          <a:prstGeom prst="rect">
            <a:avLst/>
          </a:prstGeom>
        </p:spPr>
      </p:pic>
      <p:pic>
        <p:nvPicPr>
          <p:cNvPr id="30" name="Graphic 29" descr="Team">
            <a:extLst>
              <a:ext uri="{FF2B5EF4-FFF2-40B4-BE49-F238E27FC236}">
                <a16:creationId xmlns:a16="http://schemas.microsoft.com/office/drawing/2014/main" id="{F15FE0E9-C915-4B0C-AEC3-AFAFD166790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92878" y="2730889"/>
            <a:ext cx="446768" cy="446768"/>
          </a:xfrm>
          <a:prstGeom prst="rect">
            <a:avLst/>
          </a:prstGeom>
        </p:spPr>
      </p:pic>
      <p:pic>
        <p:nvPicPr>
          <p:cNvPr id="31" name="Graphic 30" descr="Stopwatch">
            <a:extLst>
              <a:ext uri="{FF2B5EF4-FFF2-40B4-BE49-F238E27FC236}">
                <a16:creationId xmlns:a16="http://schemas.microsoft.com/office/drawing/2014/main" id="{EFF7D2C6-C737-4054-ACA9-04B19A2D157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18552" y="5031433"/>
            <a:ext cx="587708" cy="587708"/>
          </a:xfrm>
          <a:prstGeom prst="rect">
            <a:avLst/>
          </a:prstGeom>
        </p:spPr>
      </p:pic>
    </p:spTree>
    <p:extLst>
      <p:ext uri="{BB962C8B-B14F-4D97-AF65-F5344CB8AC3E}">
        <p14:creationId xmlns:p14="http://schemas.microsoft.com/office/powerpoint/2010/main" val="426099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1D5C26-8F96-9142-AD8E-E1262A032E91}"/>
              </a:ext>
            </a:extLst>
          </p:cNvPr>
          <p:cNvSpPr>
            <a:spLocks noGrp="1"/>
          </p:cNvSpPr>
          <p:nvPr>
            <p:ph type="title"/>
          </p:nvPr>
        </p:nvSpPr>
        <p:spPr/>
        <p:txBody>
          <a:bodyPr>
            <a:normAutofit/>
          </a:bodyPr>
          <a:lstStyle/>
          <a:p>
            <a:r>
              <a:rPr lang="en-US" sz="2800" dirty="0"/>
              <a:t>Questionnaire coverage</a:t>
            </a:r>
          </a:p>
        </p:txBody>
      </p:sp>
      <p:sp>
        <p:nvSpPr>
          <p:cNvPr id="8" name="Footer Placeholder 7">
            <a:extLst>
              <a:ext uri="{FF2B5EF4-FFF2-40B4-BE49-F238E27FC236}">
                <a16:creationId xmlns:a16="http://schemas.microsoft.com/office/drawing/2014/main" id="{A1C16A52-51D7-1448-BA2B-9155A95BAE5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E52C50-299E-E24C-8F40-A64EE3D2B9EC}"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5B645F"/>
              </a:solidFill>
              <a:effectLst/>
              <a:uLnTx/>
              <a:uFillTx/>
              <a:latin typeface="Arial Regular"/>
              <a:ea typeface="+mn-ea"/>
              <a:cs typeface="+mn-cs"/>
            </a:endParaRPr>
          </a:p>
        </p:txBody>
      </p:sp>
      <p:sp>
        <p:nvSpPr>
          <p:cNvPr id="15" name="Text Placeholder 14">
            <a:extLst>
              <a:ext uri="{FF2B5EF4-FFF2-40B4-BE49-F238E27FC236}">
                <a16:creationId xmlns:a16="http://schemas.microsoft.com/office/drawing/2014/main" id="{23654243-875E-4F01-A1DE-25F377D7CC35}"/>
              </a:ext>
            </a:extLst>
          </p:cNvPr>
          <p:cNvSpPr>
            <a:spLocks noGrp="1"/>
          </p:cNvSpPr>
          <p:nvPr>
            <p:ph type="body" sz="quarter" idx="12"/>
          </p:nvPr>
        </p:nvSpPr>
        <p:spPr/>
        <p:txBody>
          <a:bodyPr/>
          <a:lstStyle/>
          <a:p>
            <a:r>
              <a:rPr lang="en-GB" dirty="0"/>
              <a:t>Questionnaire</a:t>
            </a:r>
          </a:p>
        </p:txBody>
      </p:sp>
      <p:cxnSp>
        <p:nvCxnSpPr>
          <p:cNvPr id="6" name="Straight Connector 5">
            <a:extLst>
              <a:ext uri="{FF2B5EF4-FFF2-40B4-BE49-F238E27FC236}">
                <a16:creationId xmlns:a16="http://schemas.microsoft.com/office/drawing/2014/main" id="{CDEB948D-1CE3-BD4F-8505-9510001E624A}"/>
              </a:ext>
            </a:extLst>
          </p:cNvPr>
          <p:cNvCxnSpPr/>
          <p:nvPr/>
        </p:nvCxnSpPr>
        <p:spPr>
          <a:xfrm>
            <a:off x="4685929" y="1598463"/>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63E849E-BFD0-4D72-9E6F-3A509BB370AF}"/>
              </a:ext>
            </a:extLst>
          </p:cNvPr>
          <p:cNvSpPr txBox="1"/>
          <p:nvPr/>
        </p:nvSpPr>
        <p:spPr>
          <a:xfrm>
            <a:off x="838200" y="2690661"/>
            <a:ext cx="970625" cy="310339"/>
          </a:xfrm>
          <a:prstGeom prst="rect">
            <a:avLst/>
          </a:prstGeom>
          <a:noFill/>
        </p:spPr>
        <p:txBody>
          <a:bodyPr wrap="square" lIns="85867" tIns="42957" rIns="85867" bIns="42957" rtlCol="0" anchor="ctr">
            <a:spAutoFit/>
          </a:bodyPr>
          <a:lstStyle/>
          <a:p>
            <a:pPr marL="0" marR="0" lvl="0" indent="0" algn="r" defTabSz="450854" rtl="0" eaLnBrk="1" fontAlgn="auto" latinLnBrk="0" hangingPunct="1">
              <a:lnSpc>
                <a:spcPts val="1916"/>
              </a:lnSpc>
              <a:spcBef>
                <a:spcPts val="0"/>
              </a:spcBef>
              <a:spcAft>
                <a:spcPts val="727"/>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2 minutes</a:t>
            </a:r>
          </a:p>
        </p:txBody>
      </p:sp>
      <p:sp>
        <p:nvSpPr>
          <p:cNvPr id="7" name="TextBox 6">
            <a:extLst>
              <a:ext uri="{FF2B5EF4-FFF2-40B4-BE49-F238E27FC236}">
                <a16:creationId xmlns:a16="http://schemas.microsoft.com/office/drawing/2014/main" id="{3ED72350-A458-42F3-97E6-159207422E89}"/>
              </a:ext>
            </a:extLst>
          </p:cNvPr>
          <p:cNvSpPr txBox="1"/>
          <p:nvPr/>
        </p:nvSpPr>
        <p:spPr>
          <a:xfrm>
            <a:off x="838200" y="4788681"/>
            <a:ext cx="970625" cy="310339"/>
          </a:xfrm>
          <a:prstGeom prst="rect">
            <a:avLst/>
          </a:prstGeom>
          <a:noFill/>
        </p:spPr>
        <p:txBody>
          <a:bodyPr wrap="square" lIns="85867" tIns="42957" rIns="85867" bIns="42957" rtlCol="0" anchor="ctr">
            <a:spAutoFit/>
          </a:bodyPr>
          <a:lstStyle/>
          <a:p>
            <a:pPr marL="0" marR="0" lvl="0" indent="0" algn="r" defTabSz="450854" rtl="0" eaLnBrk="1" fontAlgn="auto" latinLnBrk="0" hangingPunct="1">
              <a:lnSpc>
                <a:spcPts val="1916"/>
              </a:lnSpc>
              <a:spcBef>
                <a:spcPts val="0"/>
              </a:spcBef>
              <a:spcAft>
                <a:spcPts val="727"/>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4 minutes</a:t>
            </a:r>
          </a:p>
        </p:txBody>
      </p:sp>
      <p:sp>
        <p:nvSpPr>
          <p:cNvPr id="9" name="TextBox 8">
            <a:extLst>
              <a:ext uri="{FF2B5EF4-FFF2-40B4-BE49-F238E27FC236}">
                <a16:creationId xmlns:a16="http://schemas.microsoft.com/office/drawing/2014/main" id="{289E6401-240B-48EB-BD28-2C579AF7725F}"/>
              </a:ext>
            </a:extLst>
          </p:cNvPr>
          <p:cNvSpPr txBox="1"/>
          <p:nvPr/>
        </p:nvSpPr>
        <p:spPr>
          <a:xfrm>
            <a:off x="4970622" y="2682292"/>
            <a:ext cx="6265079" cy="327077"/>
          </a:xfrm>
          <a:prstGeom prst="rect">
            <a:avLst/>
          </a:prstGeom>
          <a:noFill/>
        </p:spPr>
        <p:txBody>
          <a:bodyPr wrap="square" rtlCol="0" anchor="ctr">
            <a:spAutoFit/>
          </a:bodyPr>
          <a:lstStyle/>
          <a:p>
            <a:pPr marL="0" marR="0" lvl="0" indent="0" algn="l" defTabSz="450854" rtl="0" eaLnBrk="1" fontAlgn="auto" latinLnBrk="0" hangingPunct="1">
              <a:lnSpc>
                <a:spcPct val="120000"/>
              </a:lnSpc>
              <a:spcBef>
                <a:spcPts val="0"/>
              </a:spcBef>
              <a:spcAft>
                <a:spcPts val="727"/>
              </a:spcAft>
              <a:buClrTx/>
              <a:buSzTx/>
              <a:buFontTx/>
              <a:buNone/>
              <a:tabLst/>
              <a:defRPr/>
            </a:pPr>
            <a:r>
              <a:rPr kumimoji="0" lang="en-GB" sz="1400" b="0"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rPr>
              <a:t>Ensures we are speaking to a relevant and representative group</a:t>
            </a:r>
          </a:p>
        </p:txBody>
      </p:sp>
      <p:sp>
        <p:nvSpPr>
          <p:cNvPr id="10" name="TextBox 9">
            <a:extLst>
              <a:ext uri="{FF2B5EF4-FFF2-40B4-BE49-F238E27FC236}">
                <a16:creationId xmlns:a16="http://schemas.microsoft.com/office/drawing/2014/main" id="{B679A5E5-F932-460C-98D5-3A5CA7BAECC5}"/>
              </a:ext>
            </a:extLst>
          </p:cNvPr>
          <p:cNvSpPr txBox="1"/>
          <p:nvPr/>
        </p:nvSpPr>
        <p:spPr>
          <a:xfrm>
            <a:off x="4971773" y="4651045"/>
            <a:ext cx="6206350" cy="585611"/>
          </a:xfrm>
          <a:prstGeom prst="rect">
            <a:avLst/>
          </a:prstGeom>
          <a:noFill/>
        </p:spPr>
        <p:txBody>
          <a:bodyPr wrap="square" rtlCol="0" anchor="ctr">
            <a:spAutoFit/>
          </a:bodyPr>
          <a:lstStyle/>
          <a:p>
            <a:pPr marL="0" marR="0" lvl="0" indent="0" algn="l" defTabSz="450854" rtl="0" eaLnBrk="1" fontAlgn="auto" latinLnBrk="0" hangingPunct="1">
              <a:lnSpc>
                <a:spcPct val="120000"/>
              </a:lnSpc>
              <a:spcBef>
                <a:spcPts val="0"/>
              </a:spcBef>
              <a:spcAft>
                <a:spcPts val="727"/>
              </a:spcAft>
              <a:buClrTx/>
              <a:buSzTx/>
              <a:buFontTx/>
              <a:buNone/>
              <a:tabLst/>
              <a:defRPr/>
            </a:pPr>
            <a:r>
              <a:rPr kumimoji="0" lang="en-GB" sz="1400" b="0"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rPr>
              <a:t>Understanding attitudes towards diversity &amp; inclusion in TV advertising in general, with regards to particular groups, and across industries</a:t>
            </a:r>
          </a:p>
        </p:txBody>
      </p:sp>
      <p:sp>
        <p:nvSpPr>
          <p:cNvPr id="11" name="Rectangle 10">
            <a:extLst>
              <a:ext uri="{FF2B5EF4-FFF2-40B4-BE49-F238E27FC236}">
                <a16:creationId xmlns:a16="http://schemas.microsoft.com/office/drawing/2014/main" id="{BE9DD4BA-1182-462B-B675-AB91DF27ED35}"/>
              </a:ext>
            </a:extLst>
          </p:cNvPr>
          <p:cNvSpPr/>
          <p:nvPr/>
        </p:nvSpPr>
        <p:spPr>
          <a:xfrm>
            <a:off x="2128946" y="2523388"/>
            <a:ext cx="2351533" cy="644884"/>
          </a:xfrm>
          <a:prstGeom prst="rect">
            <a:avLst/>
          </a:prstGeom>
          <a:noFill/>
          <a:ln w="25400" cap="rnd" cmpd="sng" algn="ctr">
            <a:noFill/>
            <a:prstDash val="sysDot"/>
            <a:miter lim="800000"/>
          </a:ln>
          <a:effectLst/>
        </p:spPr>
        <p:txBody>
          <a:bodyPr rot="0" spcFirstLastPara="0" vertOverflow="overflow" horzOverflow="overflow" vert="horz" wrap="square" lIns="85867" tIns="42957" rIns="85867" bIns="42957" numCol="1" spcCol="0" rtlCol="0" fromWordArt="0" anchor="ctr" anchorCtr="0" forceAA="0" compatLnSpc="1">
            <a:prstTxWarp prst="textNoShape">
              <a:avLst/>
            </a:prstTxWarp>
            <a:noAutofit/>
          </a:bodyPr>
          <a:lstStyle/>
          <a:p>
            <a:pPr marL="0" marR="0" lvl="0" indent="0" algn="l" defTabSz="450854" rtl="0" eaLnBrk="1" fontAlgn="auto" latinLnBrk="0" hangingPunct="1">
              <a:lnSpc>
                <a:spcPts val="2206"/>
              </a:lnSpc>
              <a:spcBef>
                <a:spcPts val="0"/>
              </a:spcBef>
              <a:spcAft>
                <a:spcPts val="921"/>
              </a:spcAft>
              <a:buClrTx/>
              <a:buSzTx/>
              <a:buFontTx/>
              <a:buNone/>
              <a:tabLst/>
              <a:defRPr/>
            </a:pPr>
            <a:r>
              <a:rPr kumimoji="0" lang="en-GB" sz="1200" b="1" i="0" u="none" strike="noStrike" kern="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DEMOGRAPHICS</a:t>
            </a:r>
          </a:p>
        </p:txBody>
      </p:sp>
      <p:sp>
        <p:nvSpPr>
          <p:cNvPr id="20" name="Rectangle 19">
            <a:extLst>
              <a:ext uri="{FF2B5EF4-FFF2-40B4-BE49-F238E27FC236}">
                <a16:creationId xmlns:a16="http://schemas.microsoft.com/office/drawing/2014/main" id="{EB5838BD-FD7F-4552-8173-3F72B9AD6B15}"/>
              </a:ext>
            </a:extLst>
          </p:cNvPr>
          <p:cNvSpPr/>
          <p:nvPr/>
        </p:nvSpPr>
        <p:spPr>
          <a:xfrm>
            <a:off x="2128946" y="4578059"/>
            <a:ext cx="2351533" cy="731582"/>
          </a:xfrm>
          <a:prstGeom prst="rect">
            <a:avLst/>
          </a:prstGeom>
          <a:noFill/>
          <a:ln w="25400" cap="rnd" cmpd="sng" algn="ctr">
            <a:noFill/>
            <a:prstDash val="sysDot"/>
            <a:miter lim="800000"/>
          </a:ln>
          <a:effectLst/>
        </p:spPr>
        <p:txBody>
          <a:bodyPr rot="0" spcFirstLastPara="0" vertOverflow="overflow" horzOverflow="overflow" vert="horz" wrap="square" lIns="85867" tIns="42957" rIns="85867" bIns="42957" numCol="1" spcCol="0" rtlCol="0" fromWordArt="0" anchor="ctr" anchorCtr="0" forceAA="0" compatLnSpc="1">
            <a:prstTxWarp prst="textNoShape">
              <a:avLst/>
            </a:prstTxWarp>
            <a:noAutofit/>
          </a:bodyPr>
          <a:lstStyle/>
          <a:p>
            <a:pPr marL="0" marR="0" lvl="0" indent="0" algn="l" defTabSz="450854" rtl="0" eaLnBrk="1" fontAlgn="auto" latinLnBrk="0" hangingPunct="1">
              <a:lnSpc>
                <a:spcPts val="2206"/>
              </a:lnSpc>
              <a:spcBef>
                <a:spcPts val="0"/>
              </a:spcBef>
              <a:spcAft>
                <a:spcPts val="921"/>
              </a:spcAft>
              <a:buClrTx/>
              <a:buSzTx/>
              <a:buFontTx/>
              <a:buNone/>
              <a:tabLst/>
              <a:defRPr/>
            </a:pPr>
            <a:r>
              <a:rPr kumimoji="0" lang="en-GB" sz="1200" b="1" i="0" u="none" strike="noStrike" kern="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ATTITUDES TOWARDS REPRESENTATION IN TV ADVERTISING</a:t>
            </a:r>
          </a:p>
        </p:txBody>
      </p:sp>
      <p:sp>
        <p:nvSpPr>
          <p:cNvPr id="23" name="TextBox 22">
            <a:extLst>
              <a:ext uri="{FF2B5EF4-FFF2-40B4-BE49-F238E27FC236}">
                <a16:creationId xmlns:a16="http://schemas.microsoft.com/office/drawing/2014/main" id="{210DC72D-4457-42DC-9435-B7A183B0F528}"/>
              </a:ext>
            </a:extLst>
          </p:cNvPr>
          <p:cNvSpPr txBox="1"/>
          <p:nvPr/>
        </p:nvSpPr>
        <p:spPr>
          <a:xfrm>
            <a:off x="838200" y="3644369"/>
            <a:ext cx="970625" cy="310339"/>
          </a:xfrm>
          <a:prstGeom prst="rect">
            <a:avLst/>
          </a:prstGeom>
          <a:noFill/>
        </p:spPr>
        <p:txBody>
          <a:bodyPr wrap="square" lIns="85867" tIns="42957" rIns="85867" bIns="42957" rtlCol="0" anchor="ctr">
            <a:spAutoFit/>
          </a:bodyPr>
          <a:lstStyle/>
          <a:p>
            <a:pPr marL="0" marR="0" lvl="0" indent="0" algn="r" defTabSz="450854" rtl="0" eaLnBrk="1" fontAlgn="auto" latinLnBrk="0" hangingPunct="1">
              <a:lnSpc>
                <a:spcPts val="1916"/>
              </a:lnSpc>
              <a:spcBef>
                <a:spcPts val="0"/>
              </a:spcBef>
              <a:spcAft>
                <a:spcPts val="727"/>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1 minute</a:t>
            </a:r>
          </a:p>
        </p:txBody>
      </p:sp>
      <p:sp>
        <p:nvSpPr>
          <p:cNvPr id="24" name="Rectangle 23">
            <a:extLst>
              <a:ext uri="{FF2B5EF4-FFF2-40B4-BE49-F238E27FC236}">
                <a16:creationId xmlns:a16="http://schemas.microsoft.com/office/drawing/2014/main" id="{4FAF7170-1F81-4581-A426-F340A0C8E93F}"/>
              </a:ext>
            </a:extLst>
          </p:cNvPr>
          <p:cNvSpPr/>
          <p:nvPr/>
        </p:nvSpPr>
        <p:spPr>
          <a:xfrm>
            <a:off x="2128946" y="3486679"/>
            <a:ext cx="2427846" cy="625718"/>
          </a:xfrm>
          <a:prstGeom prst="rect">
            <a:avLst/>
          </a:prstGeom>
          <a:noFill/>
          <a:ln w="25400" cap="rnd" cmpd="sng" algn="ctr">
            <a:noFill/>
            <a:prstDash val="sysDot"/>
            <a:miter lim="800000"/>
          </a:ln>
          <a:effectLst/>
        </p:spPr>
        <p:txBody>
          <a:bodyPr rot="0" spcFirstLastPara="0" vertOverflow="overflow" horzOverflow="overflow" vert="horz" wrap="square" lIns="85867" tIns="42957" rIns="85867" bIns="42957" numCol="1" spcCol="0" rtlCol="0" fromWordArt="0" anchor="ctr" anchorCtr="0" forceAA="0" compatLnSpc="1">
            <a:prstTxWarp prst="textNoShape">
              <a:avLst/>
            </a:prstTxWarp>
            <a:noAutofit/>
          </a:bodyPr>
          <a:lstStyle/>
          <a:p>
            <a:pPr marL="0" marR="0" lvl="0" indent="0" algn="l" defTabSz="450854" rtl="0" eaLnBrk="1" fontAlgn="auto" latinLnBrk="0" hangingPunct="1">
              <a:lnSpc>
                <a:spcPct val="100000"/>
              </a:lnSpc>
              <a:spcBef>
                <a:spcPts val="0"/>
              </a:spcBef>
              <a:spcAft>
                <a:spcPts val="921"/>
              </a:spcAft>
              <a:buClrTx/>
              <a:buSzTx/>
              <a:buFontTx/>
              <a:buNone/>
              <a:tabLst/>
              <a:defRPr/>
            </a:pPr>
            <a:r>
              <a:rPr kumimoji="0" lang="en-GB" sz="1200" b="1" i="0" u="none" strike="noStrike" kern="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TV VIEWERSHIP &amp; ATTENTION TO ADVERTISING</a:t>
            </a:r>
          </a:p>
        </p:txBody>
      </p:sp>
      <p:sp>
        <p:nvSpPr>
          <p:cNvPr id="25" name="TextBox 24">
            <a:extLst>
              <a:ext uri="{FF2B5EF4-FFF2-40B4-BE49-F238E27FC236}">
                <a16:creationId xmlns:a16="http://schemas.microsoft.com/office/drawing/2014/main" id="{B78DB9AA-C788-45E0-B926-21C60A3E0295}"/>
              </a:ext>
            </a:extLst>
          </p:cNvPr>
          <p:cNvSpPr txBox="1"/>
          <p:nvPr/>
        </p:nvSpPr>
        <p:spPr>
          <a:xfrm>
            <a:off x="4970622" y="3636000"/>
            <a:ext cx="6265079" cy="327077"/>
          </a:xfrm>
          <a:prstGeom prst="rect">
            <a:avLst/>
          </a:prstGeom>
          <a:noFill/>
        </p:spPr>
        <p:txBody>
          <a:bodyPr wrap="square" rtlCol="0" anchor="ctr">
            <a:spAutoFit/>
          </a:bodyPr>
          <a:lstStyle/>
          <a:p>
            <a:pPr marL="0" marR="0" lvl="0" indent="0" algn="l" defTabSz="450854" rtl="0" eaLnBrk="1" fontAlgn="auto" latinLnBrk="0" hangingPunct="1">
              <a:lnSpc>
                <a:spcPct val="120000"/>
              </a:lnSpc>
              <a:spcBef>
                <a:spcPts val="0"/>
              </a:spcBef>
              <a:spcAft>
                <a:spcPts val="727"/>
              </a:spcAft>
              <a:buClrTx/>
              <a:buSzTx/>
              <a:buFontTx/>
              <a:buNone/>
              <a:tabLst/>
              <a:defRPr/>
            </a:pPr>
            <a:r>
              <a:rPr kumimoji="0" lang="en-GB" sz="1400" b="0"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rPr>
              <a:t>Allows us to profile by frequency of viewership and attention to advertising</a:t>
            </a:r>
          </a:p>
        </p:txBody>
      </p:sp>
      <p:cxnSp>
        <p:nvCxnSpPr>
          <p:cNvPr id="19" name="Straight Connector 18">
            <a:extLst>
              <a:ext uri="{FF2B5EF4-FFF2-40B4-BE49-F238E27FC236}">
                <a16:creationId xmlns:a16="http://schemas.microsoft.com/office/drawing/2014/main" id="{0B12F0A5-066A-4A14-ADC1-8F38DE48AF2B}"/>
              </a:ext>
            </a:extLst>
          </p:cNvPr>
          <p:cNvCxnSpPr>
            <a:cxnSpLocks/>
          </p:cNvCxnSpPr>
          <p:nvPr/>
        </p:nvCxnSpPr>
        <p:spPr>
          <a:xfrm flipV="1">
            <a:off x="5045243" y="3238134"/>
            <a:ext cx="6280525" cy="1049"/>
          </a:xfrm>
          <a:prstGeom prst="line">
            <a:avLst/>
          </a:prstGeom>
          <a:noFill/>
          <a:ln w="12700" cap="rnd" cmpd="sng" algn="ctr">
            <a:solidFill>
              <a:srgbClr val="FFFFFF">
                <a:lumMod val="65000"/>
              </a:srgbClr>
            </a:solidFill>
            <a:prstDash val="sysDot"/>
            <a:miter lim="800000"/>
            <a:headEnd type="none"/>
            <a:tailEnd type="none"/>
          </a:ln>
          <a:effectLst/>
        </p:spPr>
      </p:cxnSp>
      <p:cxnSp>
        <p:nvCxnSpPr>
          <p:cNvPr id="29" name="Straight Connector 28">
            <a:extLst>
              <a:ext uri="{FF2B5EF4-FFF2-40B4-BE49-F238E27FC236}">
                <a16:creationId xmlns:a16="http://schemas.microsoft.com/office/drawing/2014/main" id="{78C4B405-3BF3-4FA0-948F-4969A23C5A7A}"/>
              </a:ext>
            </a:extLst>
          </p:cNvPr>
          <p:cNvCxnSpPr>
            <a:cxnSpLocks/>
          </p:cNvCxnSpPr>
          <p:nvPr/>
        </p:nvCxnSpPr>
        <p:spPr>
          <a:xfrm flipV="1">
            <a:off x="5045243" y="4252828"/>
            <a:ext cx="6280525" cy="1049"/>
          </a:xfrm>
          <a:prstGeom prst="line">
            <a:avLst/>
          </a:prstGeom>
          <a:noFill/>
          <a:ln w="12700" cap="rnd" cmpd="sng" algn="ctr">
            <a:solidFill>
              <a:srgbClr val="FFFFFF">
                <a:lumMod val="65000"/>
              </a:srgbClr>
            </a:solidFill>
            <a:prstDash val="sysDot"/>
            <a:miter lim="800000"/>
            <a:headEnd type="none"/>
            <a:tailEnd type="none"/>
          </a:ln>
          <a:effectLst/>
        </p:spPr>
      </p:cxnSp>
      <p:sp>
        <p:nvSpPr>
          <p:cNvPr id="40" name="Rectangle 39">
            <a:extLst>
              <a:ext uri="{FF2B5EF4-FFF2-40B4-BE49-F238E27FC236}">
                <a16:creationId xmlns:a16="http://schemas.microsoft.com/office/drawing/2014/main" id="{925A7683-8F10-4252-9112-CC49341759FB}"/>
              </a:ext>
            </a:extLst>
          </p:cNvPr>
          <p:cNvSpPr/>
          <p:nvPr/>
        </p:nvSpPr>
        <p:spPr>
          <a:xfrm>
            <a:off x="1982148" y="3477096"/>
            <a:ext cx="47625" cy="64488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EAEB42F6-6776-4DEC-BCA6-7EDBBA4F8F25}"/>
              </a:ext>
            </a:extLst>
          </p:cNvPr>
          <p:cNvSpPr/>
          <p:nvPr/>
        </p:nvSpPr>
        <p:spPr>
          <a:xfrm>
            <a:off x="1982148" y="2437333"/>
            <a:ext cx="47625" cy="81699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DCDE8E26-546E-401F-89E8-33531D7EA6C8}"/>
              </a:ext>
            </a:extLst>
          </p:cNvPr>
          <p:cNvSpPr/>
          <p:nvPr/>
        </p:nvSpPr>
        <p:spPr>
          <a:xfrm>
            <a:off x="1982148" y="4342918"/>
            <a:ext cx="47625" cy="1201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78E194E4-4A45-42CA-8651-6E204E73A796}"/>
              </a:ext>
            </a:extLst>
          </p:cNvPr>
          <p:cNvCxnSpPr>
            <a:cxnSpLocks/>
          </p:cNvCxnSpPr>
          <p:nvPr/>
        </p:nvCxnSpPr>
        <p:spPr>
          <a:xfrm flipV="1">
            <a:off x="5045243" y="5430473"/>
            <a:ext cx="6280525" cy="1049"/>
          </a:xfrm>
          <a:prstGeom prst="line">
            <a:avLst/>
          </a:prstGeom>
          <a:noFill/>
          <a:ln w="12700" cap="rnd" cmpd="sng" algn="ctr">
            <a:solidFill>
              <a:srgbClr val="FFFFFF">
                <a:lumMod val="65000"/>
              </a:srgbClr>
            </a:solidFill>
            <a:prstDash val="sysDot"/>
            <a:miter lim="800000"/>
            <a:headEnd type="none"/>
            <a:tailEnd type="none"/>
          </a:ln>
          <a:effectLst/>
        </p:spPr>
      </p:cxnSp>
    </p:spTree>
    <p:extLst>
      <p:ext uri="{BB962C8B-B14F-4D97-AF65-F5344CB8AC3E}">
        <p14:creationId xmlns:p14="http://schemas.microsoft.com/office/powerpoint/2010/main" val="12039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E10A-C533-4F84-BBFC-867BA2F1B47D}"/>
              </a:ext>
            </a:extLst>
          </p:cNvPr>
          <p:cNvSpPr>
            <a:spLocks noGrp="1"/>
          </p:cNvSpPr>
          <p:nvPr>
            <p:ph type="title"/>
          </p:nvPr>
        </p:nvSpPr>
        <p:spPr>
          <a:xfrm>
            <a:off x="838200" y="375802"/>
            <a:ext cx="9219831" cy="941161"/>
          </a:xfrm>
        </p:spPr>
        <p:txBody>
          <a:bodyPr>
            <a:noAutofit/>
          </a:bodyPr>
          <a:lstStyle/>
          <a:p>
            <a:r>
              <a:rPr lang="en-GB" sz="2800" dirty="0">
                <a:latin typeface="Century Gothic" panose="020B0502020202020204" pitchFamily="34" charset="0"/>
              </a:rPr>
              <a:t>There were a number of relevant major developments between waves 8 and 9 of the survey</a:t>
            </a:r>
          </a:p>
        </p:txBody>
      </p:sp>
      <p:sp>
        <p:nvSpPr>
          <p:cNvPr id="10" name="Footer Placeholder 7">
            <a:extLst>
              <a:ext uri="{FF2B5EF4-FFF2-40B4-BE49-F238E27FC236}">
                <a16:creationId xmlns:a16="http://schemas.microsoft.com/office/drawing/2014/main" id="{09EA8910-9A32-4730-AD55-AD64261A4E4E}"/>
              </a:ext>
            </a:extLst>
          </p:cNvPr>
          <p:cNvSpPr txBox="1">
            <a:spLocks noGrp="1"/>
          </p:cNvSpPr>
          <p:nvPr>
            <p:ph type="ftr" sz="quarter" idx="11"/>
          </p:nvPr>
        </p:nvSpPr>
        <p:spPr>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7E52C50-299E-E24C-8F40-A64EE3D2B9EC}"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5B645F"/>
              </a:solidFill>
              <a:effectLst/>
              <a:uLnTx/>
              <a:uFillTx/>
              <a:latin typeface="Arial Regular"/>
              <a:ea typeface="+mn-ea"/>
              <a:cs typeface="+mn-cs"/>
            </a:endParaRPr>
          </a:p>
        </p:txBody>
      </p:sp>
      <p:sp>
        <p:nvSpPr>
          <p:cNvPr id="5" name="Text Placeholder 4">
            <a:extLst>
              <a:ext uri="{FF2B5EF4-FFF2-40B4-BE49-F238E27FC236}">
                <a16:creationId xmlns:a16="http://schemas.microsoft.com/office/drawing/2014/main" id="{EE00820A-E0E6-4CF8-89A5-0023C41B3E36}"/>
              </a:ext>
            </a:extLst>
          </p:cNvPr>
          <p:cNvSpPr>
            <a:spLocks noGrp="1"/>
          </p:cNvSpPr>
          <p:nvPr>
            <p:ph type="body" sz="quarter" idx="12"/>
          </p:nvPr>
        </p:nvSpPr>
        <p:spPr/>
        <p:txBody>
          <a:bodyPr/>
          <a:lstStyle/>
          <a:p>
            <a:r>
              <a:rPr lang="en-GB" dirty="0">
                <a:latin typeface="Arial" panose="020B0604020202020204" pitchFamily="34" charset="0"/>
              </a:rPr>
              <a:t>Timeline</a:t>
            </a:r>
          </a:p>
        </p:txBody>
      </p:sp>
      <p:cxnSp>
        <p:nvCxnSpPr>
          <p:cNvPr id="7" name="Straight Connector 6">
            <a:extLst>
              <a:ext uri="{FF2B5EF4-FFF2-40B4-BE49-F238E27FC236}">
                <a16:creationId xmlns:a16="http://schemas.microsoft.com/office/drawing/2014/main" id="{55F09293-A46B-4865-82FB-E8B1E8C26C48}"/>
              </a:ext>
            </a:extLst>
          </p:cNvPr>
          <p:cNvCxnSpPr/>
          <p:nvPr/>
        </p:nvCxnSpPr>
        <p:spPr>
          <a:xfrm>
            <a:off x="0" y="2286000"/>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7E3826B5-EC56-414B-A713-EC96137F80BD}"/>
              </a:ext>
            </a:extLst>
          </p:cNvPr>
          <p:cNvGraphicFramePr>
            <a:graphicFrameLocks noGrp="1"/>
          </p:cNvGraphicFramePr>
          <p:nvPr>
            <p:extLst>
              <p:ext uri="{D42A27DB-BD31-4B8C-83A1-F6EECF244321}">
                <p14:modId xmlns:p14="http://schemas.microsoft.com/office/powerpoint/2010/main" val="3345658131"/>
              </p:ext>
            </p:extLst>
          </p:nvPr>
        </p:nvGraphicFramePr>
        <p:xfrm>
          <a:off x="-50334" y="1810117"/>
          <a:ext cx="12233944" cy="388329"/>
        </p:xfrm>
        <a:graphic>
          <a:graphicData uri="http://schemas.openxmlformats.org/drawingml/2006/table">
            <a:tbl>
              <a:tblPr firstRow="1" bandRow="1">
                <a:tableStyleId>{5C22544A-7EE6-4342-B048-85BDC9FD1C3A}</a:tableStyleId>
              </a:tblPr>
              <a:tblGrid>
                <a:gridCol w="1388945">
                  <a:extLst>
                    <a:ext uri="{9D8B030D-6E8A-4147-A177-3AD203B41FA5}">
                      <a16:colId xmlns:a16="http://schemas.microsoft.com/office/drawing/2014/main" val="3673438859"/>
                    </a:ext>
                  </a:extLst>
                </a:gridCol>
                <a:gridCol w="1775337">
                  <a:extLst>
                    <a:ext uri="{9D8B030D-6E8A-4147-A177-3AD203B41FA5}">
                      <a16:colId xmlns:a16="http://schemas.microsoft.com/office/drawing/2014/main" val="237072101"/>
                    </a:ext>
                  </a:extLst>
                </a:gridCol>
                <a:gridCol w="1952429">
                  <a:extLst>
                    <a:ext uri="{9D8B030D-6E8A-4147-A177-3AD203B41FA5}">
                      <a16:colId xmlns:a16="http://schemas.microsoft.com/office/drawing/2014/main" val="4061176132"/>
                    </a:ext>
                  </a:extLst>
                </a:gridCol>
                <a:gridCol w="1990901">
                  <a:extLst>
                    <a:ext uri="{9D8B030D-6E8A-4147-A177-3AD203B41FA5}">
                      <a16:colId xmlns:a16="http://schemas.microsoft.com/office/drawing/2014/main" val="3058824081"/>
                    </a:ext>
                  </a:extLst>
                </a:gridCol>
                <a:gridCol w="1952429">
                  <a:extLst>
                    <a:ext uri="{9D8B030D-6E8A-4147-A177-3AD203B41FA5}">
                      <a16:colId xmlns:a16="http://schemas.microsoft.com/office/drawing/2014/main" val="2593518538"/>
                    </a:ext>
                  </a:extLst>
                </a:gridCol>
                <a:gridCol w="1981283">
                  <a:extLst>
                    <a:ext uri="{9D8B030D-6E8A-4147-A177-3AD203B41FA5}">
                      <a16:colId xmlns:a16="http://schemas.microsoft.com/office/drawing/2014/main" val="1695003312"/>
                    </a:ext>
                  </a:extLst>
                </a:gridCol>
                <a:gridCol w="1192620">
                  <a:extLst>
                    <a:ext uri="{9D8B030D-6E8A-4147-A177-3AD203B41FA5}">
                      <a16:colId xmlns:a16="http://schemas.microsoft.com/office/drawing/2014/main" val="3649868704"/>
                    </a:ext>
                  </a:extLst>
                </a:gridCol>
              </a:tblGrid>
              <a:tr h="388329">
                <a:tc>
                  <a:txBody>
                    <a:bodyPr/>
                    <a:lstStyle/>
                    <a:p>
                      <a:pPr algn="ctr"/>
                      <a:r>
                        <a:rPr lang="en-GB" dirty="0">
                          <a:solidFill>
                            <a:schemeClr val="tx1"/>
                          </a:solidFill>
                          <a:latin typeface="Arial" panose="020B0604020202020204" pitchFamily="34" charset="0"/>
                        </a:rPr>
                        <a:t>September</a:t>
                      </a: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rPr>
                        <a:t>October</a:t>
                      </a: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rPr>
                        <a:t>November </a:t>
                      </a: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rPr>
                        <a:t>December</a:t>
                      </a: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rPr>
                        <a:t>January</a:t>
                      </a: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rPr>
                        <a:t>February</a:t>
                      </a: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March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4700420"/>
                  </a:ext>
                </a:extLst>
              </a:tr>
            </a:tbl>
          </a:graphicData>
        </a:graphic>
      </p:graphicFrame>
      <p:cxnSp>
        <p:nvCxnSpPr>
          <p:cNvPr id="13" name="Straight Connector 12">
            <a:extLst>
              <a:ext uri="{FF2B5EF4-FFF2-40B4-BE49-F238E27FC236}">
                <a16:creationId xmlns:a16="http://schemas.microsoft.com/office/drawing/2014/main" id="{02D05A22-9431-426E-BC71-3FFA8A012308}"/>
              </a:ext>
            </a:extLst>
          </p:cNvPr>
          <p:cNvCxnSpPr>
            <a:cxnSpLocks/>
          </p:cNvCxnSpPr>
          <p:nvPr/>
        </p:nvCxnSpPr>
        <p:spPr>
          <a:xfrm flipV="1">
            <a:off x="3121303" y="2136965"/>
            <a:ext cx="0" cy="150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25A7DE-D9A8-44D9-A183-6E43AE153C7C}"/>
              </a:ext>
            </a:extLst>
          </p:cNvPr>
          <p:cNvCxnSpPr>
            <a:cxnSpLocks/>
          </p:cNvCxnSpPr>
          <p:nvPr/>
        </p:nvCxnSpPr>
        <p:spPr>
          <a:xfrm flipV="1">
            <a:off x="5073112" y="2136965"/>
            <a:ext cx="0" cy="150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2CF263-F1B3-4358-8595-873514591F65}"/>
              </a:ext>
            </a:extLst>
          </p:cNvPr>
          <p:cNvCxnSpPr>
            <a:cxnSpLocks/>
          </p:cNvCxnSpPr>
          <p:nvPr/>
        </p:nvCxnSpPr>
        <p:spPr>
          <a:xfrm flipV="1">
            <a:off x="7024921" y="2136965"/>
            <a:ext cx="0" cy="150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0C670D-6123-4EEC-B843-DCCFD6BBB014}"/>
              </a:ext>
            </a:extLst>
          </p:cNvPr>
          <p:cNvCxnSpPr>
            <a:cxnSpLocks/>
          </p:cNvCxnSpPr>
          <p:nvPr/>
        </p:nvCxnSpPr>
        <p:spPr>
          <a:xfrm flipV="1">
            <a:off x="8976730" y="2136965"/>
            <a:ext cx="0" cy="150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63155C5-F8D1-48D4-9E03-FFDC37530B81}"/>
              </a:ext>
            </a:extLst>
          </p:cNvPr>
          <p:cNvGrpSpPr/>
          <p:nvPr/>
        </p:nvGrpSpPr>
        <p:grpSpPr>
          <a:xfrm>
            <a:off x="98292" y="2160204"/>
            <a:ext cx="337453" cy="969038"/>
            <a:chOff x="359051" y="2112579"/>
            <a:chExt cx="337453" cy="969038"/>
          </a:xfrm>
        </p:grpSpPr>
        <p:sp>
          <p:nvSpPr>
            <p:cNvPr id="38" name="Oval 37">
              <a:extLst>
                <a:ext uri="{FF2B5EF4-FFF2-40B4-BE49-F238E27FC236}">
                  <a16:creationId xmlns:a16="http://schemas.microsoft.com/office/drawing/2014/main" id="{C2ED1C98-794F-411D-92E0-59BC0A8DC005}"/>
                </a:ext>
              </a:extLst>
            </p:cNvPr>
            <p:cNvSpPr/>
            <p:nvPr/>
          </p:nvSpPr>
          <p:spPr>
            <a:xfrm>
              <a:off x="359051" y="2112579"/>
              <a:ext cx="337453" cy="337453"/>
            </a:xfrm>
            <a:prstGeom prst="ellips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B645F"/>
                </a:solidFill>
                <a:effectLst/>
                <a:uLnTx/>
                <a:uFillTx/>
                <a:latin typeface="Arial" panose="020B0604020202020204" pitchFamily="34" charset="0"/>
                <a:ea typeface="+mn-ea"/>
                <a:cs typeface="+mn-cs"/>
              </a:endParaRPr>
            </a:p>
          </p:txBody>
        </p:sp>
        <p:cxnSp>
          <p:nvCxnSpPr>
            <p:cNvPr id="39" name="Straight Connector 38">
              <a:extLst>
                <a:ext uri="{FF2B5EF4-FFF2-40B4-BE49-F238E27FC236}">
                  <a16:creationId xmlns:a16="http://schemas.microsoft.com/office/drawing/2014/main" id="{A6374608-B1C6-40E6-98CD-6D282F9225F8}"/>
                </a:ext>
              </a:extLst>
            </p:cNvPr>
            <p:cNvCxnSpPr>
              <a:stCxn id="38" idx="4"/>
            </p:cNvCxnSpPr>
            <p:nvPr/>
          </p:nvCxnSpPr>
          <p:spPr>
            <a:xfrm flipH="1">
              <a:off x="527777" y="2450032"/>
              <a:ext cx="1" cy="631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D60505AB-FA2B-422E-9DD5-D360BE3502D8}"/>
              </a:ext>
            </a:extLst>
          </p:cNvPr>
          <p:cNvCxnSpPr>
            <a:cxnSpLocks/>
          </p:cNvCxnSpPr>
          <p:nvPr/>
        </p:nvCxnSpPr>
        <p:spPr>
          <a:xfrm flipV="1">
            <a:off x="1387607" y="2136965"/>
            <a:ext cx="0" cy="150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8B16B4E-0A56-497D-B457-7B9AB199FF6E}"/>
              </a:ext>
            </a:extLst>
          </p:cNvPr>
          <p:cNvGrpSpPr/>
          <p:nvPr/>
        </p:nvGrpSpPr>
        <p:grpSpPr>
          <a:xfrm>
            <a:off x="343949" y="2160204"/>
            <a:ext cx="11256236" cy="1505119"/>
            <a:chOff x="743999" y="2117915"/>
            <a:chExt cx="11256236" cy="1505119"/>
          </a:xfrm>
        </p:grpSpPr>
        <p:sp>
          <p:nvSpPr>
            <p:cNvPr id="18" name="Oval 17">
              <a:extLst>
                <a:ext uri="{FF2B5EF4-FFF2-40B4-BE49-F238E27FC236}">
                  <a16:creationId xmlns:a16="http://schemas.microsoft.com/office/drawing/2014/main" id="{AE071CE6-65F6-438A-9A59-87BEB7FBDB1F}"/>
                </a:ext>
              </a:extLst>
            </p:cNvPr>
            <p:cNvSpPr/>
            <p:nvPr/>
          </p:nvSpPr>
          <p:spPr>
            <a:xfrm>
              <a:off x="11662782" y="2117915"/>
              <a:ext cx="337453" cy="337453"/>
            </a:xfrm>
            <a:prstGeom prst="ellips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B645F"/>
                </a:solidFill>
                <a:effectLst/>
                <a:uLnTx/>
                <a:uFillTx/>
                <a:latin typeface="Arial" panose="020B0604020202020204" pitchFamily="34" charset="0"/>
                <a:ea typeface="+mn-ea"/>
                <a:cs typeface="+mn-cs"/>
              </a:endParaRPr>
            </a:p>
          </p:txBody>
        </p:sp>
        <p:cxnSp>
          <p:nvCxnSpPr>
            <p:cNvPr id="26" name="Straight Connector 25">
              <a:extLst>
                <a:ext uri="{FF2B5EF4-FFF2-40B4-BE49-F238E27FC236}">
                  <a16:creationId xmlns:a16="http://schemas.microsoft.com/office/drawing/2014/main" id="{9E9EC371-A748-470A-90D5-3B8B6BC4CA84}"/>
                </a:ext>
              </a:extLst>
            </p:cNvPr>
            <p:cNvCxnSpPr>
              <a:cxnSpLocks/>
              <a:stCxn id="18" idx="4"/>
            </p:cNvCxnSpPr>
            <p:nvPr/>
          </p:nvCxnSpPr>
          <p:spPr>
            <a:xfrm flipH="1">
              <a:off x="11831508" y="2455368"/>
              <a:ext cx="1" cy="631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D203BFB-6626-4C73-8B67-72C6C58AAA7E}"/>
                </a:ext>
              </a:extLst>
            </p:cNvPr>
            <p:cNvSpPr txBox="1"/>
            <p:nvPr/>
          </p:nvSpPr>
          <p:spPr>
            <a:xfrm>
              <a:off x="743999" y="2884370"/>
              <a:ext cx="1563262" cy="738664"/>
            </a:xfrm>
            <a:prstGeom prst="rect">
              <a:avLst/>
            </a:prstGeom>
            <a:solidFill>
              <a:schemeClr val="bg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Wave 7 fieldwork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r>
                <a:rPr kumimoji="0" lang="en-GB"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August – 14</a:t>
              </a:r>
              <a:r>
                <a:rPr kumimoji="0" lang="en-GB"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th</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August</a:t>
              </a:r>
            </a:p>
          </p:txBody>
        </p:sp>
      </p:grpSp>
      <p:cxnSp>
        <p:nvCxnSpPr>
          <p:cNvPr id="33" name="Straight Connector 32">
            <a:extLst>
              <a:ext uri="{FF2B5EF4-FFF2-40B4-BE49-F238E27FC236}">
                <a16:creationId xmlns:a16="http://schemas.microsoft.com/office/drawing/2014/main" id="{1CE657B4-B197-47C7-B596-97BB8CFC59C8}"/>
              </a:ext>
            </a:extLst>
          </p:cNvPr>
          <p:cNvCxnSpPr>
            <a:cxnSpLocks/>
          </p:cNvCxnSpPr>
          <p:nvPr/>
        </p:nvCxnSpPr>
        <p:spPr>
          <a:xfrm flipV="1">
            <a:off x="10928538" y="2136965"/>
            <a:ext cx="0" cy="150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2C32ED3-403E-46C9-9936-BCB834BE875C}"/>
              </a:ext>
            </a:extLst>
          </p:cNvPr>
          <p:cNvSpPr txBox="1"/>
          <p:nvPr/>
        </p:nvSpPr>
        <p:spPr>
          <a:xfrm>
            <a:off x="585607" y="5230662"/>
            <a:ext cx="2456696"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rPr>
              <a:t>October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rPr>
              <a:t>The conflict between Israel and Gaza has resulted in heightened tensions in several minority groups through the course of the last six months</a:t>
            </a:r>
          </a:p>
        </p:txBody>
      </p:sp>
      <p:sp>
        <p:nvSpPr>
          <p:cNvPr id="34" name="TextBox 33">
            <a:extLst>
              <a:ext uri="{FF2B5EF4-FFF2-40B4-BE49-F238E27FC236}">
                <a16:creationId xmlns:a16="http://schemas.microsoft.com/office/drawing/2014/main" id="{541E0865-2E38-4450-5DD3-755921DE0BAF}"/>
              </a:ext>
            </a:extLst>
          </p:cNvPr>
          <p:cNvSpPr txBox="1"/>
          <p:nvPr/>
        </p:nvSpPr>
        <p:spPr>
          <a:xfrm>
            <a:off x="9625083" y="2926659"/>
            <a:ext cx="1725396" cy="738664"/>
          </a:xfrm>
          <a:prstGeom prst="rect">
            <a:avLst/>
          </a:prstGeom>
          <a:solidFill>
            <a:schemeClr val="bg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Wave 8 fieldwork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28</a:t>
            </a:r>
            <a:r>
              <a:rPr kumimoji="0" lang="en-GB"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th</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February – 12</a:t>
            </a:r>
            <a:r>
              <a:rPr kumimoji="0" lang="en-GB"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th</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March 2024</a:t>
            </a:r>
          </a:p>
        </p:txBody>
      </p:sp>
      <p:sp>
        <p:nvSpPr>
          <p:cNvPr id="15" name="TextBox 14">
            <a:extLst>
              <a:ext uri="{FF2B5EF4-FFF2-40B4-BE49-F238E27FC236}">
                <a16:creationId xmlns:a16="http://schemas.microsoft.com/office/drawing/2014/main" id="{74BD2A7B-D864-0F6A-E6BC-7CECCB5B9750}"/>
              </a:ext>
            </a:extLst>
          </p:cNvPr>
          <p:cNvSpPr txBox="1"/>
          <p:nvPr/>
        </p:nvSpPr>
        <p:spPr>
          <a:xfrm>
            <a:off x="3347770" y="5230662"/>
            <a:ext cx="2457411"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rPr>
              <a:t>January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rPr>
              <a:t>Changes are made to the UK’s Equality Act, removing former EU protections, but also simplifying and widening the scope of the law</a:t>
            </a:r>
          </a:p>
        </p:txBody>
      </p:sp>
      <p:sp>
        <p:nvSpPr>
          <p:cNvPr id="14" name="TextBox 13">
            <a:extLst>
              <a:ext uri="{FF2B5EF4-FFF2-40B4-BE49-F238E27FC236}">
                <a16:creationId xmlns:a16="http://schemas.microsoft.com/office/drawing/2014/main" id="{7C6061BB-FE80-5345-CF0B-E0B2B9C04400}"/>
              </a:ext>
            </a:extLst>
          </p:cNvPr>
          <p:cNvSpPr txBox="1"/>
          <p:nvPr/>
        </p:nvSpPr>
        <p:spPr>
          <a:xfrm>
            <a:off x="8980146" y="5230662"/>
            <a:ext cx="2585718" cy="141577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rPr>
              <a:t>March</a:t>
            </a:r>
          </a:p>
          <a:p>
            <a:pPr marL="0" marR="0" lvl="0" indent="0" defTabSz="914400" rtl="0" eaLnBrk="1" fontAlgn="auto" latinLnBrk="0" hangingPunct="1">
              <a:lnSpc>
                <a:spcPct val="100000"/>
              </a:lnSpc>
              <a:spcBef>
                <a:spcPts val="0"/>
              </a:spcBef>
              <a:spcAft>
                <a:spcPts val="0"/>
              </a:spcAft>
              <a:buClrTx/>
              <a:buSzTx/>
              <a:buFontTx/>
              <a:buNone/>
              <a:tabLst/>
              <a:defRPr/>
            </a:pPr>
            <a:r>
              <a:rPr lang="en-GB" sz="1200" b="1" dirty="0">
                <a:solidFill>
                  <a:srgbClr val="5B645F"/>
                </a:solidFill>
                <a:latin typeface="Arial" panose="020B0604020202020204" pitchFamily="34" charset="0"/>
                <a:cs typeface="Arial" panose="020B0604020202020204" pitchFamily="34" charset="0"/>
              </a:rPr>
              <a:t>The Women’s Super League breaks its all-time season attendance record with six weeks still to go: 717,219 people attended a game in the 2023/24 season to date</a:t>
            </a:r>
            <a:endParaRPr kumimoji="0" lang="en-GB" sz="1200" b="1"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3ACAAEA3-CDCC-E3E0-04AE-923613E0DA92}"/>
              </a:ext>
            </a:extLst>
          </p:cNvPr>
          <p:cNvSpPr txBox="1"/>
          <p:nvPr/>
        </p:nvSpPr>
        <p:spPr>
          <a:xfrm>
            <a:off x="6201789" y="5230662"/>
            <a:ext cx="2700671"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rPr>
              <a:t>February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B645F"/>
                </a:solidFill>
                <a:latin typeface="Arial" panose="020B0604020202020204" pitchFamily="34" charset="0"/>
                <a:cs typeface="Arial" panose="020B0604020202020204" pitchFamily="34" charset="0"/>
              </a:rPr>
              <a:t>MP Lee Anderson is suspended from the Conservative Party following ‘Islamophobic’ comments made about London Mayor Sadiq Khan</a:t>
            </a:r>
            <a:endParaRPr kumimoji="0" lang="en-GB" sz="1200" b="1" i="0" u="none" strike="noStrike" kern="1200" cap="none" spc="0" normalizeH="0" baseline="0" noProof="0" dirty="0">
              <a:ln>
                <a:noFill/>
              </a:ln>
              <a:solidFill>
                <a:srgbClr val="5B645F"/>
              </a:solidFill>
              <a:effectLst/>
              <a:uLnTx/>
              <a:uFillTx/>
              <a:latin typeface="Arial" panose="020B0604020202020204" pitchFamily="34" charset="0"/>
              <a:ea typeface="+mn-ea"/>
              <a:cs typeface="Arial" panose="020B0604020202020204" pitchFamily="34" charset="0"/>
            </a:endParaRPr>
          </a:p>
        </p:txBody>
      </p:sp>
      <p:pic>
        <p:nvPicPr>
          <p:cNvPr id="4" name="Picture 2" descr="WSL attendance record broken with six games to go">
            <a:extLst>
              <a:ext uri="{FF2B5EF4-FFF2-40B4-BE49-F238E27FC236}">
                <a16:creationId xmlns:a16="http://schemas.microsoft.com/office/drawing/2014/main" id="{DFC0D2F1-FC5A-8DB0-A250-F04BFD7C4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4507" y="3848414"/>
            <a:ext cx="2365852" cy="1327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ampaign in UK initiated to stop paying tax over complicity in Israel’s ...">
            <a:extLst>
              <a:ext uri="{FF2B5EF4-FFF2-40B4-BE49-F238E27FC236}">
                <a16:creationId xmlns:a16="http://schemas.microsoft.com/office/drawing/2014/main" id="{7E38F433-2778-0A42-7E16-698AE2F01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52" y="3856803"/>
            <a:ext cx="2255218" cy="12846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did Lee Anderson say to Sadiq Khan on GB News? | UK News | Metro News">
            <a:extLst>
              <a:ext uri="{FF2B5EF4-FFF2-40B4-BE49-F238E27FC236}">
                <a16:creationId xmlns:a16="http://schemas.microsoft.com/office/drawing/2014/main" id="{6808AE9F-0A94-5AB3-2C06-23FE2D786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169" y="3804609"/>
            <a:ext cx="2621291" cy="1371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importance of the Equality Act 2010 | Executive Compass">
            <a:extLst>
              <a:ext uri="{FF2B5EF4-FFF2-40B4-BE49-F238E27FC236}">
                <a16:creationId xmlns:a16="http://schemas.microsoft.com/office/drawing/2014/main" id="{F9E0A185-7638-2D7A-B0EA-68257DAFF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057" y="3856803"/>
            <a:ext cx="2126832" cy="132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4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37749-F4C5-B648-A23B-B2B2BCC76301}"/>
              </a:ext>
            </a:extLst>
          </p:cNvPr>
          <p:cNvSpPr/>
          <p:nvPr/>
        </p:nvSpPr>
        <p:spPr>
          <a:xfrm>
            <a:off x="222513" y="1584980"/>
            <a:ext cx="9629081" cy="2455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9" name="Straight Arrow Connector 8">
            <a:extLst>
              <a:ext uri="{FF2B5EF4-FFF2-40B4-BE49-F238E27FC236}">
                <a16:creationId xmlns:a16="http://schemas.microsoft.com/office/drawing/2014/main" id="{B5A8953F-29AD-48AB-81AA-22FC4CBBDEAD}"/>
              </a:ext>
            </a:extLst>
          </p:cNvPr>
          <p:cNvCxnSpPr>
            <a:cxnSpLocks/>
          </p:cNvCxnSpPr>
          <p:nvPr/>
        </p:nvCxnSpPr>
        <p:spPr>
          <a:xfrm>
            <a:off x="523752" y="3440127"/>
            <a:ext cx="9393407"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8BEDF1A-B1CD-FF6A-DDFF-659280C41DFF}"/>
              </a:ext>
            </a:extLst>
          </p:cNvPr>
          <p:cNvGrpSpPr/>
          <p:nvPr/>
        </p:nvGrpSpPr>
        <p:grpSpPr>
          <a:xfrm>
            <a:off x="7688162" y="2245316"/>
            <a:ext cx="1213227" cy="1443142"/>
            <a:chOff x="6948544" y="2299764"/>
            <a:chExt cx="1600729" cy="1564543"/>
          </a:xfrm>
          <a:solidFill>
            <a:srgbClr val="008DB5"/>
          </a:solidFill>
        </p:grpSpPr>
        <p:sp>
          <p:nvSpPr>
            <p:cNvPr id="15" name="Rectangle 14">
              <a:extLst>
                <a:ext uri="{FF2B5EF4-FFF2-40B4-BE49-F238E27FC236}">
                  <a16:creationId xmlns:a16="http://schemas.microsoft.com/office/drawing/2014/main" id="{D2BC7984-7AD3-4E3E-89A1-DF2E671586B5}"/>
                </a:ext>
              </a:extLst>
            </p:cNvPr>
            <p:cNvSpPr/>
            <p:nvPr/>
          </p:nvSpPr>
          <p:spPr>
            <a:xfrm>
              <a:off x="6948544" y="3329102"/>
              <a:ext cx="1358978" cy="535205"/>
            </a:xfrm>
            <a:prstGeom prst="rect">
              <a:avLst/>
            </a:prstGeom>
            <a:grp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August ‘23</a:t>
              </a:r>
            </a:p>
          </p:txBody>
        </p:sp>
        <p:grpSp>
          <p:nvGrpSpPr>
            <p:cNvPr id="32" name="Group 31">
              <a:extLst>
                <a:ext uri="{FF2B5EF4-FFF2-40B4-BE49-F238E27FC236}">
                  <a16:creationId xmlns:a16="http://schemas.microsoft.com/office/drawing/2014/main" id="{FBD6E8DB-FB6A-BA21-F16E-15A04112DFCE}"/>
                </a:ext>
              </a:extLst>
            </p:cNvPr>
            <p:cNvGrpSpPr/>
            <p:nvPr/>
          </p:nvGrpSpPr>
          <p:grpSpPr>
            <a:xfrm>
              <a:off x="7297124" y="2299764"/>
              <a:ext cx="1252149" cy="1252149"/>
              <a:chOff x="3208787" y="2558614"/>
              <a:chExt cx="1252149" cy="1252149"/>
            </a:xfrm>
            <a:grpFill/>
          </p:grpSpPr>
          <p:pic>
            <p:nvPicPr>
              <p:cNvPr id="37" name="Graphic 36" descr="Flag">
                <a:extLst>
                  <a:ext uri="{FF2B5EF4-FFF2-40B4-BE49-F238E27FC236}">
                    <a16:creationId xmlns:a16="http://schemas.microsoft.com/office/drawing/2014/main" id="{FDA1E590-0B27-B77A-1B66-F12254B5D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8787" y="2558614"/>
                <a:ext cx="1252149" cy="1252149"/>
              </a:xfrm>
              <a:prstGeom prst="rect">
                <a:avLst/>
              </a:prstGeom>
            </p:spPr>
          </p:pic>
          <p:sp>
            <p:nvSpPr>
              <p:cNvPr id="43" name="TextBox 42">
                <a:extLst>
                  <a:ext uri="{FF2B5EF4-FFF2-40B4-BE49-F238E27FC236}">
                    <a16:creationId xmlns:a16="http://schemas.microsoft.com/office/drawing/2014/main" id="{D340032B-9947-9FCD-8B4E-0AA0030B7447}"/>
                  </a:ext>
                </a:extLst>
              </p:cNvPr>
              <p:cNvSpPr txBox="1"/>
              <p:nvPr/>
            </p:nvSpPr>
            <p:spPr>
              <a:xfrm>
                <a:off x="3596299" y="2738071"/>
                <a:ext cx="578978" cy="283617"/>
              </a:xfrm>
              <a:prstGeom prst="rect">
                <a:avLst/>
              </a:prstGeom>
              <a:grpFill/>
              <a:ln>
                <a:solidFill>
                  <a:srgbClr val="008DB5"/>
                </a:solidFill>
              </a:ln>
            </p:spPr>
            <p:txBody>
              <a:bodyPr wrap="square" rtlCol="0">
                <a:spAutoFit/>
              </a:bodyPr>
              <a:lstStyle/>
              <a:p>
                <a:pPr algn="ctr"/>
                <a:r>
                  <a:rPr lang="en-GB" sz="900" b="1" dirty="0">
                    <a:solidFill>
                      <a:schemeClr val="bg1"/>
                    </a:solidFill>
                    <a:latin typeface="Arial" panose="020B0604020202020204" pitchFamily="34" charset="0"/>
                  </a:rPr>
                  <a:t>43</a:t>
                </a:r>
                <a:r>
                  <a:rPr lang="en-GB" sz="1050" b="1" dirty="0">
                    <a:solidFill>
                      <a:schemeClr val="bg1"/>
                    </a:solidFill>
                    <a:latin typeface="Arial" panose="020B0604020202020204" pitchFamily="34" charset="0"/>
                  </a:rPr>
                  <a:t>%</a:t>
                </a:r>
              </a:p>
            </p:txBody>
          </p:sp>
        </p:grpSp>
      </p:grpSp>
      <p:sp>
        <p:nvSpPr>
          <p:cNvPr id="2" name="Title 1">
            <a:extLst>
              <a:ext uri="{FF2B5EF4-FFF2-40B4-BE49-F238E27FC236}">
                <a16:creationId xmlns:a16="http://schemas.microsoft.com/office/drawing/2014/main" id="{F04330CB-7A8E-4614-8ACC-CE552D6C4009}"/>
              </a:ext>
            </a:extLst>
          </p:cNvPr>
          <p:cNvSpPr>
            <a:spLocks noGrp="1"/>
          </p:cNvSpPr>
          <p:nvPr>
            <p:ph type="title"/>
          </p:nvPr>
        </p:nvSpPr>
        <p:spPr>
          <a:xfrm>
            <a:off x="838199" y="365125"/>
            <a:ext cx="9597705" cy="941161"/>
          </a:xfrm>
        </p:spPr>
        <p:txBody>
          <a:bodyPr>
            <a:noAutofit/>
          </a:bodyPr>
          <a:lstStyle/>
          <a:p>
            <a:r>
              <a:rPr lang="en-GB" sz="2500" dirty="0">
                <a:latin typeface="Century Gothic" panose="020B0502020202020204" pitchFamily="34" charset="0"/>
              </a:rPr>
              <a:t>Perceived diversity in advertising has decreased since August, though not significantly and remains higher than a year ago</a:t>
            </a:r>
          </a:p>
        </p:txBody>
      </p:sp>
      <p:sp>
        <p:nvSpPr>
          <p:cNvPr id="4" name="Footer Placeholder 3">
            <a:extLst>
              <a:ext uri="{FF2B5EF4-FFF2-40B4-BE49-F238E27FC236}">
                <a16:creationId xmlns:a16="http://schemas.microsoft.com/office/drawing/2014/main" id="{006B260E-74F8-48B5-90FD-B601A8757341}"/>
              </a:ext>
            </a:extLst>
          </p:cNvPr>
          <p:cNvSpPr>
            <a:spLocks noGrp="1"/>
          </p:cNvSpPr>
          <p:nvPr>
            <p:ph type="ftr" sz="quarter" idx="11"/>
          </p:nvPr>
        </p:nvSpPr>
        <p:spPr/>
        <p:txBody>
          <a:bodyPr/>
          <a:lstStyle/>
          <a:p>
            <a:fld id="{A06387B2-7A61-DC40-A17B-3BFC5FA5102E}" type="slidenum">
              <a:rPr lang="en-GB" smtClean="0"/>
              <a:pPr/>
              <a:t>6</a:t>
            </a:fld>
            <a:endParaRPr lang="en-GB" dirty="0"/>
          </a:p>
        </p:txBody>
      </p:sp>
      <p:sp>
        <p:nvSpPr>
          <p:cNvPr id="5" name="Text Placeholder 4">
            <a:extLst>
              <a:ext uri="{FF2B5EF4-FFF2-40B4-BE49-F238E27FC236}">
                <a16:creationId xmlns:a16="http://schemas.microsoft.com/office/drawing/2014/main" id="{AB62C0ED-CAD5-4297-9C31-A1559D9578E2}"/>
              </a:ext>
            </a:extLst>
          </p:cNvPr>
          <p:cNvSpPr>
            <a:spLocks noGrp="1"/>
          </p:cNvSpPr>
          <p:nvPr>
            <p:ph type="body" sz="quarter" idx="12"/>
          </p:nvPr>
        </p:nvSpPr>
        <p:spPr/>
        <p:txBody>
          <a:bodyPr/>
          <a:lstStyle/>
          <a:p>
            <a:r>
              <a:rPr lang="en-GB" dirty="0">
                <a:latin typeface="Arial" panose="020B0604020202020204" pitchFamily="34" charset="0"/>
              </a:rPr>
              <a:t>Results</a:t>
            </a:r>
          </a:p>
        </p:txBody>
      </p:sp>
      <p:sp>
        <p:nvSpPr>
          <p:cNvPr id="17" name="TextBox 16">
            <a:extLst>
              <a:ext uri="{FF2B5EF4-FFF2-40B4-BE49-F238E27FC236}">
                <a16:creationId xmlns:a16="http://schemas.microsoft.com/office/drawing/2014/main" id="{8866A9C7-0129-456A-ADD5-4D74328B835E}"/>
              </a:ext>
            </a:extLst>
          </p:cNvPr>
          <p:cNvSpPr txBox="1"/>
          <p:nvPr/>
        </p:nvSpPr>
        <p:spPr>
          <a:xfrm>
            <a:off x="966393" y="1598503"/>
            <a:ext cx="6035936" cy="523220"/>
          </a:xfrm>
          <a:prstGeom prst="rect">
            <a:avLst/>
          </a:prstGeom>
          <a:noFill/>
        </p:spPr>
        <p:txBody>
          <a:bodyPr wrap="square" rtlCol="0">
            <a:spAutoFit/>
          </a:bodyPr>
          <a:lstStyle/>
          <a:p>
            <a:r>
              <a:rPr lang="en-GB" sz="1400" b="1" dirty="0">
                <a:latin typeface="Century Gothic" panose="020B0502020202020204" pitchFamily="34" charset="0"/>
              </a:rPr>
              <a:t>“TV adverts reflect modern British society”</a:t>
            </a:r>
          </a:p>
          <a:p>
            <a:r>
              <a:rPr lang="en-GB" sz="1400" dirty="0">
                <a:latin typeface="Century Gothic" panose="020B0502020202020204" pitchFamily="34" charset="0"/>
              </a:rPr>
              <a:t>% agree</a:t>
            </a:r>
          </a:p>
        </p:txBody>
      </p:sp>
      <p:sp>
        <p:nvSpPr>
          <p:cNvPr id="24" name="TextBox 23">
            <a:extLst>
              <a:ext uri="{FF2B5EF4-FFF2-40B4-BE49-F238E27FC236}">
                <a16:creationId xmlns:a16="http://schemas.microsoft.com/office/drawing/2014/main" id="{DD652542-F0C9-4497-9BBE-29FB366F2BC9}"/>
              </a:ext>
            </a:extLst>
          </p:cNvPr>
          <p:cNvSpPr txBox="1"/>
          <p:nvPr/>
        </p:nvSpPr>
        <p:spPr>
          <a:xfrm>
            <a:off x="4967740" y="4958944"/>
            <a:ext cx="714103" cy="369332"/>
          </a:xfrm>
          <a:prstGeom prst="rect">
            <a:avLst/>
          </a:prstGeom>
          <a:noFill/>
        </p:spPr>
        <p:txBody>
          <a:bodyPr wrap="square" rtlCol="0">
            <a:spAutoFit/>
          </a:bodyPr>
          <a:lstStyle/>
          <a:p>
            <a:r>
              <a:rPr lang="en-GB" dirty="0">
                <a:solidFill>
                  <a:schemeClr val="bg1"/>
                </a:solidFill>
                <a:latin typeface="Arial" panose="020B0604020202020204" pitchFamily="34" charset="0"/>
              </a:rPr>
              <a:t>42%</a:t>
            </a:r>
          </a:p>
        </p:txBody>
      </p:sp>
      <p:sp>
        <p:nvSpPr>
          <p:cNvPr id="25" name="TextBox 24">
            <a:extLst>
              <a:ext uri="{FF2B5EF4-FFF2-40B4-BE49-F238E27FC236}">
                <a16:creationId xmlns:a16="http://schemas.microsoft.com/office/drawing/2014/main" id="{2D6C9722-32C1-4BEB-B171-3D1A2E771730}"/>
              </a:ext>
            </a:extLst>
          </p:cNvPr>
          <p:cNvSpPr txBox="1"/>
          <p:nvPr/>
        </p:nvSpPr>
        <p:spPr>
          <a:xfrm>
            <a:off x="2247785" y="5057820"/>
            <a:ext cx="714103" cy="338554"/>
          </a:xfrm>
          <a:prstGeom prst="rect">
            <a:avLst/>
          </a:prstGeom>
          <a:noFill/>
        </p:spPr>
        <p:txBody>
          <a:bodyPr wrap="square" rtlCol="0">
            <a:spAutoFit/>
          </a:bodyPr>
          <a:lstStyle/>
          <a:p>
            <a:r>
              <a:rPr lang="en-GB" sz="1600" dirty="0">
                <a:solidFill>
                  <a:schemeClr val="bg1"/>
                </a:solidFill>
                <a:latin typeface="Arial" panose="020B0604020202020204" pitchFamily="34" charset="0"/>
              </a:rPr>
              <a:t>25%</a:t>
            </a:r>
          </a:p>
        </p:txBody>
      </p:sp>
      <p:grpSp>
        <p:nvGrpSpPr>
          <p:cNvPr id="7" name="Group 6">
            <a:extLst>
              <a:ext uri="{FF2B5EF4-FFF2-40B4-BE49-F238E27FC236}">
                <a16:creationId xmlns:a16="http://schemas.microsoft.com/office/drawing/2014/main" id="{1AA203C7-8A2B-49AF-A1BA-8497D8B06F07}"/>
              </a:ext>
            </a:extLst>
          </p:cNvPr>
          <p:cNvGrpSpPr/>
          <p:nvPr/>
        </p:nvGrpSpPr>
        <p:grpSpPr>
          <a:xfrm>
            <a:off x="242109" y="2250538"/>
            <a:ext cx="1225964" cy="1443142"/>
            <a:chOff x="3088036" y="2303564"/>
            <a:chExt cx="1600729" cy="1564543"/>
          </a:xfrm>
        </p:grpSpPr>
        <p:sp>
          <p:nvSpPr>
            <p:cNvPr id="21" name="Rectangle 20">
              <a:extLst>
                <a:ext uri="{FF2B5EF4-FFF2-40B4-BE49-F238E27FC236}">
                  <a16:creationId xmlns:a16="http://schemas.microsoft.com/office/drawing/2014/main" id="{F9F8D9C9-5C8A-4FEB-983B-F6B88B834A48}"/>
                </a:ext>
              </a:extLst>
            </p:cNvPr>
            <p:cNvSpPr/>
            <p:nvPr/>
          </p:nvSpPr>
          <p:spPr>
            <a:xfrm>
              <a:off x="3088036" y="3326391"/>
              <a:ext cx="1358978" cy="541716"/>
            </a:xfrm>
            <a:prstGeom prst="rect">
              <a:avLst/>
            </a:prstGeom>
            <a:solidFill>
              <a:schemeClr val="bg2">
                <a:lumMod val="75000"/>
              </a:schemeClr>
            </a:solidFill>
            <a:ln>
              <a:solidFill>
                <a:schemeClr val="bg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March ‘20</a:t>
              </a:r>
            </a:p>
          </p:txBody>
        </p:sp>
        <p:grpSp>
          <p:nvGrpSpPr>
            <p:cNvPr id="29" name="Group 28">
              <a:extLst>
                <a:ext uri="{FF2B5EF4-FFF2-40B4-BE49-F238E27FC236}">
                  <a16:creationId xmlns:a16="http://schemas.microsoft.com/office/drawing/2014/main" id="{CAFFB830-22BE-1D45-A114-BCC24881F811}"/>
                </a:ext>
              </a:extLst>
            </p:cNvPr>
            <p:cNvGrpSpPr/>
            <p:nvPr/>
          </p:nvGrpSpPr>
          <p:grpSpPr>
            <a:xfrm>
              <a:off x="3436616" y="2303564"/>
              <a:ext cx="1252149" cy="1252149"/>
              <a:chOff x="3208787" y="2558614"/>
              <a:chExt cx="1252149" cy="1252149"/>
            </a:xfrm>
            <a:solidFill>
              <a:schemeClr val="bg2">
                <a:lumMod val="75000"/>
              </a:schemeClr>
            </a:solidFill>
          </p:grpSpPr>
          <p:pic>
            <p:nvPicPr>
              <p:cNvPr id="30" name="Graphic 29" descr="Flag">
                <a:extLst>
                  <a:ext uri="{FF2B5EF4-FFF2-40B4-BE49-F238E27FC236}">
                    <a16:creationId xmlns:a16="http://schemas.microsoft.com/office/drawing/2014/main" id="{2F09449F-4FF1-8247-86C5-60DE40D643F7}"/>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3208787" y="2558614"/>
                <a:ext cx="1252149" cy="1252149"/>
              </a:xfrm>
              <a:prstGeom prst="rect">
                <a:avLst/>
              </a:prstGeom>
            </p:spPr>
          </p:pic>
          <p:sp>
            <p:nvSpPr>
              <p:cNvPr id="31" name="TextBox 30">
                <a:extLst>
                  <a:ext uri="{FF2B5EF4-FFF2-40B4-BE49-F238E27FC236}">
                    <a16:creationId xmlns:a16="http://schemas.microsoft.com/office/drawing/2014/main" id="{405ED450-37CC-E548-A4DE-E8E514C814AA}"/>
                  </a:ext>
                </a:extLst>
              </p:cNvPr>
              <p:cNvSpPr txBox="1"/>
              <p:nvPr/>
            </p:nvSpPr>
            <p:spPr>
              <a:xfrm>
                <a:off x="3594839" y="2747261"/>
                <a:ext cx="598259" cy="275276"/>
              </a:xfrm>
              <a:prstGeom prst="rect">
                <a:avLst/>
              </a:prstGeom>
              <a:grpFill/>
              <a:ln>
                <a:solidFill>
                  <a:schemeClr val="bg2">
                    <a:lumMod val="75000"/>
                  </a:schemeClr>
                </a:solidFill>
              </a:ln>
            </p:spPr>
            <p:txBody>
              <a:bodyPr wrap="square" rtlCol="0">
                <a:spAutoFit/>
              </a:bodyPr>
              <a:lstStyle/>
              <a:p>
                <a:pPr algn="ctr"/>
                <a:r>
                  <a:rPr lang="en-GB" sz="1000" b="1" dirty="0">
                    <a:solidFill>
                      <a:schemeClr val="bg1"/>
                    </a:solidFill>
                    <a:latin typeface="Arial" panose="020B0604020202020204" pitchFamily="34" charset="0"/>
                  </a:rPr>
                  <a:t>45%</a:t>
                </a:r>
              </a:p>
            </p:txBody>
          </p:sp>
        </p:grpSp>
      </p:grpSp>
      <p:sp>
        <p:nvSpPr>
          <p:cNvPr id="44" name="Rectangle 43">
            <a:extLst>
              <a:ext uri="{FF2B5EF4-FFF2-40B4-BE49-F238E27FC236}">
                <a16:creationId xmlns:a16="http://schemas.microsoft.com/office/drawing/2014/main" id="{4965EC0A-AD9D-B24C-A75B-58323772DAB2}"/>
              </a:ext>
            </a:extLst>
          </p:cNvPr>
          <p:cNvSpPr/>
          <p:nvPr/>
        </p:nvSpPr>
        <p:spPr>
          <a:xfrm>
            <a:off x="222514" y="4013098"/>
            <a:ext cx="9639318" cy="2455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45" name="Straight Arrow Connector 44">
            <a:extLst>
              <a:ext uri="{FF2B5EF4-FFF2-40B4-BE49-F238E27FC236}">
                <a16:creationId xmlns:a16="http://schemas.microsoft.com/office/drawing/2014/main" id="{3FB49DAF-2032-314D-BB7D-088195C5C966}"/>
              </a:ext>
            </a:extLst>
          </p:cNvPr>
          <p:cNvCxnSpPr>
            <a:cxnSpLocks/>
          </p:cNvCxnSpPr>
          <p:nvPr/>
        </p:nvCxnSpPr>
        <p:spPr>
          <a:xfrm>
            <a:off x="943202" y="5951509"/>
            <a:ext cx="8973957"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12F31A8-DBCF-F24A-81A1-3C69AF73C9AB}"/>
              </a:ext>
            </a:extLst>
          </p:cNvPr>
          <p:cNvSpPr txBox="1"/>
          <p:nvPr/>
        </p:nvSpPr>
        <p:spPr>
          <a:xfrm>
            <a:off x="838200" y="3914910"/>
            <a:ext cx="6479148" cy="738664"/>
          </a:xfrm>
          <a:prstGeom prst="rect">
            <a:avLst/>
          </a:prstGeom>
          <a:noFill/>
        </p:spPr>
        <p:txBody>
          <a:bodyPr wrap="square" rtlCol="0">
            <a:spAutoFit/>
          </a:bodyPr>
          <a:lstStyle/>
          <a:p>
            <a:r>
              <a:rPr lang="en-GB" sz="1400" b="1" dirty="0">
                <a:latin typeface="Century Gothic" panose="020B0502020202020204" pitchFamily="34" charset="0"/>
              </a:rPr>
              <a:t>“TV adverts do a good job of representing all groups within British society (e.g. ethnic minorities, LGBTQ+, people with disabilities, etc)”</a:t>
            </a:r>
          </a:p>
          <a:p>
            <a:r>
              <a:rPr lang="en-GB" sz="1400" dirty="0">
                <a:latin typeface="Century Gothic" panose="020B0502020202020204" pitchFamily="34" charset="0"/>
              </a:rPr>
              <a:t>% agree</a:t>
            </a:r>
          </a:p>
        </p:txBody>
      </p:sp>
      <p:sp>
        <p:nvSpPr>
          <p:cNvPr id="56" name="Oval 55">
            <a:extLst>
              <a:ext uri="{FF2B5EF4-FFF2-40B4-BE49-F238E27FC236}">
                <a16:creationId xmlns:a16="http://schemas.microsoft.com/office/drawing/2014/main" id="{6EECEE72-C7AE-EC4D-997C-98A5E17D3087}"/>
              </a:ext>
            </a:extLst>
          </p:cNvPr>
          <p:cNvSpPr/>
          <p:nvPr/>
        </p:nvSpPr>
        <p:spPr>
          <a:xfrm>
            <a:off x="9903776" y="1790973"/>
            <a:ext cx="2015622" cy="1950526"/>
          </a:xfrm>
          <a:prstGeom prst="ellipse">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4400" b="1" dirty="0">
                <a:solidFill>
                  <a:schemeClr val="bg1"/>
                </a:solidFill>
                <a:latin typeface="Arial" panose="020B0604020202020204" pitchFamily="34" charset="0"/>
              </a:rPr>
              <a:t>62%</a:t>
            </a:r>
            <a:br>
              <a:rPr lang="en-GB" sz="4400" b="1" dirty="0">
                <a:solidFill>
                  <a:schemeClr val="bg1"/>
                </a:solidFill>
                <a:latin typeface="Arial" panose="020B0604020202020204" pitchFamily="34" charset="0"/>
              </a:rPr>
            </a:br>
            <a:r>
              <a:rPr lang="en-GB" sz="1100" dirty="0">
                <a:solidFill>
                  <a:schemeClr val="bg1"/>
                </a:solidFill>
                <a:latin typeface="Arial" panose="020B0604020202020204" pitchFamily="34" charset="0"/>
              </a:rPr>
              <a:t>say it’s important for different groups in society to be well represented</a:t>
            </a:r>
          </a:p>
        </p:txBody>
      </p:sp>
      <p:grpSp>
        <p:nvGrpSpPr>
          <p:cNvPr id="14" name="Group 13">
            <a:extLst>
              <a:ext uri="{FF2B5EF4-FFF2-40B4-BE49-F238E27FC236}">
                <a16:creationId xmlns:a16="http://schemas.microsoft.com/office/drawing/2014/main" id="{A7834BC2-10A8-41CF-9C8C-81E5FDE7010F}"/>
              </a:ext>
            </a:extLst>
          </p:cNvPr>
          <p:cNvGrpSpPr/>
          <p:nvPr/>
        </p:nvGrpSpPr>
        <p:grpSpPr>
          <a:xfrm>
            <a:off x="1298338" y="2251321"/>
            <a:ext cx="1262014" cy="1443142"/>
            <a:chOff x="5018290" y="2314716"/>
            <a:chExt cx="1600729" cy="1564543"/>
          </a:xfrm>
        </p:grpSpPr>
        <p:sp>
          <p:nvSpPr>
            <p:cNvPr id="33" name="Rectangle 32">
              <a:extLst>
                <a:ext uri="{FF2B5EF4-FFF2-40B4-BE49-F238E27FC236}">
                  <a16:creationId xmlns:a16="http://schemas.microsoft.com/office/drawing/2014/main" id="{81200FDF-FDB9-4689-876F-F6B20E042954}"/>
                </a:ext>
              </a:extLst>
            </p:cNvPr>
            <p:cNvSpPr/>
            <p:nvPr/>
          </p:nvSpPr>
          <p:spPr>
            <a:xfrm>
              <a:off x="5018290" y="3337543"/>
              <a:ext cx="1358978" cy="541716"/>
            </a:xfrm>
            <a:prstGeom prst="rect">
              <a:avLst/>
            </a:prstGeom>
            <a:solidFill>
              <a:srgbClr val="008DB5"/>
            </a:solid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August ‘20</a:t>
              </a:r>
            </a:p>
          </p:txBody>
        </p:sp>
        <p:grpSp>
          <p:nvGrpSpPr>
            <p:cNvPr id="34" name="Group 33">
              <a:extLst>
                <a:ext uri="{FF2B5EF4-FFF2-40B4-BE49-F238E27FC236}">
                  <a16:creationId xmlns:a16="http://schemas.microsoft.com/office/drawing/2014/main" id="{5AF7CCDE-C933-4187-8AD7-CBADBFDB6543}"/>
                </a:ext>
              </a:extLst>
            </p:cNvPr>
            <p:cNvGrpSpPr/>
            <p:nvPr/>
          </p:nvGrpSpPr>
          <p:grpSpPr>
            <a:xfrm>
              <a:off x="5366870" y="2314716"/>
              <a:ext cx="1252149" cy="1252149"/>
              <a:chOff x="3208787" y="2558614"/>
              <a:chExt cx="1252149" cy="1252149"/>
            </a:xfrm>
            <a:solidFill>
              <a:schemeClr val="bg2"/>
            </a:solidFill>
          </p:grpSpPr>
          <p:pic>
            <p:nvPicPr>
              <p:cNvPr id="35" name="Graphic 34" descr="Flag">
                <a:extLst>
                  <a:ext uri="{FF2B5EF4-FFF2-40B4-BE49-F238E27FC236}">
                    <a16:creationId xmlns:a16="http://schemas.microsoft.com/office/drawing/2014/main" id="{061AB7FB-7CF2-48DE-93D8-2997A954426C}"/>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3208787" y="2558614"/>
                <a:ext cx="1252149" cy="1252149"/>
              </a:xfrm>
              <a:prstGeom prst="rect">
                <a:avLst/>
              </a:prstGeom>
            </p:spPr>
          </p:pic>
          <p:sp>
            <p:nvSpPr>
              <p:cNvPr id="36" name="TextBox 35">
                <a:extLst>
                  <a:ext uri="{FF2B5EF4-FFF2-40B4-BE49-F238E27FC236}">
                    <a16:creationId xmlns:a16="http://schemas.microsoft.com/office/drawing/2014/main" id="{EB701661-1385-4A5D-8AEE-3DDE2B57968C}"/>
                  </a:ext>
                </a:extLst>
              </p:cNvPr>
              <p:cNvSpPr txBox="1"/>
              <p:nvPr/>
            </p:nvSpPr>
            <p:spPr>
              <a:xfrm>
                <a:off x="3596299" y="2746412"/>
                <a:ext cx="578978" cy="266934"/>
              </a:xfrm>
              <a:prstGeom prst="rect">
                <a:avLst/>
              </a:prstGeom>
              <a:solidFill>
                <a:srgbClr val="008DB5"/>
              </a:solidFill>
              <a:ln>
                <a:solidFill>
                  <a:srgbClr val="008DB5"/>
                </a:solidFill>
              </a:ln>
            </p:spPr>
            <p:txBody>
              <a:bodyPr wrap="square" rtlCol="0">
                <a:spAutoFit/>
              </a:bodyPr>
              <a:lstStyle/>
              <a:p>
                <a:pPr algn="ctr"/>
                <a:r>
                  <a:rPr lang="en-GB" sz="1000" b="1" dirty="0">
                    <a:solidFill>
                      <a:schemeClr val="bg1"/>
                    </a:solidFill>
                    <a:latin typeface="Arial" panose="020B0604020202020204" pitchFamily="34" charset="0"/>
                  </a:rPr>
                  <a:t>42%</a:t>
                </a:r>
              </a:p>
            </p:txBody>
          </p:sp>
        </p:grpSp>
      </p:grpSp>
      <p:sp>
        <p:nvSpPr>
          <p:cNvPr id="6" name="Oval 5">
            <a:extLst>
              <a:ext uri="{FF2B5EF4-FFF2-40B4-BE49-F238E27FC236}">
                <a16:creationId xmlns:a16="http://schemas.microsoft.com/office/drawing/2014/main" id="{9A885A9F-5D03-4828-8E72-2E1D924D99CB}"/>
              </a:ext>
            </a:extLst>
          </p:cNvPr>
          <p:cNvSpPr/>
          <p:nvPr/>
        </p:nvSpPr>
        <p:spPr>
          <a:xfrm>
            <a:off x="9987696" y="3761798"/>
            <a:ext cx="1914924" cy="1853080"/>
          </a:xfrm>
          <a:prstGeom prst="ellipse">
            <a:avLst/>
          </a:prstGeom>
          <a:solidFill>
            <a:srgbClr val="008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4400" b="1" dirty="0">
                <a:solidFill>
                  <a:schemeClr val="bg1"/>
                </a:solidFill>
                <a:latin typeface="Arial" panose="020B0604020202020204" pitchFamily="34" charset="0"/>
              </a:rPr>
              <a:t>66%</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grpSp>
        <p:nvGrpSpPr>
          <p:cNvPr id="16" name="Group 15">
            <a:extLst>
              <a:ext uri="{FF2B5EF4-FFF2-40B4-BE49-F238E27FC236}">
                <a16:creationId xmlns:a16="http://schemas.microsoft.com/office/drawing/2014/main" id="{61D75272-D302-4B02-9D14-838940B88755}"/>
              </a:ext>
            </a:extLst>
          </p:cNvPr>
          <p:cNvGrpSpPr/>
          <p:nvPr/>
        </p:nvGrpSpPr>
        <p:grpSpPr>
          <a:xfrm>
            <a:off x="9910317" y="6190636"/>
            <a:ext cx="1515489" cy="461665"/>
            <a:chOff x="9323111" y="6326867"/>
            <a:chExt cx="2030689" cy="461665"/>
          </a:xfrm>
        </p:grpSpPr>
        <p:sp>
          <p:nvSpPr>
            <p:cNvPr id="10" name="Isosceles Triangle 9">
              <a:extLst>
                <a:ext uri="{FF2B5EF4-FFF2-40B4-BE49-F238E27FC236}">
                  <a16:creationId xmlns:a16="http://schemas.microsoft.com/office/drawing/2014/main" id="{200A997A-F4DC-4883-91BC-5CB0A3927076}"/>
                </a:ext>
              </a:extLst>
            </p:cNvPr>
            <p:cNvSpPr/>
            <p:nvPr/>
          </p:nvSpPr>
          <p:spPr>
            <a:xfrm>
              <a:off x="9323111" y="6382179"/>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20605" y="56519"/>
                    <a:pt x="30541" y="48729"/>
                    <a:pt x="57807" y="0"/>
                  </a:cubicBezTo>
                  <a:cubicBezTo>
                    <a:pt x="71469" y="32928"/>
                    <a:pt x="91666" y="63830"/>
                    <a:pt x="115614" y="105103"/>
                  </a:cubicBezTo>
                  <a:cubicBezTo>
                    <a:pt x="82277" y="105732"/>
                    <a:pt x="35104" y="109915"/>
                    <a:pt x="0" y="105103"/>
                  </a:cubicBezTo>
                  <a:close/>
                </a:path>
                <a:path w="115614" h="105103" stroke="0" extrusionOk="0">
                  <a:moveTo>
                    <a:pt x="0" y="105103"/>
                  </a:moveTo>
                  <a:cubicBezTo>
                    <a:pt x="25338" y="64047"/>
                    <a:pt x="36601" y="29906"/>
                    <a:pt x="57807" y="0"/>
                  </a:cubicBezTo>
                  <a:cubicBezTo>
                    <a:pt x="87717" y="45776"/>
                    <a:pt x="96407" y="63111"/>
                    <a:pt x="115614" y="105103"/>
                  </a:cubicBezTo>
                  <a:cubicBezTo>
                    <a:pt x="68514" y="110263"/>
                    <a:pt x="57643" y="105240"/>
                    <a:pt x="0" y="105103"/>
                  </a:cubicBezTo>
                  <a:close/>
                </a:path>
              </a:pathLst>
            </a:custGeom>
            <a:solidFill>
              <a:srgbClr val="00B050"/>
            </a:solidFill>
            <a:ln>
              <a:solidFill>
                <a:srgbClr val="00B050"/>
              </a:solidFill>
              <a:extLst>
                <a:ext uri="{C807C97D-BFC1-408E-A445-0C87EB9F89A2}">
                  <ask:lineSketchStyleProps xmlns:ask="http://schemas.microsoft.com/office/drawing/2018/sketchyshapes" sd="255237728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2CD5063A-841D-4CA6-B2F1-8B25EB785A8D}"/>
                </a:ext>
              </a:extLst>
            </p:cNvPr>
            <p:cNvSpPr txBox="1"/>
            <p:nvPr/>
          </p:nvSpPr>
          <p:spPr>
            <a:xfrm>
              <a:off x="9438877" y="6326867"/>
              <a:ext cx="19149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B645F"/>
                  </a:solidFill>
                  <a:effectLst/>
                  <a:uLnTx/>
                  <a:uFillTx/>
                  <a:latin typeface="Century Gothic" panose="020B0502020202020204" pitchFamily="34" charset="0"/>
                </a:rPr>
                <a:t>Significantly higher/lower than August '23 at 95% confidence</a:t>
              </a:r>
            </a:p>
          </p:txBody>
        </p:sp>
        <p:sp>
          <p:nvSpPr>
            <p:cNvPr id="13" name="Isosceles Triangle 12">
              <a:extLst>
                <a:ext uri="{FF2B5EF4-FFF2-40B4-BE49-F238E27FC236}">
                  <a16:creationId xmlns:a16="http://schemas.microsoft.com/office/drawing/2014/main" id="{0EC8BAE6-5D45-4D47-B861-52CDE94A5BE0}"/>
                </a:ext>
              </a:extLst>
            </p:cNvPr>
            <p:cNvSpPr/>
            <p:nvPr/>
          </p:nvSpPr>
          <p:spPr>
            <a:xfrm rot="10800000">
              <a:off x="9323111" y="6541568"/>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26" name="Group 25">
            <a:extLst>
              <a:ext uri="{FF2B5EF4-FFF2-40B4-BE49-F238E27FC236}">
                <a16:creationId xmlns:a16="http://schemas.microsoft.com/office/drawing/2014/main" id="{0A4115AC-71E1-496C-8A11-DB906D39F71D}"/>
              </a:ext>
            </a:extLst>
          </p:cNvPr>
          <p:cNvGrpSpPr/>
          <p:nvPr/>
        </p:nvGrpSpPr>
        <p:grpSpPr>
          <a:xfrm>
            <a:off x="229643" y="4746341"/>
            <a:ext cx="1217113" cy="1443142"/>
            <a:chOff x="3088036" y="4857590"/>
            <a:chExt cx="1600729" cy="1564543"/>
          </a:xfrm>
        </p:grpSpPr>
        <p:sp>
          <p:nvSpPr>
            <p:cNvPr id="66" name="Rectangle 65">
              <a:extLst>
                <a:ext uri="{FF2B5EF4-FFF2-40B4-BE49-F238E27FC236}">
                  <a16:creationId xmlns:a16="http://schemas.microsoft.com/office/drawing/2014/main" id="{1AB03E97-82C3-4E1A-882F-4171EE3AE0E4}"/>
                </a:ext>
              </a:extLst>
            </p:cNvPr>
            <p:cNvSpPr/>
            <p:nvPr/>
          </p:nvSpPr>
          <p:spPr>
            <a:xfrm>
              <a:off x="3088036" y="5880417"/>
              <a:ext cx="1358978" cy="541716"/>
            </a:xfrm>
            <a:prstGeom prst="rect">
              <a:avLst/>
            </a:prstGeom>
            <a:solidFill>
              <a:schemeClr val="bg2">
                <a:lumMod val="75000"/>
              </a:schemeClr>
            </a:solidFill>
            <a:ln>
              <a:solidFill>
                <a:schemeClr val="bg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March ‘20</a:t>
              </a:r>
            </a:p>
          </p:txBody>
        </p:sp>
        <p:grpSp>
          <p:nvGrpSpPr>
            <p:cNvPr id="23" name="Group 22">
              <a:extLst>
                <a:ext uri="{FF2B5EF4-FFF2-40B4-BE49-F238E27FC236}">
                  <a16:creationId xmlns:a16="http://schemas.microsoft.com/office/drawing/2014/main" id="{CE199FAD-B0BA-45FF-B87B-23ABAC7F27BC}"/>
                </a:ext>
              </a:extLst>
            </p:cNvPr>
            <p:cNvGrpSpPr/>
            <p:nvPr/>
          </p:nvGrpSpPr>
          <p:grpSpPr>
            <a:xfrm>
              <a:off x="3436616" y="4857590"/>
              <a:ext cx="1252149" cy="1252149"/>
              <a:chOff x="3436616" y="4857590"/>
              <a:chExt cx="1252149" cy="1252149"/>
            </a:xfrm>
          </p:grpSpPr>
          <p:pic>
            <p:nvPicPr>
              <p:cNvPr id="68" name="Graphic 67" descr="Flag">
                <a:extLst>
                  <a:ext uri="{FF2B5EF4-FFF2-40B4-BE49-F238E27FC236}">
                    <a16:creationId xmlns:a16="http://schemas.microsoft.com/office/drawing/2014/main" id="{2E247F9E-1F27-4AD8-8B05-C4958DECD6AF}"/>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3436616" y="4857590"/>
                <a:ext cx="1252149" cy="1252149"/>
              </a:xfrm>
              <a:prstGeom prst="rect">
                <a:avLst/>
              </a:prstGeom>
            </p:spPr>
          </p:pic>
          <p:sp>
            <p:nvSpPr>
              <p:cNvPr id="69" name="TextBox 68">
                <a:extLst>
                  <a:ext uri="{FF2B5EF4-FFF2-40B4-BE49-F238E27FC236}">
                    <a16:creationId xmlns:a16="http://schemas.microsoft.com/office/drawing/2014/main" id="{478CC154-6F1D-47A1-ACAB-9D6A7FCA497B}"/>
                  </a:ext>
                </a:extLst>
              </p:cNvPr>
              <p:cNvSpPr txBox="1"/>
              <p:nvPr/>
            </p:nvSpPr>
            <p:spPr>
              <a:xfrm>
                <a:off x="3824128" y="5037047"/>
                <a:ext cx="578978" cy="266934"/>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en-GB" sz="1000" b="1" dirty="0">
                    <a:solidFill>
                      <a:schemeClr val="bg1"/>
                    </a:solidFill>
                    <a:latin typeface="Arial" panose="020B0604020202020204" pitchFamily="34" charset="0"/>
                  </a:rPr>
                  <a:t>42%</a:t>
                </a:r>
              </a:p>
            </p:txBody>
          </p:sp>
        </p:grpSp>
      </p:grpSp>
      <p:grpSp>
        <p:nvGrpSpPr>
          <p:cNvPr id="27" name="Group 26">
            <a:extLst>
              <a:ext uri="{FF2B5EF4-FFF2-40B4-BE49-F238E27FC236}">
                <a16:creationId xmlns:a16="http://schemas.microsoft.com/office/drawing/2014/main" id="{80DB201C-F3AC-4FD2-949A-46811DD14937}"/>
              </a:ext>
            </a:extLst>
          </p:cNvPr>
          <p:cNvGrpSpPr/>
          <p:nvPr/>
        </p:nvGrpSpPr>
        <p:grpSpPr>
          <a:xfrm>
            <a:off x="1273396" y="4747494"/>
            <a:ext cx="1253625" cy="1443142"/>
            <a:chOff x="5018290" y="4868742"/>
            <a:chExt cx="1600729" cy="1564543"/>
          </a:xfrm>
        </p:grpSpPr>
        <p:sp>
          <p:nvSpPr>
            <p:cNvPr id="70" name="Rectangle 69">
              <a:extLst>
                <a:ext uri="{FF2B5EF4-FFF2-40B4-BE49-F238E27FC236}">
                  <a16:creationId xmlns:a16="http://schemas.microsoft.com/office/drawing/2014/main" id="{88B3C05E-BD97-481D-9426-3AFA2AF69FCA}"/>
                </a:ext>
              </a:extLst>
            </p:cNvPr>
            <p:cNvSpPr/>
            <p:nvPr/>
          </p:nvSpPr>
          <p:spPr>
            <a:xfrm>
              <a:off x="5018290" y="5891569"/>
              <a:ext cx="1358978" cy="541716"/>
            </a:xfrm>
            <a:prstGeom prst="rect">
              <a:avLst/>
            </a:prstGeom>
            <a:solidFill>
              <a:srgbClr val="008DB5"/>
            </a:solid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August ‘20</a:t>
              </a:r>
            </a:p>
          </p:txBody>
        </p:sp>
        <p:grpSp>
          <p:nvGrpSpPr>
            <p:cNvPr id="71" name="Group 70">
              <a:extLst>
                <a:ext uri="{FF2B5EF4-FFF2-40B4-BE49-F238E27FC236}">
                  <a16:creationId xmlns:a16="http://schemas.microsoft.com/office/drawing/2014/main" id="{F542392C-D331-43B0-BE27-4960ACCC94EF}"/>
                </a:ext>
              </a:extLst>
            </p:cNvPr>
            <p:cNvGrpSpPr/>
            <p:nvPr/>
          </p:nvGrpSpPr>
          <p:grpSpPr>
            <a:xfrm>
              <a:off x="5366870" y="4868742"/>
              <a:ext cx="1252149" cy="1252149"/>
              <a:chOff x="3208787" y="2558614"/>
              <a:chExt cx="1252149" cy="1252149"/>
            </a:xfrm>
            <a:solidFill>
              <a:schemeClr val="bg2"/>
            </a:solidFill>
          </p:grpSpPr>
          <p:pic>
            <p:nvPicPr>
              <p:cNvPr id="72" name="Graphic 71" descr="Flag">
                <a:extLst>
                  <a:ext uri="{FF2B5EF4-FFF2-40B4-BE49-F238E27FC236}">
                    <a16:creationId xmlns:a16="http://schemas.microsoft.com/office/drawing/2014/main" id="{09AFE3ED-0BB6-4ADC-B88D-AA8533AD15A2}"/>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3208787" y="2558614"/>
                <a:ext cx="1252149" cy="1252149"/>
              </a:xfrm>
              <a:prstGeom prst="rect">
                <a:avLst/>
              </a:prstGeom>
            </p:spPr>
          </p:pic>
          <p:sp>
            <p:nvSpPr>
              <p:cNvPr id="73" name="TextBox 72">
                <a:extLst>
                  <a:ext uri="{FF2B5EF4-FFF2-40B4-BE49-F238E27FC236}">
                    <a16:creationId xmlns:a16="http://schemas.microsoft.com/office/drawing/2014/main" id="{17FFB15E-B35A-42EB-8719-47C6128850D3}"/>
                  </a:ext>
                </a:extLst>
              </p:cNvPr>
              <p:cNvSpPr txBox="1"/>
              <p:nvPr/>
            </p:nvSpPr>
            <p:spPr>
              <a:xfrm>
                <a:off x="3596300" y="2738071"/>
                <a:ext cx="578978" cy="266934"/>
              </a:xfrm>
              <a:prstGeom prst="rect">
                <a:avLst/>
              </a:prstGeom>
              <a:solidFill>
                <a:srgbClr val="008DB5"/>
              </a:solidFill>
              <a:ln>
                <a:solidFill>
                  <a:srgbClr val="008DB5"/>
                </a:solidFill>
              </a:ln>
            </p:spPr>
            <p:txBody>
              <a:bodyPr wrap="square" rtlCol="0">
                <a:spAutoFit/>
              </a:bodyPr>
              <a:lstStyle/>
              <a:p>
                <a:pPr algn="ctr"/>
                <a:r>
                  <a:rPr lang="en-GB" sz="1000" b="1" dirty="0">
                    <a:solidFill>
                      <a:schemeClr val="bg1"/>
                    </a:solidFill>
                    <a:latin typeface="Arial" panose="020B0604020202020204" pitchFamily="34" charset="0"/>
                  </a:rPr>
                  <a:t>36%</a:t>
                </a:r>
              </a:p>
            </p:txBody>
          </p:sp>
        </p:grpSp>
      </p:grpSp>
      <p:grpSp>
        <p:nvGrpSpPr>
          <p:cNvPr id="80" name="Group 79">
            <a:extLst>
              <a:ext uri="{FF2B5EF4-FFF2-40B4-BE49-F238E27FC236}">
                <a16:creationId xmlns:a16="http://schemas.microsoft.com/office/drawing/2014/main" id="{316221C6-B3A6-45A8-998E-229FF63C7378}"/>
              </a:ext>
            </a:extLst>
          </p:cNvPr>
          <p:cNvGrpSpPr/>
          <p:nvPr/>
        </p:nvGrpSpPr>
        <p:grpSpPr>
          <a:xfrm>
            <a:off x="3456317" y="2251640"/>
            <a:ext cx="1245507" cy="1437136"/>
            <a:chOff x="6948544" y="2299764"/>
            <a:chExt cx="1600729" cy="1564542"/>
          </a:xfrm>
        </p:grpSpPr>
        <p:sp>
          <p:nvSpPr>
            <p:cNvPr id="81" name="Rectangle 80">
              <a:extLst>
                <a:ext uri="{FF2B5EF4-FFF2-40B4-BE49-F238E27FC236}">
                  <a16:creationId xmlns:a16="http://schemas.microsoft.com/office/drawing/2014/main" id="{9BE43475-9F26-40D9-A957-81834CD6B402}"/>
                </a:ext>
              </a:extLst>
            </p:cNvPr>
            <p:cNvSpPr/>
            <p:nvPr/>
          </p:nvSpPr>
          <p:spPr>
            <a:xfrm>
              <a:off x="6948544" y="3326517"/>
              <a:ext cx="1358978" cy="537789"/>
            </a:xfrm>
            <a:prstGeom prst="rect">
              <a:avLst/>
            </a:prstGeom>
            <a:solidFill>
              <a:srgbClr val="008DB5"/>
            </a:solid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August ‘21</a:t>
              </a:r>
            </a:p>
          </p:txBody>
        </p:sp>
        <p:grpSp>
          <p:nvGrpSpPr>
            <p:cNvPr id="82" name="Group 81">
              <a:extLst>
                <a:ext uri="{FF2B5EF4-FFF2-40B4-BE49-F238E27FC236}">
                  <a16:creationId xmlns:a16="http://schemas.microsoft.com/office/drawing/2014/main" id="{17B9C71B-6B45-43A3-AACB-47CFCF8D90CA}"/>
                </a:ext>
              </a:extLst>
            </p:cNvPr>
            <p:cNvGrpSpPr/>
            <p:nvPr/>
          </p:nvGrpSpPr>
          <p:grpSpPr>
            <a:xfrm>
              <a:off x="7297124" y="2299764"/>
              <a:ext cx="1252149" cy="1252149"/>
              <a:chOff x="3208787" y="2558614"/>
              <a:chExt cx="1252149" cy="1252149"/>
            </a:xfrm>
            <a:solidFill>
              <a:schemeClr val="bg2"/>
            </a:solidFill>
          </p:grpSpPr>
          <p:pic>
            <p:nvPicPr>
              <p:cNvPr id="83" name="Graphic 82" descr="Flag">
                <a:extLst>
                  <a:ext uri="{FF2B5EF4-FFF2-40B4-BE49-F238E27FC236}">
                    <a16:creationId xmlns:a16="http://schemas.microsoft.com/office/drawing/2014/main" id="{1FDB9C47-B453-4F9B-8598-C36F54E57966}"/>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3208787" y="2558614"/>
                <a:ext cx="1252149" cy="1252149"/>
              </a:xfrm>
              <a:prstGeom prst="rect">
                <a:avLst/>
              </a:prstGeom>
            </p:spPr>
          </p:pic>
          <p:sp>
            <p:nvSpPr>
              <p:cNvPr id="84" name="TextBox 83">
                <a:extLst>
                  <a:ext uri="{FF2B5EF4-FFF2-40B4-BE49-F238E27FC236}">
                    <a16:creationId xmlns:a16="http://schemas.microsoft.com/office/drawing/2014/main" id="{003F1E08-3B14-471B-89AC-797ABDD84329}"/>
                  </a:ext>
                </a:extLst>
              </p:cNvPr>
              <p:cNvSpPr txBox="1"/>
              <p:nvPr/>
            </p:nvSpPr>
            <p:spPr>
              <a:xfrm>
                <a:off x="3585517" y="2738071"/>
                <a:ext cx="595474" cy="276426"/>
              </a:xfrm>
              <a:prstGeom prst="rect">
                <a:avLst/>
              </a:prstGeom>
              <a:solidFill>
                <a:srgbClr val="008DB5"/>
              </a:solidFill>
              <a:ln>
                <a:solidFill>
                  <a:srgbClr val="008DB5"/>
                </a:solidFill>
              </a:ln>
            </p:spPr>
            <p:txBody>
              <a:bodyPr wrap="square" rtlCol="0">
                <a:spAutoFit/>
              </a:bodyPr>
              <a:lstStyle/>
              <a:p>
                <a:pPr algn="ctr"/>
                <a:r>
                  <a:rPr lang="en-GB" sz="1000" b="1" dirty="0">
                    <a:solidFill>
                      <a:schemeClr val="bg1"/>
                    </a:solidFill>
                    <a:latin typeface="Arial" panose="020B0604020202020204" pitchFamily="34" charset="0"/>
                  </a:rPr>
                  <a:t>43%</a:t>
                </a:r>
              </a:p>
            </p:txBody>
          </p:sp>
        </p:grpSp>
      </p:grpSp>
      <p:grpSp>
        <p:nvGrpSpPr>
          <p:cNvPr id="85" name="Group 84">
            <a:extLst>
              <a:ext uri="{FF2B5EF4-FFF2-40B4-BE49-F238E27FC236}">
                <a16:creationId xmlns:a16="http://schemas.microsoft.com/office/drawing/2014/main" id="{2F242965-D176-4B32-8871-4A9CC7EF5335}"/>
              </a:ext>
            </a:extLst>
          </p:cNvPr>
          <p:cNvGrpSpPr/>
          <p:nvPr/>
        </p:nvGrpSpPr>
        <p:grpSpPr>
          <a:xfrm>
            <a:off x="4504073" y="4742323"/>
            <a:ext cx="1241044" cy="1456702"/>
            <a:chOff x="6948544" y="4853790"/>
            <a:chExt cx="1590387" cy="1579242"/>
          </a:xfrm>
          <a:solidFill>
            <a:schemeClr val="bg2">
              <a:lumMod val="75000"/>
            </a:schemeClr>
          </a:solidFill>
        </p:grpSpPr>
        <p:sp>
          <p:nvSpPr>
            <p:cNvPr id="86" name="Rectangle 85">
              <a:extLst>
                <a:ext uri="{FF2B5EF4-FFF2-40B4-BE49-F238E27FC236}">
                  <a16:creationId xmlns:a16="http://schemas.microsoft.com/office/drawing/2014/main" id="{BEAE9F2B-9594-44AE-94E1-350ACAD1F573}"/>
                </a:ext>
              </a:extLst>
            </p:cNvPr>
            <p:cNvSpPr/>
            <p:nvPr/>
          </p:nvSpPr>
          <p:spPr>
            <a:xfrm>
              <a:off x="6948544" y="5870014"/>
              <a:ext cx="1358978" cy="563018"/>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February ‘22</a:t>
              </a:r>
            </a:p>
          </p:txBody>
        </p:sp>
        <p:grpSp>
          <p:nvGrpSpPr>
            <p:cNvPr id="87" name="Group 86">
              <a:extLst>
                <a:ext uri="{FF2B5EF4-FFF2-40B4-BE49-F238E27FC236}">
                  <a16:creationId xmlns:a16="http://schemas.microsoft.com/office/drawing/2014/main" id="{7E60B8E5-11CE-46E3-B663-7C6EC2DBBFD1}"/>
                </a:ext>
              </a:extLst>
            </p:cNvPr>
            <p:cNvGrpSpPr/>
            <p:nvPr/>
          </p:nvGrpSpPr>
          <p:grpSpPr>
            <a:xfrm>
              <a:off x="7286782" y="4853790"/>
              <a:ext cx="1252149" cy="1252149"/>
              <a:chOff x="3198445" y="2558614"/>
              <a:chExt cx="1252149" cy="1252149"/>
            </a:xfrm>
            <a:grpFill/>
          </p:grpSpPr>
          <p:pic>
            <p:nvPicPr>
              <p:cNvPr id="88" name="Graphic 87" descr="Flag">
                <a:extLst>
                  <a:ext uri="{FF2B5EF4-FFF2-40B4-BE49-F238E27FC236}">
                    <a16:creationId xmlns:a16="http://schemas.microsoft.com/office/drawing/2014/main" id="{C1D938CA-BB9C-4506-A4BB-067370AFC2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98445" y="2558614"/>
                <a:ext cx="1252149" cy="1252149"/>
              </a:xfrm>
              <a:prstGeom prst="rect">
                <a:avLst/>
              </a:prstGeom>
            </p:spPr>
          </p:pic>
          <p:sp>
            <p:nvSpPr>
              <p:cNvPr id="89" name="TextBox 88">
                <a:extLst>
                  <a:ext uri="{FF2B5EF4-FFF2-40B4-BE49-F238E27FC236}">
                    <a16:creationId xmlns:a16="http://schemas.microsoft.com/office/drawing/2014/main" id="{C09752D4-DB07-4A66-A943-A045608D2F8F}"/>
                  </a:ext>
                </a:extLst>
              </p:cNvPr>
              <p:cNvSpPr txBox="1"/>
              <p:nvPr/>
            </p:nvSpPr>
            <p:spPr>
              <a:xfrm>
                <a:off x="3596299" y="2738071"/>
                <a:ext cx="578978" cy="266933"/>
              </a:xfrm>
              <a:prstGeom prst="rect">
                <a:avLst/>
              </a:prstGeom>
              <a:grpFill/>
              <a:ln>
                <a:noFill/>
              </a:ln>
            </p:spPr>
            <p:txBody>
              <a:bodyPr wrap="square" rtlCol="0">
                <a:spAutoFit/>
              </a:bodyPr>
              <a:lstStyle/>
              <a:p>
                <a:pPr algn="ctr"/>
                <a:r>
                  <a:rPr lang="en-GB" sz="1000" b="1" dirty="0">
                    <a:solidFill>
                      <a:schemeClr val="bg1"/>
                    </a:solidFill>
                    <a:latin typeface="Arial" panose="020B0604020202020204" pitchFamily="34" charset="0"/>
                  </a:rPr>
                  <a:t>47%</a:t>
                </a:r>
              </a:p>
            </p:txBody>
          </p:sp>
        </p:grpSp>
      </p:grpSp>
      <p:grpSp>
        <p:nvGrpSpPr>
          <p:cNvPr id="90" name="Group 89">
            <a:extLst>
              <a:ext uri="{FF2B5EF4-FFF2-40B4-BE49-F238E27FC236}">
                <a16:creationId xmlns:a16="http://schemas.microsoft.com/office/drawing/2014/main" id="{61A7BA10-3248-461E-963A-020FF53FC790}"/>
              </a:ext>
            </a:extLst>
          </p:cNvPr>
          <p:cNvGrpSpPr/>
          <p:nvPr/>
        </p:nvGrpSpPr>
        <p:grpSpPr>
          <a:xfrm>
            <a:off x="2383759" y="2251321"/>
            <a:ext cx="1254814" cy="1443142"/>
            <a:chOff x="5018290" y="2314716"/>
            <a:chExt cx="1600729" cy="1564543"/>
          </a:xfrm>
        </p:grpSpPr>
        <p:sp>
          <p:nvSpPr>
            <p:cNvPr id="91" name="Rectangle 90">
              <a:extLst>
                <a:ext uri="{FF2B5EF4-FFF2-40B4-BE49-F238E27FC236}">
                  <a16:creationId xmlns:a16="http://schemas.microsoft.com/office/drawing/2014/main" id="{15AE4759-A795-44A3-B85A-EC79982FC77F}"/>
                </a:ext>
              </a:extLst>
            </p:cNvPr>
            <p:cNvSpPr/>
            <p:nvPr/>
          </p:nvSpPr>
          <p:spPr>
            <a:xfrm>
              <a:off x="5018290" y="3337543"/>
              <a:ext cx="1358978" cy="541716"/>
            </a:xfrm>
            <a:prstGeom prst="rect">
              <a:avLst/>
            </a:prstGeom>
            <a:solidFill>
              <a:srgbClr val="008DB5"/>
            </a:solid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February ‘21</a:t>
              </a:r>
            </a:p>
          </p:txBody>
        </p:sp>
        <p:grpSp>
          <p:nvGrpSpPr>
            <p:cNvPr id="92" name="Group 91">
              <a:extLst>
                <a:ext uri="{FF2B5EF4-FFF2-40B4-BE49-F238E27FC236}">
                  <a16:creationId xmlns:a16="http://schemas.microsoft.com/office/drawing/2014/main" id="{7D19C42F-8880-4CD4-964F-4D5D64FBE6D4}"/>
                </a:ext>
              </a:extLst>
            </p:cNvPr>
            <p:cNvGrpSpPr/>
            <p:nvPr/>
          </p:nvGrpSpPr>
          <p:grpSpPr>
            <a:xfrm>
              <a:off x="5366870" y="2314716"/>
              <a:ext cx="1252149" cy="1252149"/>
              <a:chOff x="3208787" y="2558614"/>
              <a:chExt cx="1252149" cy="1252149"/>
            </a:xfrm>
            <a:solidFill>
              <a:schemeClr val="bg2"/>
            </a:solidFill>
          </p:grpSpPr>
          <p:pic>
            <p:nvPicPr>
              <p:cNvPr id="93" name="Graphic 92" descr="Flag">
                <a:extLst>
                  <a:ext uri="{FF2B5EF4-FFF2-40B4-BE49-F238E27FC236}">
                    <a16:creationId xmlns:a16="http://schemas.microsoft.com/office/drawing/2014/main" id="{2EC244DD-F5E8-47F3-8B30-2CA12EC6F2A7}"/>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3208787" y="2558614"/>
                <a:ext cx="1252149" cy="1252149"/>
              </a:xfrm>
              <a:prstGeom prst="rect">
                <a:avLst/>
              </a:prstGeom>
            </p:spPr>
          </p:pic>
          <p:sp>
            <p:nvSpPr>
              <p:cNvPr id="94" name="TextBox 93">
                <a:extLst>
                  <a:ext uri="{FF2B5EF4-FFF2-40B4-BE49-F238E27FC236}">
                    <a16:creationId xmlns:a16="http://schemas.microsoft.com/office/drawing/2014/main" id="{D759C92C-E582-4879-A0BA-9B66ECC95FDE}"/>
                  </a:ext>
                </a:extLst>
              </p:cNvPr>
              <p:cNvSpPr txBox="1"/>
              <p:nvPr/>
            </p:nvSpPr>
            <p:spPr>
              <a:xfrm>
                <a:off x="3596298" y="2747166"/>
                <a:ext cx="578978" cy="266934"/>
              </a:xfrm>
              <a:prstGeom prst="rect">
                <a:avLst/>
              </a:prstGeom>
              <a:solidFill>
                <a:srgbClr val="008DB5"/>
              </a:solidFill>
              <a:ln>
                <a:solidFill>
                  <a:srgbClr val="008DB5"/>
                </a:solidFill>
              </a:ln>
            </p:spPr>
            <p:txBody>
              <a:bodyPr wrap="square" rtlCol="0">
                <a:spAutoFit/>
              </a:bodyPr>
              <a:lstStyle/>
              <a:p>
                <a:pPr algn="ctr"/>
                <a:r>
                  <a:rPr lang="en-GB" sz="1000" b="1" dirty="0">
                    <a:solidFill>
                      <a:schemeClr val="bg1"/>
                    </a:solidFill>
                    <a:latin typeface="Arial" panose="020B0604020202020204" pitchFamily="34" charset="0"/>
                  </a:rPr>
                  <a:t>51%</a:t>
                </a:r>
              </a:p>
            </p:txBody>
          </p:sp>
        </p:grpSp>
      </p:grpSp>
      <p:grpSp>
        <p:nvGrpSpPr>
          <p:cNvPr id="95" name="Group 94">
            <a:extLst>
              <a:ext uri="{FF2B5EF4-FFF2-40B4-BE49-F238E27FC236}">
                <a16:creationId xmlns:a16="http://schemas.microsoft.com/office/drawing/2014/main" id="{B1CF3600-C3C7-4C6D-A64C-E24435215EA1}"/>
              </a:ext>
            </a:extLst>
          </p:cNvPr>
          <p:cNvGrpSpPr/>
          <p:nvPr/>
        </p:nvGrpSpPr>
        <p:grpSpPr>
          <a:xfrm>
            <a:off x="2341181" y="4745788"/>
            <a:ext cx="1263203" cy="1443141"/>
            <a:chOff x="5018290" y="2314716"/>
            <a:chExt cx="1600729" cy="1564542"/>
          </a:xfrm>
        </p:grpSpPr>
        <p:sp>
          <p:nvSpPr>
            <p:cNvPr id="96" name="Rectangle 95">
              <a:extLst>
                <a:ext uri="{FF2B5EF4-FFF2-40B4-BE49-F238E27FC236}">
                  <a16:creationId xmlns:a16="http://schemas.microsoft.com/office/drawing/2014/main" id="{A62CF11B-9E4C-4871-8B1C-60B8AADF0657}"/>
                </a:ext>
              </a:extLst>
            </p:cNvPr>
            <p:cNvSpPr/>
            <p:nvPr/>
          </p:nvSpPr>
          <p:spPr>
            <a:xfrm>
              <a:off x="5018290" y="3337543"/>
              <a:ext cx="1358978" cy="541715"/>
            </a:xfrm>
            <a:prstGeom prst="rect">
              <a:avLst/>
            </a:prstGeom>
            <a:solidFill>
              <a:srgbClr val="008DB5"/>
            </a:solid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February ‘21</a:t>
              </a:r>
            </a:p>
          </p:txBody>
        </p:sp>
        <p:grpSp>
          <p:nvGrpSpPr>
            <p:cNvPr id="97" name="Group 96">
              <a:extLst>
                <a:ext uri="{FF2B5EF4-FFF2-40B4-BE49-F238E27FC236}">
                  <a16:creationId xmlns:a16="http://schemas.microsoft.com/office/drawing/2014/main" id="{48781E07-8DAC-458B-835E-A25ADDDED491}"/>
                </a:ext>
              </a:extLst>
            </p:cNvPr>
            <p:cNvGrpSpPr/>
            <p:nvPr/>
          </p:nvGrpSpPr>
          <p:grpSpPr>
            <a:xfrm>
              <a:off x="5366870" y="2314716"/>
              <a:ext cx="1252149" cy="1252149"/>
              <a:chOff x="3208787" y="2558614"/>
              <a:chExt cx="1252149" cy="1252149"/>
            </a:xfrm>
            <a:solidFill>
              <a:schemeClr val="bg2"/>
            </a:solidFill>
          </p:grpSpPr>
          <p:pic>
            <p:nvPicPr>
              <p:cNvPr id="98" name="Graphic 97" descr="Flag">
                <a:extLst>
                  <a:ext uri="{FF2B5EF4-FFF2-40B4-BE49-F238E27FC236}">
                    <a16:creationId xmlns:a16="http://schemas.microsoft.com/office/drawing/2014/main" id="{9851AFCE-5E5D-408E-A817-6F7DCA0EB19C}"/>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3208787" y="2558614"/>
                <a:ext cx="1252149" cy="1252149"/>
              </a:xfrm>
              <a:prstGeom prst="rect">
                <a:avLst/>
              </a:prstGeom>
            </p:spPr>
          </p:pic>
          <p:sp>
            <p:nvSpPr>
              <p:cNvPr id="99" name="TextBox 98">
                <a:extLst>
                  <a:ext uri="{FF2B5EF4-FFF2-40B4-BE49-F238E27FC236}">
                    <a16:creationId xmlns:a16="http://schemas.microsoft.com/office/drawing/2014/main" id="{59AF95EC-3E97-405D-9E89-B46C01456C76}"/>
                  </a:ext>
                </a:extLst>
              </p:cNvPr>
              <p:cNvSpPr txBox="1"/>
              <p:nvPr/>
            </p:nvSpPr>
            <p:spPr>
              <a:xfrm>
                <a:off x="3596299" y="2738071"/>
                <a:ext cx="578978" cy="266934"/>
              </a:xfrm>
              <a:prstGeom prst="rect">
                <a:avLst/>
              </a:prstGeom>
              <a:solidFill>
                <a:srgbClr val="008DB5"/>
              </a:solidFill>
              <a:ln>
                <a:solidFill>
                  <a:srgbClr val="008DB5"/>
                </a:solidFill>
              </a:ln>
            </p:spPr>
            <p:txBody>
              <a:bodyPr wrap="square" rtlCol="0">
                <a:spAutoFit/>
              </a:bodyPr>
              <a:lstStyle/>
              <a:p>
                <a:pPr algn="ctr"/>
                <a:r>
                  <a:rPr lang="en-GB" sz="1000" b="1" dirty="0">
                    <a:solidFill>
                      <a:schemeClr val="bg1"/>
                    </a:solidFill>
                    <a:latin typeface="Arial" panose="020B0604020202020204" pitchFamily="34" charset="0"/>
                  </a:rPr>
                  <a:t>45%</a:t>
                </a:r>
              </a:p>
            </p:txBody>
          </p:sp>
        </p:grpSp>
      </p:grpSp>
      <p:grpSp>
        <p:nvGrpSpPr>
          <p:cNvPr id="100" name="Group 99">
            <a:extLst>
              <a:ext uri="{FF2B5EF4-FFF2-40B4-BE49-F238E27FC236}">
                <a16:creationId xmlns:a16="http://schemas.microsoft.com/office/drawing/2014/main" id="{B8AA67CF-2EA8-4381-A451-DD36EFDA8118}"/>
              </a:ext>
            </a:extLst>
          </p:cNvPr>
          <p:cNvGrpSpPr/>
          <p:nvPr/>
        </p:nvGrpSpPr>
        <p:grpSpPr>
          <a:xfrm>
            <a:off x="4523123" y="2236927"/>
            <a:ext cx="1230665" cy="1460239"/>
            <a:chOff x="6948544" y="2299764"/>
            <a:chExt cx="1590387" cy="1564543"/>
          </a:xfrm>
          <a:solidFill>
            <a:schemeClr val="bg2">
              <a:lumMod val="75000"/>
            </a:schemeClr>
          </a:solidFill>
        </p:grpSpPr>
        <p:sp>
          <p:nvSpPr>
            <p:cNvPr id="101" name="Rectangle 100">
              <a:extLst>
                <a:ext uri="{FF2B5EF4-FFF2-40B4-BE49-F238E27FC236}">
                  <a16:creationId xmlns:a16="http://schemas.microsoft.com/office/drawing/2014/main" id="{94AC543A-EE7E-4898-A601-ACBB08017E35}"/>
                </a:ext>
              </a:extLst>
            </p:cNvPr>
            <p:cNvSpPr/>
            <p:nvPr/>
          </p:nvSpPr>
          <p:spPr>
            <a:xfrm>
              <a:off x="6948544" y="3322591"/>
              <a:ext cx="1358978" cy="541716"/>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February ‘22</a:t>
              </a:r>
            </a:p>
          </p:txBody>
        </p:sp>
        <p:grpSp>
          <p:nvGrpSpPr>
            <p:cNvPr id="102" name="Group 101">
              <a:extLst>
                <a:ext uri="{FF2B5EF4-FFF2-40B4-BE49-F238E27FC236}">
                  <a16:creationId xmlns:a16="http://schemas.microsoft.com/office/drawing/2014/main" id="{B2BBD663-3E79-4B26-84A0-AE116B351C87}"/>
                </a:ext>
              </a:extLst>
            </p:cNvPr>
            <p:cNvGrpSpPr/>
            <p:nvPr/>
          </p:nvGrpSpPr>
          <p:grpSpPr>
            <a:xfrm>
              <a:off x="7286782" y="2299764"/>
              <a:ext cx="1252149" cy="1252149"/>
              <a:chOff x="3198445" y="2558614"/>
              <a:chExt cx="1252149" cy="1252149"/>
            </a:xfrm>
            <a:grpFill/>
          </p:grpSpPr>
          <p:pic>
            <p:nvPicPr>
              <p:cNvPr id="103" name="Graphic 102" descr="Flag">
                <a:extLst>
                  <a:ext uri="{FF2B5EF4-FFF2-40B4-BE49-F238E27FC236}">
                    <a16:creationId xmlns:a16="http://schemas.microsoft.com/office/drawing/2014/main" id="{2B82C1A3-073E-43F6-8056-7DCCDD3F96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98445" y="2558614"/>
                <a:ext cx="1252149" cy="1252149"/>
              </a:xfrm>
              <a:prstGeom prst="rect">
                <a:avLst/>
              </a:prstGeom>
            </p:spPr>
          </p:pic>
          <p:sp>
            <p:nvSpPr>
              <p:cNvPr id="104" name="TextBox 103">
                <a:extLst>
                  <a:ext uri="{FF2B5EF4-FFF2-40B4-BE49-F238E27FC236}">
                    <a16:creationId xmlns:a16="http://schemas.microsoft.com/office/drawing/2014/main" id="{546243D5-10DC-4286-B161-15F9783CE046}"/>
                  </a:ext>
                </a:extLst>
              </p:cNvPr>
              <p:cNvSpPr txBox="1"/>
              <p:nvPr/>
            </p:nvSpPr>
            <p:spPr>
              <a:xfrm>
                <a:off x="3596299" y="2756047"/>
                <a:ext cx="578979" cy="263809"/>
              </a:xfrm>
              <a:prstGeom prst="rect">
                <a:avLst/>
              </a:prstGeom>
              <a:grpFill/>
              <a:ln>
                <a:noFill/>
              </a:ln>
            </p:spPr>
            <p:txBody>
              <a:bodyPr wrap="square" rtlCol="0">
                <a:spAutoFit/>
              </a:bodyPr>
              <a:lstStyle/>
              <a:p>
                <a:pPr algn="ctr"/>
                <a:r>
                  <a:rPr lang="en-GB" sz="1000" b="1" dirty="0">
                    <a:solidFill>
                      <a:schemeClr val="bg1"/>
                    </a:solidFill>
                    <a:latin typeface="Arial" panose="020B0604020202020204" pitchFamily="34" charset="0"/>
                  </a:rPr>
                  <a:t>45%</a:t>
                </a:r>
              </a:p>
            </p:txBody>
          </p:sp>
        </p:grpSp>
      </p:grpSp>
      <p:grpSp>
        <p:nvGrpSpPr>
          <p:cNvPr id="105" name="Group 104">
            <a:extLst>
              <a:ext uri="{FF2B5EF4-FFF2-40B4-BE49-F238E27FC236}">
                <a16:creationId xmlns:a16="http://schemas.microsoft.com/office/drawing/2014/main" id="{90B51AD7-148B-4863-80B4-7D1785DBDBB0}"/>
              </a:ext>
            </a:extLst>
          </p:cNvPr>
          <p:cNvGrpSpPr/>
          <p:nvPr/>
        </p:nvGrpSpPr>
        <p:grpSpPr>
          <a:xfrm>
            <a:off x="3422177" y="4747494"/>
            <a:ext cx="1260597" cy="1443142"/>
            <a:chOff x="6948544" y="4853790"/>
            <a:chExt cx="1600729" cy="1564543"/>
          </a:xfrm>
        </p:grpSpPr>
        <p:sp>
          <p:nvSpPr>
            <p:cNvPr id="106" name="Rectangle 105">
              <a:extLst>
                <a:ext uri="{FF2B5EF4-FFF2-40B4-BE49-F238E27FC236}">
                  <a16:creationId xmlns:a16="http://schemas.microsoft.com/office/drawing/2014/main" id="{5A8C0D5B-9981-408E-83A2-1997A6761E11}"/>
                </a:ext>
              </a:extLst>
            </p:cNvPr>
            <p:cNvSpPr/>
            <p:nvPr/>
          </p:nvSpPr>
          <p:spPr>
            <a:xfrm>
              <a:off x="6948544" y="5876617"/>
              <a:ext cx="1358978" cy="541716"/>
            </a:xfrm>
            <a:prstGeom prst="rect">
              <a:avLst/>
            </a:prstGeom>
            <a:solidFill>
              <a:srgbClr val="008DB5"/>
            </a:solid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August ‘21</a:t>
              </a:r>
            </a:p>
          </p:txBody>
        </p:sp>
        <p:grpSp>
          <p:nvGrpSpPr>
            <p:cNvPr id="107" name="Group 106">
              <a:extLst>
                <a:ext uri="{FF2B5EF4-FFF2-40B4-BE49-F238E27FC236}">
                  <a16:creationId xmlns:a16="http://schemas.microsoft.com/office/drawing/2014/main" id="{89D453D1-849B-4248-BCC2-6497B75593CF}"/>
                </a:ext>
              </a:extLst>
            </p:cNvPr>
            <p:cNvGrpSpPr/>
            <p:nvPr/>
          </p:nvGrpSpPr>
          <p:grpSpPr>
            <a:xfrm>
              <a:off x="7297124" y="4853790"/>
              <a:ext cx="1252149" cy="1252149"/>
              <a:chOff x="3208787" y="2558614"/>
              <a:chExt cx="1252149" cy="1252149"/>
            </a:xfrm>
            <a:solidFill>
              <a:schemeClr val="bg2"/>
            </a:solidFill>
          </p:grpSpPr>
          <p:pic>
            <p:nvPicPr>
              <p:cNvPr id="108" name="Graphic 107" descr="Flag">
                <a:extLst>
                  <a:ext uri="{FF2B5EF4-FFF2-40B4-BE49-F238E27FC236}">
                    <a16:creationId xmlns:a16="http://schemas.microsoft.com/office/drawing/2014/main" id="{290AA710-4006-4877-8FF4-94343A06781A}"/>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3208787" y="2558614"/>
                <a:ext cx="1252149" cy="1252149"/>
              </a:xfrm>
              <a:prstGeom prst="rect">
                <a:avLst/>
              </a:prstGeom>
            </p:spPr>
          </p:pic>
          <p:sp>
            <p:nvSpPr>
              <p:cNvPr id="109" name="TextBox 108">
                <a:extLst>
                  <a:ext uri="{FF2B5EF4-FFF2-40B4-BE49-F238E27FC236}">
                    <a16:creationId xmlns:a16="http://schemas.microsoft.com/office/drawing/2014/main" id="{A47F86CE-F020-4852-8EFE-378504E7A867}"/>
                  </a:ext>
                </a:extLst>
              </p:cNvPr>
              <p:cNvSpPr txBox="1"/>
              <p:nvPr/>
            </p:nvSpPr>
            <p:spPr>
              <a:xfrm>
                <a:off x="3596299" y="2738071"/>
                <a:ext cx="578978" cy="266934"/>
              </a:xfrm>
              <a:prstGeom prst="rect">
                <a:avLst/>
              </a:prstGeom>
              <a:solidFill>
                <a:srgbClr val="008DB5"/>
              </a:solidFill>
              <a:ln>
                <a:solidFill>
                  <a:srgbClr val="008DB5"/>
                </a:solidFill>
              </a:ln>
            </p:spPr>
            <p:txBody>
              <a:bodyPr wrap="square" rtlCol="0">
                <a:spAutoFit/>
              </a:bodyPr>
              <a:lstStyle/>
              <a:p>
                <a:pPr algn="ctr"/>
                <a:r>
                  <a:rPr lang="en-GB" sz="1000" b="1" dirty="0">
                    <a:solidFill>
                      <a:schemeClr val="bg1"/>
                    </a:solidFill>
                    <a:latin typeface="Arial" panose="020B0604020202020204" pitchFamily="34" charset="0"/>
                  </a:rPr>
                  <a:t>41%</a:t>
                </a:r>
              </a:p>
            </p:txBody>
          </p:sp>
        </p:grpSp>
      </p:grpSp>
      <p:sp>
        <p:nvSpPr>
          <p:cNvPr id="74" name="Rectangle 73">
            <a:extLst>
              <a:ext uri="{FF2B5EF4-FFF2-40B4-BE49-F238E27FC236}">
                <a16:creationId xmlns:a16="http://schemas.microsoft.com/office/drawing/2014/main" id="{6B8DEAFC-6F03-43FD-85A9-CE2EFB15F7D6}"/>
              </a:ext>
            </a:extLst>
          </p:cNvPr>
          <p:cNvSpPr/>
          <p:nvPr/>
        </p:nvSpPr>
        <p:spPr>
          <a:xfrm>
            <a:off x="478167" y="6638313"/>
            <a:ext cx="3986731"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a:t>
            </a:r>
          </a:p>
        </p:txBody>
      </p:sp>
      <p:grpSp>
        <p:nvGrpSpPr>
          <p:cNvPr id="79" name="Group 78">
            <a:extLst>
              <a:ext uri="{FF2B5EF4-FFF2-40B4-BE49-F238E27FC236}">
                <a16:creationId xmlns:a16="http://schemas.microsoft.com/office/drawing/2014/main" id="{66E5DAB7-401D-149B-A550-29A902A134F4}"/>
              </a:ext>
            </a:extLst>
          </p:cNvPr>
          <p:cNvGrpSpPr/>
          <p:nvPr/>
        </p:nvGrpSpPr>
        <p:grpSpPr>
          <a:xfrm>
            <a:off x="6620099" y="2245636"/>
            <a:ext cx="1248336" cy="1443142"/>
            <a:chOff x="6948544" y="2299764"/>
            <a:chExt cx="1600729" cy="1564543"/>
          </a:xfrm>
          <a:solidFill>
            <a:srgbClr val="008DB5"/>
          </a:solidFill>
        </p:grpSpPr>
        <p:sp>
          <p:nvSpPr>
            <p:cNvPr id="110" name="Rectangle 109">
              <a:extLst>
                <a:ext uri="{FF2B5EF4-FFF2-40B4-BE49-F238E27FC236}">
                  <a16:creationId xmlns:a16="http://schemas.microsoft.com/office/drawing/2014/main" id="{33DF9139-94BA-1A8A-0D78-1339FE3804C5}"/>
                </a:ext>
              </a:extLst>
            </p:cNvPr>
            <p:cNvSpPr/>
            <p:nvPr/>
          </p:nvSpPr>
          <p:spPr>
            <a:xfrm>
              <a:off x="6948544" y="3328755"/>
              <a:ext cx="1358978" cy="535552"/>
            </a:xfrm>
            <a:prstGeom prst="rect">
              <a:avLst/>
            </a:prstGeom>
            <a:grp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February ‘23</a:t>
              </a:r>
            </a:p>
          </p:txBody>
        </p:sp>
        <p:grpSp>
          <p:nvGrpSpPr>
            <p:cNvPr id="112" name="Group 111">
              <a:extLst>
                <a:ext uri="{FF2B5EF4-FFF2-40B4-BE49-F238E27FC236}">
                  <a16:creationId xmlns:a16="http://schemas.microsoft.com/office/drawing/2014/main" id="{E4A69767-5D31-9E2A-8D84-5567C7C9006A}"/>
                </a:ext>
              </a:extLst>
            </p:cNvPr>
            <p:cNvGrpSpPr/>
            <p:nvPr/>
          </p:nvGrpSpPr>
          <p:grpSpPr>
            <a:xfrm>
              <a:off x="7297124" y="2299764"/>
              <a:ext cx="1252149" cy="1252149"/>
              <a:chOff x="3208787" y="2558614"/>
              <a:chExt cx="1252149" cy="1252149"/>
            </a:xfrm>
            <a:grpFill/>
          </p:grpSpPr>
          <p:pic>
            <p:nvPicPr>
              <p:cNvPr id="113" name="Graphic 112" descr="Flag">
                <a:extLst>
                  <a:ext uri="{FF2B5EF4-FFF2-40B4-BE49-F238E27FC236}">
                    <a16:creationId xmlns:a16="http://schemas.microsoft.com/office/drawing/2014/main" id="{F6A834BC-7A1D-3AC3-B747-BE5076DD6A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8787" y="2558614"/>
                <a:ext cx="1252149" cy="1252149"/>
              </a:xfrm>
              <a:prstGeom prst="rect">
                <a:avLst/>
              </a:prstGeom>
            </p:spPr>
          </p:pic>
          <p:sp>
            <p:nvSpPr>
              <p:cNvPr id="114" name="TextBox 113">
                <a:extLst>
                  <a:ext uri="{FF2B5EF4-FFF2-40B4-BE49-F238E27FC236}">
                    <a16:creationId xmlns:a16="http://schemas.microsoft.com/office/drawing/2014/main" id="{A8A521B5-3F55-F007-D302-CB81050BAECE}"/>
                  </a:ext>
                </a:extLst>
              </p:cNvPr>
              <p:cNvSpPr txBox="1"/>
              <p:nvPr/>
            </p:nvSpPr>
            <p:spPr>
              <a:xfrm>
                <a:off x="3596299" y="2747166"/>
                <a:ext cx="578979" cy="266934"/>
              </a:xfrm>
              <a:prstGeom prst="rect">
                <a:avLst/>
              </a:prstGeom>
              <a:grpFill/>
              <a:ln>
                <a:solidFill>
                  <a:srgbClr val="008DB5"/>
                </a:solidFill>
              </a:ln>
            </p:spPr>
            <p:txBody>
              <a:bodyPr wrap="square" rtlCol="0">
                <a:spAutoFit/>
              </a:bodyPr>
              <a:lstStyle/>
              <a:p>
                <a:pPr algn="ctr"/>
                <a:r>
                  <a:rPr lang="en-GB" sz="1000" b="1" dirty="0">
                    <a:solidFill>
                      <a:schemeClr val="bg1"/>
                    </a:solidFill>
                    <a:latin typeface="Arial" panose="020B0604020202020204" pitchFamily="34" charset="0"/>
                  </a:rPr>
                  <a:t>38%</a:t>
                </a:r>
              </a:p>
            </p:txBody>
          </p:sp>
        </p:grpSp>
      </p:grpSp>
      <p:grpSp>
        <p:nvGrpSpPr>
          <p:cNvPr id="115" name="Group 114">
            <a:extLst>
              <a:ext uri="{FF2B5EF4-FFF2-40B4-BE49-F238E27FC236}">
                <a16:creationId xmlns:a16="http://schemas.microsoft.com/office/drawing/2014/main" id="{038E0547-7B79-EE44-E8C2-A0150B348B35}"/>
              </a:ext>
            </a:extLst>
          </p:cNvPr>
          <p:cNvGrpSpPr/>
          <p:nvPr/>
        </p:nvGrpSpPr>
        <p:grpSpPr>
          <a:xfrm>
            <a:off x="6637077" y="4744622"/>
            <a:ext cx="1197877" cy="1443142"/>
            <a:chOff x="6948544" y="4853790"/>
            <a:chExt cx="1600729" cy="1564543"/>
          </a:xfrm>
          <a:solidFill>
            <a:srgbClr val="008DB5"/>
          </a:solidFill>
        </p:grpSpPr>
        <p:sp>
          <p:nvSpPr>
            <p:cNvPr id="116" name="Rectangle 115">
              <a:extLst>
                <a:ext uri="{FF2B5EF4-FFF2-40B4-BE49-F238E27FC236}">
                  <a16:creationId xmlns:a16="http://schemas.microsoft.com/office/drawing/2014/main" id="{3BBD804D-C6EA-7146-C90E-DB574A816EF3}"/>
                </a:ext>
              </a:extLst>
            </p:cNvPr>
            <p:cNvSpPr/>
            <p:nvPr/>
          </p:nvSpPr>
          <p:spPr>
            <a:xfrm>
              <a:off x="6948544" y="5876617"/>
              <a:ext cx="1358978" cy="541716"/>
            </a:xfrm>
            <a:prstGeom prst="rect">
              <a:avLst/>
            </a:prstGeom>
            <a:grp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February ‘23</a:t>
              </a:r>
            </a:p>
          </p:txBody>
        </p:sp>
        <p:grpSp>
          <p:nvGrpSpPr>
            <p:cNvPr id="117" name="Group 116">
              <a:extLst>
                <a:ext uri="{FF2B5EF4-FFF2-40B4-BE49-F238E27FC236}">
                  <a16:creationId xmlns:a16="http://schemas.microsoft.com/office/drawing/2014/main" id="{8F6FFDEB-18DF-83F0-EB6D-46DEF24C73F6}"/>
                </a:ext>
              </a:extLst>
            </p:cNvPr>
            <p:cNvGrpSpPr/>
            <p:nvPr/>
          </p:nvGrpSpPr>
          <p:grpSpPr>
            <a:xfrm>
              <a:off x="7297124" y="4853790"/>
              <a:ext cx="1252149" cy="1252149"/>
              <a:chOff x="3208787" y="2558614"/>
              <a:chExt cx="1252149" cy="1252149"/>
            </a:xfrm>
            <a:grpFill/>
          </p:grpSpPr>
          <p:pic>
            <p:nvPicPr>
              <p:cNvPr id="118" name="Graphic 117" descr="Flag">
                <a:extLst>
                  <a:ext uri="{FF2B5EF4-FFF2-40B4-BE49-F238E27FC236}">
                    <a16:creationId xmlns:a16="http://schemas.microsoft.com/office/drawing/2014/main" id="{2AF99B6E-27D8-2DCD-393F-80B8C947C7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8787" y="2558614"/>
                <a:ext cx="1252149" cy="1252149"/>
              </a:xfrm>
              <a:prstGeom prst="rect">
                <a:avLst/>
              </a:prstGeom>
            </p:spPr>
          </p:pic>
          <p:sp>
            <p:nvSpPr>
              <p:cNvPr id="119" name="TextBox 118">
                <a:extLst>
                  <a:ext uri="{FF2B5EF4-FFF2-40B4-BE49-F238E27FC236}">
                    <a16:creationId xmlns:a16="http://schemas.microsoft.com/office/drawing/2014/main" id="{D4A28567-85D0-0498-3132-130C7333DFDE}"/>
                  </a:ext>
                </a:extLst>
              </p:cNvPr>
              <p:cNvSpPr txBox="1"/>
              <p:nvPr/>
            </p:nvSpPr>
            <p:spPr>
              <a:xfrm>
                <a:off x="3585089" y="2738071"/>
                <a:ext cx="611686" cy="266934"/>
              </a:xfrm>
              <a:prstGeom prst="rect">
                <a:avLst/>
              </a:prstGeom>
              <a:grpFill/>
              <a:ln>
                <a:solidFill>
                  <a:srgbClr val="008DB5"/>
                </a:solidFill>
              </a:ln>
            </p:spPr>
            <p:txBody>
              <a:bodyPr wrap="square" rtlCol="0">
                <a:spAutoFit/>
              </a:bodyPr>
              <a:lstStyle/>
              <a:p>
                <a:pPr algn="ctr"/>
                <a:r>
                  <a:rPr lang="en-GB" sz="1000" b="1" dirty="0">
                    <a:solidFill>
                      <a:schemeClr val="bg1"/>
                    </a:solidFill>
                    <a:latin typeface="Arial" panose="020B0604020202020204" pitchFamily="34" charset="0"/>
                  </a:rPr>
                  <a:t>43%</a:t>
                </a:r>
              </a:p>
            </p:txBody>
          </p:sp>
        </p:grpSp>
      </p:grpSp>
      <p:grpSp>
        <p:nvGrpSpPr>
          <p:cNvPr id="18" name="Group 17">
            <a:extLst>
              <a:ext uri="{FF2B5EF4-FFF2-40B4-BE49-F238E27FC236}">
                <a16:creationId xmlns:a16="http://schemas.microsoft.com/office/drawing/2014/main" id="{668606CC-643B-FB05-A07F-10364F418BB7}"/>
              </a:ext>
            </a:extLst>
          </p:cNvPr>
          <p:cNvGrpSpPr/>
          <p:nvPr/>
        </p:nvGrpSpPr>
        <p:grpSpPr>
          <a:xfrm>
            <a:off x="5574720" y="2236927"/>
            <a:ext cx="1223388" cy="1462627"/>
            <a:chOff x="6948544" y="2299764"/>
            <a:chExt cx="1590387" cy="1564543"/>
          </a:xfrm>
          <a:solidFill>
            <a:schemeClr val="bg2">
              <a:lumMod val="75000"/>
            </a:schemeClr>
          </a:solidFill>
        </p:grpSpPr>
        <p:sp>
          <p:nvSpPr>
            <p:cNvPr id="19" name="Rectangle 18">
              <a:extLst>
                <a:ext uri="{FF2B5EF4-FFF2-40B4-BE49-F238E27FC236}">
                  <a16:creationId xmlns:a16="http://schemas.microsoft.com/office/drawing/2014/main" id="{59C30E0E-4657-C042-BED5-F1BD1CF4BF46}"/>
                </a:ext>
              </a:extLst>
            </p:cNvPr>
            <p:cNvSpPr/>
            <p:nvPr/>
          </p:nvSpPr>
          <p:spPr>
            <a:xfrm>
              <a:off x="6948544" y="3320921"/>
              <a:ext cx="1358978" cy="543386"/>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August ‘22</a:t>
              </a:r>
            </a:p>
          </p:txBody>
        </p:sp>
        <p:grpSp>
          <p:nvGrpSpPr>
            <p:cNvPr id="20" name="Group 19">
              <a:extLst>
                <a:ext uri="{FF2B5EF4-FFF2-40B4-BE49-F238E27FC236}">
                  <a16:creationId xmlns:a16="http://schemas.microsoft.com/office/drawing/2014/main" id="{9E4938E2-3144-1A5C-2306-6DFAB74972AA}"/>
                </a:ext>
              </a:extLst>
            </p:cNvPr>
            <p:cNvGrpSpPr/>
            <p:nvPr/>
          </p:nvGrpSpPr>
          <p:grpSpPr>
            <a:xfrm>
              <a:off x="7286782" y="2299764"/>
              <a:ext cx="1252149" cy="1252149"/>
              <a:chOff x="3198445" y="2558614"/>
              <a:chExt cx="1252149" cy="1252149"/>
            </a:xfrm>
            <a:grpFill/>
          </p:grpSpPr>
          <p:pic>
            <p:nvPicPr>
              <p:cNvPr id="22" name="Graphic 21" descr="Flag">
                <a:extLst>
                  <a:ext uri="{FF2B5EF4-FFF2-40B4-BE49-F238E27FC236}">
                    <a16:creationId xmlns:a16="http://schemas.microsoft.com/office/drawing/2014/main" id="{B437FA6C-10D3-42DD-9F23-A48B942C8BC3}"/>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3198445" y="2558614"/>
                <a:ext cx="1252149" cy="1252149"/>
              </a:xfrm>
              <a:prstGeom prst="rect">
                <a:avLst/>
              </a:prstGeom>
            </p:spPr>
          </p:pic>
          <p:sp>
            <p:nvSpPr>
              <p:cNvPr id="28" name="TextBox 27">
                <a:extLst>
                  <a:ext uri="{FF2B5EF4-FFF2-40B4-BE49-F238E27FC236}">
                    <a16:creationId xmlns:a16="http://schemas.microsoft.com/office/drawing/2014/main" id="{3F449DF6-98B1-6E23-AD57-12648C441FB4}"/>
                  </a:ext>
                </a:extLst>
              </p:cNvPr>
              <p:cNvSpPr txBox="1"/>
              <p:nvPr/>
            </p:nvSpPr>
            <p:spPr>
              <a:xfrm>
                <a:off x="3596299" y="2747045"/>
                <a:ext cx="578979" cy="263378"/>
              </a:xfrm>
              <a:prstGeom prst="rect">
                <a:avLst/>
              </a:prstGeom>
              <a:grpFill/>
              <a:ln>
                <a:noFill/>
              </a:ln>
            </p:spPr>
            <p:txBody>
              <a:bodyPr wrap="square" rtlCol="0">
                <a:spAutoFit/>
              </a:bodyPr>
              <a:lstStyle/>
              <a:p>
                <a:pPr algn="ctr"/>
                <a:r>
                  <a:rPr lang="en-GB" sz="1000" b="1" dirty="0">
                    <a:solidFill>
                      <a:schemeClr val="bg1"/>
                    </a:solidFill>
                    <a:latin typeface="Arial" panose="020B0604020202020204" pitchFamily="34" charset="0"/>
                  </a:rPr>
                  <a:t>42%</a:t>
                </a:r>
              </a:p>
            </p:txBody>
          </p:sp>
        </p:grpSp>
      </p:grpSp>
      <p:grpSp>
        <p:nvGrpSpPr>
          <p:cNvPr id="38" name="Group 37">
            <a:extLst>
              <a:ext uri="{FF2B5EF4-FFF2-40B4-BE49-F238E27FC236}">
                <a16:creationId xmlns:a16="http://schemas.microsoft.com/office/drawing/2014/main" id="{669FD8CA-862D-1EA8-E0D5-9F64001A12A3}"/>
              </a:ext>
            </a:extLst>
          </p:cNvPr>
          <p:cNvGrpSpPr/>
          <p:nvPr/>
        </p:nvGrpSpPr>
        <p:grpSpPr>
          <a:xfrm>
            <a:off x="5564539" y="4735637"/>
            <a:ext cx="1255172" cy="1463389"/>
            <a:chOff x="6948544" y="4853790"/>
            <a:chExt cx="1590387" cy="1586493"/>
          </a:xfrm>
          <a:solidFill>
            <a:schemeClr val="bg2">
              <a:lumMod val="75000"/>
            </a:schemeClr>
          </a:solidFill>
        </p:grpSpPr>
        <p:sp>
          <p:nvSpPr>
            <p:cNvPr id="39" name="Rectangle 38">
              <a:extLst>
                <a:ext uri="{FF2B5EF4-FFF2-40B4-BE49-F238E27FC236}">
                  <a16:creationId xmlns:a16="http://schemas.microsoft.com/office/drawing/2014/main" id="{08659DE5-E755-AFEC-679F-B5D20ABBB2C0}"/>
                </a:ext>
              </a:extLst>
            </p:cNvPr>
            <p:cNvSpPr/>
            <p:nvPr/>
          </p:nvSpPr>
          <p:spPr>
            <a:xfrm>
              <a:off x="6948544" y="5876617"/>
              <a:ext cx="1358978" cy="563666"/>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August ‘22</a:t>
              </a:r>
            </a:p>
          </p:txBody>
        </p:sp>
        <p:grpSp>
          <p:nvGrpSpPr>
            <p:cNvPr id="40" name="Group 39">
              <a:extLst>
                <a:ext uri="{FF2B5EF4-FFF2-40B4-BE49-F238E27FC236}">
                  <a16:creationId xmlns:a16="http://schemas.microsoft.com/office/drawing/2014/main" id="{9B49D5E7-C23B-BFA5-B6BE-8D7702477301}"/>
                </a:ext>
              </a:extLst>
            </p:cNvPr>
            <p:cNvGrpSpPr/>
            <p:nvPr/>
          </p:nvGrpSpPr>
          <p:grpSpPr>
            <a:xfrm>
              <a:off x="7286782" y="4853790"/>
              <a:ext cx="1252149" cy="1252149"/>
              <a:chOff x="3198445" y="2558614"/>
              <a:chExt cx="1252149" cy="1252149"/>
            </a:xfrm>
            <a:grpFill/>
          </p:grpSpPr>
          <p:pic>
            <p:nvPicPr>
              <p:cNvPr id="41" name="Graphic 40" descr="Flag">
                <a:extLst>
                  <a:ext uri="{FF2B5EF4-FFF2-40B4-BE49-F238E27FC236}">
                    <a16:creationId xmlns:a16="http://schemas.microsoft.com/office/drawing/2014/main" id="{A9BF1C2D-91B3-C4F6-E18B-78A91A8A8837}"/>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3198445" y="2558614"/>
                <a:ext cx="1252149" cy="1252149"/>
              </a:xfrm>
              <a:prstGeom prst="rect">
                <a:avLst/>
              </a:prstGeom>
            </p:spPr>
          </p:pic>
          <p:sp>
            <p:nvSpPr>
              <p:cNvPr id="42" name="TextBox 41">
                <a:extLst>
                  <a:ext uri="{FF2B5EF4-FFF2-40B4-BE49-F238E27FC236}">
                    <a16:creationId xmlns:a16="http://schemas.microsoft.com/office/drawing/2014/main" id="{AF832BAA-2635-9269-0531-9F8FD58B1129}"/>
                  </a:ext>
                </a:extLst>
              </p:cNvPr>
              <p:cNvSpPr txBox="1"/>
              <p:nvPr/>
            </p:nvSpPr>
            <p:spPr>
              <a:xfrm>
                <a:off x="3596299" y="2738071"/>
                <a:ext cx="578978" cy="266934"/>
              </a:xfrm>
              <a:prstGeom prst="rect">
                <a:avLst/>
              </a:prstGeom>
              <a:grpFill/>
              <a:ln>
                <a:noFill/>
              </a:ln>
            </p:spPr>
            <p:txBody>
              <a:bodyPr wrap="square" rtlCol="0">
                <a:spAutoFit/>
              </a:bodyPr>
              <a:lstStyle/>
              <a:p>
                <a:pPr algn="ctr"/>
                <a:r>
                  <a:rPr lang="en-GB" sz="1000" b="1" dirty="0">
                    <a:solidFill>
                      <a:schemeClr val="bg1"/>
                    </a:solidFill>
                    <a:latin typeface="Arial" panose="020B0604020202020204" pitchFamily="34" charset="0"/>
                  </a:rPr>
                  <a:t>45%</a:t>
                </a:r>
              </a:p>
            </p:txBody>
          </p:sp>
        </p:grpSp>
      </p:grpSp>
      <p:grpSp>
        <p:nvGrpSpPr>
          <p:cNvPr id="47" name="Group 46">
            <a:extLst>
              <a:ext uri="{FF2B5EF4-FFF2-40B4-BE49-F238E27FC236}">
                <a16:creationId xmlns:a16="http://schemas.microsoft.com/office/drawing/2014/main" id="{7A03BA0A-905C-220B-56A0-2FE9D364F0AA}"/>
              </a:ext>
            </a:extLst>
          </p:cNvPr>
          <p:cNvGrpSpPr/>
          <p:nvPr/>
        </p:nvGrpSpPr>
        <p:grpSpPr>
          <a:xfrm>
            <a:off x="7654044" y="4745788"/>
            <a:ext cx="1205034" cy="1443142"/>
            <a:chOff x="6948544" y="4853790"/>
            <a:chExt cx="1600729" cy="1564543"/>
          </a:xfrm>
          <a:solidFill>
            <a:srgbClr val="008DB5"/>
          </a:solidFill>
        </p:grpSpPr>
        <p:sp>
          <p:nvSpPr>
            <p:cNvPr id="48" name="Rectangle 47">
              <a:extLst>
                <a:ext uri="{FF2B5EF4-FFF2-40B4-BE49-F238E27FC236}">
                  <a16:creationId xmlns:a16="http://schemas.microsoft.com/office/drawing/2014/main" id="{296A08B8-FA51-3D39-8A20-8EA0C81A9956}"/>
                </a:ext>
              </a:extLst>
            </p:cNvPr>
            <p:cNvSpPr/>
            <p:nvPr/>
          </p:nvSpPr>
          <p:spPr>
            <a:xfrm>
              <a:off x="6948544" y="5876617"/>
              <a:ext cx="1358978" cy="541716"/>
            </a:xfrm>
            <a:prstGeom prst="rect">
              <a:avLst/>
            </a:prstGeom>
            <a:grpFill/>
            <a:ln>
              <a:solidFill>
                <a:srgbClr val="008D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August ‘23</a:t>
              </a:r>
            </a:p>
          </p:txBody>
        </p:sp>
        <p:grpSp>
          <p:nvGrpSpPr>
            <p:cNvPr id="49" name="Group 48">
              <a:extLst>
                <a:ext uri="{FF2B5EF4-FFF2-40B4-BE49-F238E27FC236}">
                  <a16:creationId xmlns:a16="http://schemas.microsoft.com/office/drawing/2014/main" id="{F5CF879E-30E8-BD48-4637-DE68FFB9276B}"/>
                </a:ext>
              </a:extLst>
            </p:cNvPr>
            <p:cNvGrpSpPr/>
            <p:nvPr/>
          </p:nvGrpSpPr>
          <p:grpSpPr>
            <a:xfrm>
              <a:off x="7297124" y="4853790"/>
              <a:ext cx="1252149" cy="1252149"/>
              <a:chOff x="3208787" y="2558614"/>
              <a:chExt cx="1252149" cy="1252149"/>
            </a:xfrm>
            <a:grpFill/>
          </p:grpSpPr>
          <p:pic>
            <p:nvPicPr>
              <p:cNvPr id="50" name="Graphic 49" descr="Flag">
                <a:extLst>
                  <a:ext uri="{FF2B5EF4-FFF2-40B4-BE49-F238E27FC236}">
                    <a16:creationId xmlns:a16="http://schemas.microsoft.com/office/drawing/2014/main" id="{DB1EA21A-A607-7BD0-D8B2-9209938FB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8787" y="2558614"/>
                <a:ext cx="1252149" cy="1252149"/>
              </a:xfrm>
              <a:prstGeom prst="rect">
                <a:avLst/>
              </a:prstGeom>
            </p:spPr>
          </p:pic>
          <p:sp>
            <p:nvSpPr>
              <p:cNvPr id="51" name="TextBox 50">
                <a:extLst>
                  <a:ext uri="{FF2B5EF4-FFF2-40B4-BE49-F238E27FC236}">
                    <a16:creationId xmlns:a16="http://schemas.microsoft.com/office/drawing/2014/main" id="{0F6895FC-5D32-9160-D127-8716991C165D}"/>
                  </a:ext>
                </a:extLst>
              </p:cNvPr>
              <p:cNvSpPr txBox="1"/>
              <p:nvPr/>
            </p:nvSpPr>
            <p:spPr>
              <a:xfrm>
                <a:off x="3596299" y="2738071"/>
                <a:ext cx="578979" cy="266934"/>
              </a:xfrm>
              <a:prstGeom prst="rect">
                <a:avLst/>
              </a:prstGeom>
              <a:grpFill/>
              <a:ln>
                <a:solidFill>
                  <a:srgbClr val="008DB5"/>
                </a:solidFill>
              </a:ln>
            </p:spPr>
            <p:txBody>
              <a:bodyPr wrap="square" rtlCol="0">
                <a:spAutoFit/>
              </a:bodyPr>
              <a:lstStyle/>
              <a:p>
                <a:pPr algn="ctr"/>
                <a:r>
                  <a:rPr lang="en-GB" sz="1000" b="1" dirty="0">
                    <a:solidFill>
                      <a:schemeClr val="bg1"/>
                    </a:solidFill>
                    <a:latin typeface="Arial" panose="020B0604020202020204" pitchFamily="34" charset="0"/>
                  </a:rPr>
                  <a:t>47%</a:t>
                </a:r>
              </a:p>
            </p:txBody>
          </p:sp>
        </p:grpSp>
      </p:grpSp>
      <p:grpSp>
        <p:nvGrpSpPr>
          <p:cNvPr id="52" name="Group 51">
            <a:extLst>
              <a:ext uri="{FF2B5EF4-FFF2-40B4-BE49-F238E27FC236}">
                <a16:creationId xmlns:a16="http://schemas.microsoft.com/office/drawing/2014/main" id="{5C4B85D4-D5A6-2CA9-B5F5-7C66FD56F15E}"/>
              </a:ext>
            </a:extLst>
          </p:cNvPr>
          <p:cNvGrpSpPr/>
          <p:nvPr/>
        </p:nvGrpSpPr>
        <p:grpSpPr>
          <a:xfrm>
            <a:off x="8703932" y="2245636"/>
            <a:ext cx="1213227" cy="1443142"/>
            <a:chOff x="6948544" y="2299764"/>
            <a:chExt cx="1600729" cy="1564543"/>
          </a:xfrm>
        </p:grpSpPr>
        <p:sp>
          <p:nvSpPr>
            <p:cNvPr id="53" name="Rectangle 52">
              <a:extLst>
                <a:ext uri="{FF2B5EF4-FFF2-40B4-BE49-F238E27FC236}">
                  <a16:creationId xmlns:a16="http://schemas.microsoft.com/office/drawing/2014/main" id="{FFA5A797-B27C-4DA5-BDFB-857D9ED0375A}"/>
                </a:ext>
              </a:extLst>
            </p:cNvPr>
            <p:cNvSpPr/>
            <p:nvPr/>
          </p:nvSpPr>
          <p:spPr>
            <a:xfrm>
              <a:off x="6948544" y="3329102"/>
              <a:ext cx="1358978" cy="535205"/>
            </a:xfrm>
            <a:prstGeom prst="rect">
              <a:avLst/>
            </a:prstGeom>
            <a:solidFill>
              <a:schemeClr val="bg2"/>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March ‘24</a:t>
              </a:r>
            </a:p>
          </p:txBody>
        </p:sp>
        <p:grpSp>
          <p:nvGrpSpPr>
            <p:cNvPr id="54" name="Group 53">
              <a:extLst>
                <a:ext uri="{FF2B5EF4-FFF2-40B4-BE49-F238E27FC236}">
                  <a16:creationId xmlns:a16="http://schemas.microsoft.com/office/drawing/2014/main" id="{67865800-434C-BDC3-3EB5-641B613AF6A5}"/>
                </a:ext>
              </a:extLst>
            </p:cNvPr>
            <p:cNvGrpSpPr/>
            <p:nvPr/>
          </p:nvGrpSpPr>
          <p:grpSpPr>
            <a:xfrm>
              <a:off x="7297124" y="2299764"/>
              <a:ext cx="1252149" cy="1252149"/>
              <a:chOff x="3208787" y="2558614"/>
              <a:chExt cx="1252149" cy="1252149"/>
            </a:xfrm>
            <a:solidFill>
              <a:schemeClr val="bg2"/>
            </a:solidFill>
          </p:grpSpPr>
          <p:pic>
            <p:nvPicPr>
              <p:cNvPr id="55" name="Graphic 54" descr="Flag">
                <a:extLst>
                  <a:ext uri="{FF2B5EF4-FFF2-40B4-BE49-F238E27FC236}">
                    <a16:creationId xmlns:a16="http://schemas.microsoft.com/office/drawing/2014/main" id="{2DFDA62C-6587-3603-952D-9D5CB583FBC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08787" y="2558614"/>
                <a:ext cx="1252149" cy="1252149"/>
              </a:xfrm>
              <a:prstGeom prst="rect">
                <a:avLst/>
              </a:prstGeom>
            </p:spPr>
          </p:pic>
          <p:sp>
            <p:nvSpPr>
              <p:cNvPr id="57" name="TextBox 56">
                <a:extLst>
                  <a:ext uri="{FF2B5EF4-FFF2-40B4-BE49-F238E27FC236}">
                    <a16:creationId xmlns:a16="http://schemas.microsoft.com/office/drawing/2014/main" id="{E587EE6E-8954-D86A-DC6D-AFAE47BC075E}"/>
                  </a:ext>
                </a:extLst>
              </p:cNvPr>
              <p:cNvSpPr txBox="1"/>
              <p:nvPr/>
            </p:nvSpPr>
            <p:spPr>
              <a:xfrm>
                <a:off x="3596299" y="2738071"/>
                <a:ext cx="578978" cy="266934"/>
              </a:xfrm>
              <a:prstGeom prst="rect">
                <a:avLst/>
              </a:prstGeom>
              <a:grpFill/>
              <a:ln>
                <a:solidFill>
                  <a:schemeClr val="bg2"/>
                </a:solidFill>
              </a:ln>
            </p:spPr>
            <p:txBody>
              <a:bodyPr wrap="square" rtlCol="0">
                <a:spAutoFit/>
              </a:bodyPr>
              <a:lstStyle/>
              <a:p>
                <a:pPr algn="ctr"/>
                <a:r>
                  <a:rPr lang="en-GB" sz="1000" b="1" dirty="0">
                    <a:solidFill>
                      <a:schemeClr val="bg1"/>
                    </a:solidFill>
                    <a:latin typeface="Arial" panose="020B0604020202020204" pitchFamily="34" charset="0"/>
                  </a:rPr>
                  <a:t>41%</a:t>
                </a:r>
              </a:p>
            </p:txBody>
          </p:sp>
        </p:grpSp>
      </p:grpSp>
      <p:grpSp>
        <p:nvGrpSpPr>
          <p:cNvPr id="65" name="Group 64">
            <a:extLst>
              <a:ext uri="{FF2B5EF4-FFF2-40B4-BE49-F238E27FC236}">
                <a16:creationId xmlns:a16="http://schemas.microsoft.com/office/drawing/2014/main" id="{DC65B6BE-7D68-9188-8512-75264D759677}"/>
              </a:ext>
            </a:extLst>
          </p:cNvPr>
          <p:cNvGrpSpPr/>
          <p:nvPr/>
        </p:nvGrpSpPr>
        <p:grpSpPr>
          <a:xfrm>
            <a:off x="8686200" y="4745788"/>
            <a:ext cx="1205034" cy="1443142"/>
            <a:chOff x="6948544" y="4853790"/>
            <a:chExt cx="1600729" cy="1564543"/>
          </a:xfrm>
          <a:solidFill>
            <a:schemeClr val="bg2"/>
          </a:solidFill>
        </p:grpSpPr>
        <p:sp>
          <p:nvSpPr>
            <p:cNvPr id="67" name="Rectangle 66">
              <a:extLst>
                <a:ext uri="{FF2B5EF4-FFF2-40B4-BE49-F238E27FC236}">
                  <a16:creationId xmlns:a16="http://schemas.microsoft.com/office/drawing/2014/main" id="{73B59469-57AF-161E-C8FD-2470875EB7BF}"/>
                </a:ext>
              </a:extLst>
            </p:cNvPr>
            <p:cNvSpPr/>
            <p:nvPr/>
          </p:nvSpPr>
          <p:spPr>
            <a:xfrm>
              <a:off x="6948544" y="5876617"/>
              <a:ext cx="1358978" cy="541716"/>
            </a:xfrm>
            <a:prstGeom prst="rect">
              <a:avLst/>
            </a:prstGeom>
            <a:grp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b="1" dirty="0">
                  <a:solidFill>
                    <a:schemeClr val="bg1"/>
                  </a:solidFill>
                  <a:latin typeface="Arial" panose="020B0604020202020204" pitchFamily="34" charset="0"/>
                </a:rPr>
                <a:t>Opinium</a:t>
              </a:r>
            </a:p>
            <a:p>
              <a:pPr algn="ctr"/>
              <a:r>
                <a:rPr lang="en-GB" sz="1050" b="1" dirty="0">
                  <a:solidFill>
                    <a:schemeClr val="bg1"/>
                  </a:solidFill>
                  <a:latin typeface="Arial" panose="020B0604020202020204" pitchFamily="34" charset="0"/>
                </a:rPr>
                <a:t>March ‘24</a:t>
              </a:r>
            </a:p>
          </p:txBody>
        </p:sp>
        <p:grpSp>
          <p:nvGrpSpPr>
            <p:cNvPr id="75" name="Group 74">
              <a:extLst>
                <a:ext uri="{FF2B5EF4-FFF2-40B4-BE49-F238E27FC236}">
                  <a16:creationId xmlns:a16="http://schemas.microsoft.com/office/drawing/2014/main" id="{EBEA97B6-8ACB-7BDD-B584-053F3CF9EE24}"/>
                </a:ext>
              </a:extLst>
            </p:cNvPr>
            <p:cNvGrpSpPr/>
            <p:nvPr/>
          </p:nvGrpSpPr>
          <p:grpSpPr>
            <a:xfrm>
              <a:off x="7297124" y="4853790"/>
              <a:ext cx="1252149" cy="1252149"/>
              <a:chOff x="3208787" y="2558614"/>
              <a:chExt cx="1252149" cy="1252149"/>
            </a:xfrm>
            <a:grpFill/>
          </p:grpSpPr>
          <p:pic>
            <p:nvPicPr>
              <p:cNvPr id="76" name="Graphic 75" descr="Flag">
                <a:extLst>
                  <a:ext uri="{FF2B5EF4-FFF2-40B4-BE49-F238E27FC236}">
                    <a16:creationId xmlns:a16="http://schemas.microsoft.com/office/drawing/2014/main" id="{52C2670E-F9A1-2CDE-7B57-CA580EC29E5E}"/>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3208787" y="2558614"/>
                <a:ext cx="1252149" cy="1252149"/>
              </a:xfrm>
              <a:prstGeom prst="rect">
                <a:avLst/>
              </a:prstGeom>
            </p:spPr>
          </p:pic>
          <p:sp>
            <p:nvSpPr>
              <p:cNvPr id="77" name="TextBox 76">
                <a:extLst>
                  <a:ext uri="{FF2B5EF4-FFF2-40B4-BE49-F238E27FC236}">
                    <a16:creationId xmlns:a16="http://schemas.microsoft.com/office/drawing/2014/main" id="{2AE720ED-1BF8-35C5-D7BA-BCC55B29E1AA}"/>
                  </a:ext>
                </a:extLst>
              </p:cNvPr>
              <p:cNvSpPr txBox="1"/>
              <p:nvPr/>
            </p:nvSpPr>
            <p:spPr>
              <a:xfrm>
                <a:off x="3613715" y="2737299"/>
                <a:ext cx="582916" cy="266934"/>
              </a:xfrm>
              <a:prstGeom prst="rect">
                <a:avLst/>
              </a:prstGeom>
              <a:grpFill/>
              <a:ln>
                <a:solidFill>
                  <a:schemeClr val="bg2"/>
                </a:solidFill>
              </a:ln>
            </p:spPr>
            <p:txBody>
              <a:bodyPr wrap="square" rtlCol="0">
                <a:spAutoFit/>
              </a:bodyPr>
              <a:lstStyle/>
              <a:p>
                <a:pPr algn="ctr"/>
                <a:r>
                  <a:rPr lang="en-GB" sz="1000" b="1" dirty="0">
                    <a:solidFill>
                      <a:schemeClr val="bg1"/>
                    </a:solidFill>
                    <a:latin typeface="Arial" panose="020B0604020202020204" pitchFamily="34" charset="0"/>
                  </a:rPr>
                  <a:t>45%</a:t>
                </a:r>
              </a:p>
            </p:txBody>
          </p:sp>
        </p:grpSp>
      </p:grpSp>
    </p:spTree>
    <p:extLst>
      <p:ext uri="{BB962C8B-B14F-4D97-AF65-F5344CB8AC3E}">
        <p14:creationId xmlns:p14="http://schemas.microsoft.com/office/powerpoint/2010/main" val="144056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Graphic 114" descr="Man">
            <a:extLst>
              <a:ext uri="{FF2B5EF4-FFF2-40B4-BE49-F238E27FC236}">
                <a16:creationId xmlns:a16="http://schemas.microsoft.com/office/drawing/2014/main" id="{5F08D533-63E1-477C-8B1F-E95933BF0B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03602" y="3536747"/>
            <a:ext cx="955659" cy="955657"/>
          </a:xfrm>
          <a:prstGeom prst="rect">
            <a:avLst/>
          </a:prstGeom>
        </p:spPr>
      </p:pic>
      <p:pic>
        <p:nvPicPr>
          <p:cNvPr id="104" name="Graphic 103" descr="Man">
            <a:extLst>
              <a:ext uri="{FF2B5EF4-FFF2-40B4-BE49-F238E27FC236}">
                <a16:creationId xmlns:a16="http://schemas.microsoft.com/office/drawing/2014/main" id="{A0A175A6-89F0-4459-05CF-AC6D9A1757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9836" y="1576222"/>
            <a:ext cx="1276481" cy="1276477"/>
          </a:xfrm>
          <a:prstGeom prst="rect">
            <a:avLst/>
          </a:prstGeom>
        </p:spPr>
      </p:pic>
      <p:pic>
        <p:nvPicPr>
          <p:cNvPr id="92" name="Graphic 91" descr="Man">
            <a:extLst>
              <a:ext uri="{FF2B5EF4-FFF2-40B4-BE49-F238E27FC236}">
                <a16:creationId xmlns:a16="http://schemas.microsoft.com/office/drawing/2014/main" id="{485FB72C-6B00-0940-A53C-7A5E29482A4E}"/>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4373869" y="1569879"/>
            <a:ext cx="1293898" cy="1293894"/>
          </a:xfrm>
          <a:prstGeom prst="rect">
            <a:avLst/>
          </a:prstGeom>
        </p:spPr>
      </p:pic>
      <p:pic>
        <p:nvPicPr>
          <p:cNvPr id="93" name="Graphic 92" descr="Man">
            <a:extLst>
              <a:ext uri="{FF2B5EF4-FFF2-40B4-BE49-F238E27FC236}">
                <a16:creationId xmlns:a16="http://schemas.microsoft.com/office/drawing/2014/main" id="{37C41BF1-EB5A-D34B-8671-F95507BE4C16}"/>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5187161" y="1576222"/>
            <a:ext cx="1176901" cy="1176899"/>
          </a:xfrm>
          <a:prstGeom prst="rect">
            <a:avLst/>
          </a:prstGeom>
        </p:spPr>
      </p:pic>
      <p:pic>
        <p:nvPicPr>
          <p:cNvPr id="96" name="Graphic 95" descr="Man">
            <a:extLst>
              <a:ext uri="{FF2B5EF4-FFF2-40B4-BE49-F238E27FC236}">
                <a16:creationId xmlns:a16="http://schemas.microsoft.com/office/drawing/2014/main" id="{83FBB859-AF1F-9A44-B6F3-B25D15F68D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95204" y="1814722"/>
            <a:ext cx="936504" cy="936502"/>
          </a:xfrm>
          <a:prstGeom prst="rect">
            <a:avLst/>
          </a:prstGeom>
        </p:spPr>
      </p:pic>
      <p:pic>
        <p:nvPicPr>
          <p:cNvPr id="97" name="Graphic 96" descr="Man">
            <a:extLst>
              <a:ext uri="{FF2B5EF4-FFF2-40B4-BE49-F238E27FC236}">
                <a16:creationId xmlns:a16="http://schemas.microsoft.com/office/drawing/2014/main" id="{D1E67095-B70D-A949-A6E5-F91EF0CE5E2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36541" y="1847830"/>
            <a:ext cx="955659" cy="955657"/>
          </a:xfrm>
          <a:prstGeom prst="rect">
            <a:avLst/>
          </a:prstGeom>
        </p:spPr>
      </p:pic>
      <p:sp>
        <p:nvSpPr>
          <p:cNvPr id="6" name="Rectangle 5">
            <a:extLst>
              <a:ext uri="{FF2B5EF4-FFF2-40B4-BE49-F238E27FC236}">
                <a16:creationId xmlns:a16="http://schemas.microsoft.com/office/drawing/2014/main" id="{0B58089D-ACA3-2F49-AA16-A2AB75F0540B}"/>
              </a:ext>
            </a:extLst>
          </p:cNvPr>
          <p:cNvSpPr/>
          <p:nvPr/>
        </p:nvSpPr>
        <p:spPr>
          <a:xfrm>
            <a:off x="561976" y="1576222"/>
            <a:ext cx="3639274" cy="122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F04330CB-7A8E-4614-8ACC-CE552D6C4009}"/>
              </a:ext>
            </a:extLst>
          </p:cNvPr>
          <p:cNvSpPr>
            <a:spLocks noGrp="1"/>
          </p:cNvSpPr>
          <p:nvPr>
            <p:ph type="title"/>
          </p:nvPr>
        </p:nvSpPr>
        <p:spPr>
          <a:xfrm>
            <a:off x="838200" y="365125"/>
            <a:ext cx="10763774" cy="941161"/>
          </a:xfrm>
        </p:spPr>
        <p:txBody>
          <a:bodyPr>
            <a:noAutofit/>
          </a:bodyPr>
          <a:lstStyle/>
          <a:p>
            <a:r>
              <a:rPr lang="en-GB" sz="2600" dirty="0">
                <a:latin typeface="Century Gothic" panose="020B0502020202020204" pitchFamily="34" charset="0"/>
              </a:rPr>
              <a:t>The oldest generations are far less likely to feel representation is important or agree TV adverts are good at doing this</a:t>
            </a:r>
          </a:p>
        </p:txBody>
      </p:sp>
      <p:sp>
        <p:nvSpPr>
          <p:cNvPr id="4" name="Footer Placeholder 3">
            <a:extLst>
              <a:ext uri="{FF2B5EF4-FFF2-40B4-BE49-F238E27FC236}">
                <a16:creationId xmlns:a16="http://schemas.microsoft.com/office/drawing/2014/main" id="{006B260E-74F8-48B5-90FD-B601A8757341}"/>
              </a:ext>
            </a:extLst>
          </p:cNvPr>
          <p:cNvSpPr>
            <a:spLocks noGrp="1"/>
          </p:cNvSpPr>
          <p:nvPr>
            <p:ph type="ftr" sz="quarter" idx="11"/>
          </p:nvPr>
        </p:nvSpPr>
        <p:spPr>
          <a:xfrm>
            <a:off x="222513" y="6356350"/>
            <a:ext cx="331279" cy="365125"/>
          </a:xfrm>
        </p:spPr>
        <p:txBody>
          <a:bodyPr/>
          <a:lstStyle/>
          <a:p>
            <a:fld id="{A06387B2-7A61-DC40-A17B-3BFC5FA5102E}" type="slidenum">
              <a:rPr lang="en-GB" smtClean="0"/>
              <a:pPr/>
              <a:t>7</a:t>
            </a:fld>
            <a:endParaRPr lang="en-GB" dirty="0"/>
          </a:p>
        </p:txBody>
      </p:sp>
      <p:sp>
        <p:nvSpPr>
          <p:cNvPr id="5" name="Text Placeholder 4">
            <a:extLst>
              <a:ext uri="{FF2B5EF4-FFF2-40B4-BE49-F238E27FC236}">
                <a16:creationId xmlns:a16="http://schemas.microsoft.com/office/drawing/2014/main" id="{AB62C0ED-CAD5-4297-9C31-A1559D9578E2}"/>
              </a:ext>
            </a:extLst>
          </p:cNvPr>
          <p:cNvSpPr>
            <a:spLocks noGrp="1"/>
          </p:cNvSpPr>
          <p:nvPr>
            <p:ph type="body" sz="quarter" idx="12"/>
          </p:nvPr>
        </p:nvSpPr>
        <p:spPr/>
        <p:txBody>
          <a:bodyPr/>
          <a:lstStyle/>
          <a:p>
            <a:r>
              <a:rPr lang="en-GB" dirty="0">
                <a:latin typeface="Arial" panose="020B0604020202020204" pitchFamily="34" charset="0"/>
              </a:rPr>
              <a:t>Results</a:t>
            </a:r>
          </a:p>
        </p:txBody>
      </p:sp>
      <p:sp>
        <p:nvSpPr>
          <p:cNvPr id="7" name="Rectangle 6">
            <a:extLst>
              <a:ext uri="{FF2B5EF4-FFF2-40B4-BE49-F238E27FC236}">
                <a16:creationId xmlns:a16="http://schemas.microsoft.com/office/drawing/2014/main" id="{6EA45CC1-9E15-C74A-9652-BF9BBF2759FA}"/>
              </a:ext>
            </a:extLst>
          </p:cNvPr>
          <p:cNvSpPr/>
          <p:nvPr/>
        </p:nvSpPr>
        <p:spPr>
          <a:xfrm>
            <a:off x="591270" y="1676180"/>
            <a:ext cx="1497526" cy="1029256"/>
          </a:xfrm>
          <a:prstGeom prst="rect">
            <a:avLst/>
          </a:prstGeom>
        </p:spPr>
        <p:txBody>
          <a:bodyPr wrap="none" anchor="ctr">
            <a:spAutoFit/>
          </a:bodyPr>
          <a:lstStyle/>
          <a:p>
            <a:pPr lvl="0" algn="ctr">
              <a:lnSpc>
                <a:spcPct val="110000"/>
              </a:lnSpc>
            </a:pPr>
            <a:r>
              <a:rPr lang="en-GB" sz="6000" b="1" dirty="0">
                <a:solidFill>
                  <a:schemeClr val="bg2"/>
                </a:solidFill>
                <a:latin typeface="Arial" panose="020B0604020202020204" pitchFamily="34" charset="0"/>
              </a:rPr>
              <a:t>62</a:t>
            </a:r>
            <a:r>
              <a:rPr lang="en-GB" sz="4000" b="1" dirty="0">
                <a:solidFill>
                  <a:schemeClr val="bg2"/>
                </a:solidFill>
                <a:latin typeface="Arial" panose="020B0604020202020204" pitchFamily="34" charset="0"/>
              </a:rPr>
              <a:t>%</a:t>
            </a:r>
            <a:endParaRPr lang="en-GB" sz="6000" b="1" dirty="0">
              <a:solidFill>
                <a:schemeClr val="bg2"/>
              </a:solidFill>
              <a:latin typeface="Arial" panose="020B0604020202020204" pitchFamily="34" charset="0"/>
            </a:endParaRPr>
          </a:p>
        </p:txBody>
      </p:sp>
      <p:sp>
        <p:nvSpPr>
          <p:cNvPr id="9" name="Rectangle 8">
            <a:extLst>
              <a:ext uri="{FF2B5EF4-FFF2-40B4-BE49-F238E27FC236}">
                <a16:creationId xmlns:a16="http://schemas.microsoft.com/office/drawing/2014/main" id="{A0D70D03-A1C3-134E-8C3E-665E9D3C53A1}"/>
              </a:ext>
            </a:extLst>
          </p:cNvPr>
          <p:cNvSpPr/>
          <p:nvPr/>
        </p:nvSpPr>
        <p:spPr>
          <a:xfrm>
            <a:off x="2061856" y="1847830"/>
            <a:ext cx="2006165" cy="685957"/>
          </a:xfrm>
          <a:prstGeom prst="rect">
            <a:avLst/>
          </a:prstGeom>
        </p:spPr>
        <p:txBody>
          <a:bodyPr wrap="square" anchor="ctr">
            <a:spAutoFit/>
          </a:bodyPr>
          <a:lstStyle/>
          <a:p>
            <a:pPr lvl="0">
              <a:lnSpc>
                <a:spcPct val="110000"/>
              </a:lnSpc>
              <a:spcAft>
                <a:spcPts val="300"/>
              </a:spcAft>
            </a:pPr>
            <a:r>
              <a:rPr lang="en-GB" sz="1200" dirty="0">
                <a:latin typeface="Arial" panose="020B0604020202020204" pitchFamily="34" charset="0"/>
              </a:rPr>
              <a:t>say it’s important for different groups in society to be well represented</a:t>
            </a:r>
          </a:p>
        </p:txBody>
      </p:sp>
      <p:sp>
        <p:nvSpPr>
          <p:cNvPr id="24" name="Rectangle 23">
            <a:extLst>
              <a:ext uri="{FF2B5EF4-FFF2-40B4-BE49-F238E27FC236}">
                <a16:creationId xmlns:a16="http://schemas.microsoft.com/office/drawing/2014/main" id="{AFBCABE0-0661-46A9-AEC1-DA29E6F71C8D}"/>
              </a:ext>
            </a:extLst>
          </p:cNvPr>
          <p:cNvSpPr/>
          <p:nvPr/>
        </p:nvSpPr>
        <p:spPr>
          <a:xfrm>
            <a:off x="4662552" y="2682652"/>
            <a:ext cx="699774" cy="253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71%</a:t>
            </a:r>
          </a:p>
        </p:txBody>
      </p:sp>
      <p:sp>
        <p:nvSpPr>
          <p:cNvPr id="25" name="Rectangle 24">
            <a:extLst>
              <a:ext uri="{FF2B5EF4-FFF2-40B4-BE49-F238E27FC236}">
                <a16:creationId xmlns:a16="http://schemas.microsoft.com/office/drawing/2014/main" id="{6AAA8EF7-6E59-499A-A308-75FE87A075EB}"/>
              </a:ext>
            </a:extLst>
          </p:cNvPr>
          <p:cNvSpPr/>
          <p:nvPr/>
        </p:nvSpPr>
        <p:spPr>
          <a:xfrm>
            <a:off x="5441005" y="2682652"/>
            <a:ext cx="699774" cy="253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68%</a:t>
            </a:r>
          </a:p>
        </p:txBody>
      </p:sp>
      <p:sp>
        <p:nvSpPr>
          <p:cNvPr id="26" name="Rectangle 25">
            <a:extLst>
              <a:ext uri="{FF2B5EF4-FFF2-40B4-BE49-F238E27FC236}">
                <a16:creationId xmlns:a16="http://schemas.microsoft.com/office/drawing/2014/main" id="{8225E597-6E67-49E9-B7E7-7CB08380B324}"/>
              </a:ext>
            </a:extLst>
          </p:cNvPr>
          <p:cNvSpPr/>
          <p:nvPr/>
        </p:nvSpPr>
        <p:spPr>
          <a:xfrm>
            <a:off x="6201934" y="2682652"/>
            <a:ext cx="699774" cy="25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70%</a:t>
            </a:r>
          </a:p>
        </p:txBody>
      </p:sp>
      <p:sp>
        <p:nvSpPr>
          <p:cNvPr id="27" name="Rectangle 26">
            <a:extLst>
              <a:ext uri="{FF2B5EF4-FFF2-40B4-BE49-F238E27FC236}">
                <a16:creationId xmlns:a16="http://schemas.microsoft.com/office/drawing/2014/main" id="{54A14043-68D3-4B71-9C55-93AC483123FE}"/>
              </a:ext>
            </a:extLst>
          </p:cNvPr>
          <p:cNvSpPr/>
          <p:nvPr/>
        </p:nvSpPr>
        <p:spPr>
          <a:xfrm>
            <a:off x="6962862" y="2682652"/>
            <a:ext cx="699774" cy="25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66%</a:t>
            </a:r>
          </a:p>
        </p:txBody>
      </p:sp>
      <p:sp>
        <p:nvSpPr>
          <p:cNvPr id="28" name="Rectangle 27">
            <a:extLst>
              <a:ext uri="{FF2B5EF4-FFF2-40B4-BE49-F238E27FC236}">
                <a16:creationId xmlns:a16="http://schemas.microsoft.com/office/drawing/2014/main" id="{FF4CABD2-0E16-4A76-B5AD-077716328C14}"/>
              </a:ext>
            </a:extLst>
          </p:cNvPr>
          <p:cNvSpPr/>
          <p:nvPr/>
        </p:nvSpPr>
        <p:spPr>
          <a:xfrm>
            <a:off x="7723791" y="2682652"/>
            <a:ext cx="699774" cy="25308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55%</a:t>
            </a:r>
          </a:p>
        </p:txBody>
      </p:sp>
      <p:sp>
        <p:nvSpPr>
          <p:cNvPr id="38" name="Rectangle 37">
            <a:extLst>
              <a:ext uri="{FF2B5EF4-FFF2-40B4-BE49-F238E27FC236}">
                <a16:creationId xmlns:a16="http://schemas.microsoft.com/office/drawing/2014/main" id="{33A9BAA6-369B-461D-B8B2-27A8FA796EE9}"/>
              </a:ext>
            </a:extLst>
          </p:cNvPr>
          <p:cNvSpPr/>
          <p:nvPr/>
        </p:nvSpPr>
        <p:spPr>
          <a:xfrm>
            <a:off x="8484719" y="2682652"/>
            <a:ext cx="699774" cy="25308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47%</a:t>
            </a:r>
          </a:p>
        </p:txBody>
      </p:sp>
      <p:sp>
        <p:nvSpPr>
          <p:cNvPr id="209" name="Rectangle 208">
            <a:extLst>
              <a:ext uri="{FF2B5EF4-FFF2-40B4-BE49-F238E27FC236}">
                <a16:creationId xmlns:a16="http://schemas.microsoft.com/office/drawing/2014/main" id="{79914959-B45B-B546-A468-70CF65D3789E}"/>
              </a:ext>
            </a:extLst>
          </p:cNvPr>
          <p:cNvSpPr/>
          <p:nvPr/>
        </p:nvSpPr>
        <p:spPr>
          <a:xfrm>
            <a:off x="4705232" y="2927350"/>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16-24</a:t>
            </a:r>
          </a:p>
        </p:txBody>
      </p:sp>
      <p:sp>
        <p:nvSpPr>
          <p:cNvPr id="210" name="Rectangle 209">
            <a:extLst>
              <a:ext uri="{FF2B5EF4-FFF2-40B4-BE49-F238E27FC236}">
                <a16:creationId xmlns:a16="http://schemas.microsoft.com/office/drawing/2014/main" id="{0FCDD481-CF38-5E43-858C-19092E0F648F}"/>
              </a:ext>
            </a:extLst>
          </p:cNvPr>
          <p:cNvSpPr/>
          <p:nvPr/>
        </p:nvSpPr>
        <p:spPr>
          <a:xfrm>
            <a:off x="5483685" y="2927350"/>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25-34</a:t>
            </a:r>
          </a:p>
        </p:txBody>
      </p:sp>
      <p:sp>
        <p:nvSpPr>
          <p:cNvPr id="211" name="Rectangle 210">
            <a:extLst>
              <a:ext uri="{FF2B5EF4-FFF2-40B4-BE49-F238E27FC236}">
                <a16:creationId xmlns:a16="http://schemas.microsoft.com/office/drawing/2014/main" id="{6CA4B005-EEF4-6B43-8835-AF495A1458BE}"/>
              </a:ext>
            </a:extLst>
          </p:cNvPr>
          <p:cNvSpPr/>
          <p:nvPr/>
        </p:nvSpPr>
        <p:spPr>
          <a:xfrm>
            <a:off x="6244614" y="2927350"/>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35-44</a:t>
            </a:r>
          </a:p>
        </p:txBody>
      </p:sp>
      <p:sp>
        <p:nvSpPr>
          <p:cNvPr id="212" name="Rectangle 211">
            <a:extLst>
              <a:ext uri="{FF2B5EF4-FFF2-40B4-BE49-F238E27FC236}">
                <a16:creationId xmlns:a16="http://schemas.microsoft.com/office/drawing/2014/main" id="{C2AE5253-6206-914F-8DBD-05390B3DB9AC}"/>
              </a:ext>
            </a:extLst>
          </p:cNvPr>
          <p:cNvSpPr/>
          <p:nvPr/>
        </p:nvSpPr>
        <p:spPr>
          <a:xfrm>
            <a:off x="7005542" y="2927350"/>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45-54</a:t>
            </a:r>
          </a:p>
        </p:txBody>
      </p:sp>
      <p:sp>
        <p:nvSpPr>
          <p:cNvPr id="213" name="Rectangle 212">
            <a:extLst>
              <a:ext uri="{FF2B5EF4-FFF2-40B4-BE49-F238E27FC236}">
                <a16:creationId xmlns:a16="http://schemas.microsoft.com/office/drawing/2014/main" id="{4B8C3043-27A5-264A-80B7-859800F6C33F}"/>
              </a:ext>
            </a:extLst>
          </p:cNvPr>
          <p:cNvSpPr/>
          <p:nvPr/>
        </p:nvSpPr>
        <p:spPr>
          <a:xfrm>
            <a:off x="7766471" y="2927350"/>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55-64</a:t>
            </a:r>
          </a:p>
        </p:txBody>
      </p:sp>
      <p:sp>
        <p:nvSpPr>
          <p:cNvPr id="214" name="Rectangle 213">
            <a:extLst>
              <a:ext uri="{FF2B5EF4-FFF2-40B4-BE49-F238E27FC236}">
                <a16:creationId xmlns:a16="http://schemas.microsoft.com/office/drawing/2014/main" id="{63AF7C7F-5FDD-6345-80F1-58627FF04EBE}"/>
              </a:ext>
            </a:extLst>
          </p:cNvPr>
          <p:cNvSpPr/>
          <p:nvPr/>
        </p:nvSpPr>
        <p:spPr>
          <a:xfrm>
            <a:off x="8527399" y="2927350"/>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65+</a:t>
            </a:r>
          </a:p>
        </p:txBody>
      </p:sp>
      <p:sp>
        <p:nvSpPr>
          <p:cNvPr id="282" name="Rectangle 281">
            <a:extLst>
              <a:ext uri="{FF2B5EF4-FFF2-40B4-BE49-F238E27FC236}">
                <a16:creationId xmlns:a16="http://schemas.microsoft.com/office/drawing/2014/main" id="{A3E025DE-EAF2-D544-A8D5-7219E60DBA42}"/>
              </a:ext>
            </a:extLst>
          </p:cNvPr>
          <p:cNvSpPr/>
          <p:nvPr/>
        </p:nvSpPr>
        <p:spPr>
          <a:xfrm>
            <a:off x="561976" y="3327747"/>
            <a:ext cx="3639274" cy="122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84" name="Rectangle 283">
            <a:extLst>
              <a:ext uri="{FF2B5EF4-FFF2-40B4-BE49-F238E27FC236}">
                <a16:creationId xmlns:a16="http://schemas.microsoft.com/office/drawing/2014/main" id="{1F0D6D77-DF51-BB42-962D-EF4B8D9E86E0}"/>
              </a:ext>
            </a:extLst>
          </p:cNvPr>
          <p:cNvSpPr/>
          <p:nvPr/>
        </p:nvSpPr>
        <p:spPr>
          <a:xfrm>
            <a:off x="721915" y="3521416"/>
            <a:ext cx="1236236" cy="841834"/>
          </a:xfrm>
          <a:prstGeom prst="rect">
            <a:avLst/>
          </a:prstGeom>
        </p:spPr>
        <p:txBody>
          <a:bodyPr wrap="none" anchor="ctr">
            <a:spAutoFit/>
          </a:bodyPr>
          <a:lstStyle/>
          <a:p>
            <a:pPr lvl="0" algn="ctr">
              <a:lnSpc>
                <a:spcPct val="110000"/>
              </a:lnSpc>
            </a:pPr>
            <a:r>
              <a:rPr lang="en-GB" sz="4800" b="1" dirty="0">
                <a:solidFill>
                  <a:schemeClr val="bg2"/>
                </a:solidFill>
                <a:latin typeface="Arial" panose="020B0604020202020204" pitchFamily="34" charset="0"/>
              </a:rPr>
              <a:t>41</a:t>
            </a:r>
            <a:r>
              <a:rPr lang="en-GB" sz="3200" b="1" dirty="0">
                <a:solidFill>
                  <a:schemeClr val="bg2"/>
                </a:solidFill>
                <a:latin typeface="Arial" panose="020B0604020202020204" pitchFamily="34" charset="0"/>
              </a:rPr>
              <a:t>%</a:t>
            </a:r>
            <a:endParaRPr lang="en-GB" sz="4800" b="1" dirty="0">
              <a:solidFill>
                <a:schemeClr val="bg2"/>
              </a:solidFill>
              <a:latin typeface="Arial" panose="020B0604020202020204" pitchFamily="34" charset="0"/>
            </a:endParaRPr>
          </a:p>
        </p:txBody>
      </p:sp>
      <p:sp>
        <p:nvSpPr>
          <p:cNvPr id="285" name="Rectangle 284">
            <a:extLst>
              <a:ext uri="{FF2B5EF4-FFF2-40B4-BE49-F238E27FC236}">
                <a16:creationId xmlns:a16="http://schemas.microsoft.com/office/drawing/2014/main" id="{3DC590D1-B2DD-104F-AC81-ADBF82B4FC5A}"/>
              </a:ext>
            </a:extLst>
          </p:cNvPr>
          <p:cNvSpPr/>
          <p:nvPr/>
        </p:nvSpPr>
        <p:spPr>
          <a:xfrm>
            <a:off x="2061856" y="3700921"/>
            <a:ext cx="2006165" cy="482824"/>
          </a:xfrm>
          <a:prstGeom prst="rect">
            <a:avLst/>
          </a:prstGeom>
        </p:spPr>
        <p:txBody>
          <a:bodyPr wrap="square" anchor="ctr">
            <a:spAutoFit/>
          </a:bodyPr>
          <a:lstStyle/>
          <a:p>
            <a:pPr lvl="0">
              <a:lnSpc>
                <a:spcPct val="110000"/>
              </a:lnSpc>
              <a:spcAft>
                <a:spcPts val="300"/>
              </a:spcAft>
            </a:pPr>
            <a:r>
              <a:rPr lang="en-GB" sz="1200" dirty="0">
                <a:latin typeface="Arial" panose="020B0604020202020204" pitchFamily="34" charset="0"/>
              </a:rPr>
              <a:t>say TV adverts reflect modern British society</a:t>
            </a:r>
          </a:p>
        </p:txBody>
      </p:sp>
      <p:sp>
        <p:nvSpPr>
          <p:cNvPr id="286" name="Rectangle 285">
            <a:extLst>
              <a:ext uri="{FF2B5EF4-FFF2-40B4-BE49-F238E27FC236}">
                <a16:creationId xmlns:a16="http://schemas.microsoft.com/office/drawing/2014/main" id="{7D2B259C-9F8E-D54B-B814-37EDAA7FCB07}"/>
              </a:ext>
            </a:extLst>
          </p:cNvPr>
          <p:cNvSpPr/>
          <p:nvPr/>
        </p:nvSpPr>
        <p:spPr>
          <a:xfrm>
            <a:off x="4662552" y="4447056"/>
            <a:ext cx="699774" cy="253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48%</a:t>
            </a:r>
          </a:p>
        </p:txBody>
      </p:sp>
      <p:sp>
        <p:nvSpPr>
          <p:cNvPr id="287" name="Rectangle 286">
            <a:extLst>
              <a:ext uri="{FF2B5EF4-FFF2-40B4-BE49-F238E27FC236}">
                <a16:creationId xmlns:a16="http://schemas.microsoft.com/office/drawing/2014/main" id="{4DC8A3E6-D9D1-7044-80FC-875F86B72A93}"/>
              </a:ext>
            </a:extLst>
          </p:cNvPr>
          <p:cNvSpPr/>
          <p:nvPr/>
        </p:nvSpPr>
        <p:spPr>
          <a:xfrm>
            <a:off x="5441005" y="4447056"/>
            <a:ext cx="699774" cy="253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52%</a:t>
            </a:r>
          </a:p>
        </p:txBody>
      </p:sp>
      <p:sp>
        <p:nvSpPr>
          <p:cNvPr id="288" name="Rectangle 287">
            <a:extLst>
              <a:ext uri="{FF2B5EF4-FFF2-40B4-BE49-F238E27FC236}">
                <a16:creationId xmlns:a16="http://schemas.microsoft.com/office/drawing/2014/main" id="{0377094E-F5EA-2246-925E-4402DFE86F9D}"/>
              </a:ext>
            </a:extLst>
          </p:cNvPr>
          <p:cNvSpPr/>
          <p:nvPr/>
        </p:nvSpPr>
        <p:spPr>
          <a:xfrm>
            <a:off x="6201934" y="4447056"/>
            <a:ext cx="699774" cy="25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39%</a:t>
            </a:r>
          </a:p>
        </p:txBody>
      </p:sp>
      <p:sp>
        <p:nvSpPr>
          <p:cNvPr id="289" name="Rectangle 288">
            <a:extLst>
              <a:ext uri="{FF2B5EF4-FFF2-40B4-BE49-F238E27FC236}">
                <a16:creationId xmlns:a16="http://schemas.microsoft.com/office/drawing/2014/main" id="{15C95B74-7A16-5D4B-8E75-BCF1B9BF140E}"/>
              </a:ext>
            </a:extLst>
          </p:cNvPr>
          <p:cNvSpPr/>
          <p:nvPr/>
        </p:nvSpPr>
        <p:spPr>
          <a:xfrm>
            <a:off x="6962862" y="4447056"/>
            <a:ext cx="699774" cy="25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42%</a:t>
            </a:r>
          </a:p>
        </p:txBody>
      </p:sp>
      <p:sp>
        <p:nvSpPr>
          <p:cNvPr id="290" name="Rectangle 289">
            <a:extLst>
              <a:ext uri="{FF2B5EF4-FFF2-40B4-BE49-F238E27FC236}">
                <a16:creationId xmlns:a16="http://schemas.microsoft.com/office/drawing/2014/main" id="{AC6749C1-2C9B-E641-A0A2-4423E821B3EC}"/>
              </a:ext>
            </a:extLst>
          </p:cNvPr>
          <p:cNvSpPr/>
          <p:nvPr/>
        </p:nvSpPr>
        <p:spPr>
          <a:xfrm>
            <a:off x="7723791" y="4447056"/>
            <a:ext cx="699774" cy="25308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41%</a:t>
            </a:r>
          </a:p>
        </p:txBody>
      </p:sp>
      <p:sp>
        <p:nvSpPr>
          <p:cNvPr id="296" name="Rectangle 295">
            <a:extLst>
              <a:ext uri="{FF2B5EF4-FFF2-40B4-BE49-F238E27FC236}">
                <a16:creationId xmlns:a16="http://schemas.microsoft.com/office/drawing/2014/main" id="{6572AAC8-3B67-EA4F-A1DD-EE06EE8802C6}"/>
              </a:ext>
            </a:extLst>
          </p:cNvPr>
          <p:cNvSpPr/>
          <p:nvPr/>
        </p:nvSpPr>
        <p:spPr>
          <a:xfrm>
            <a:off x="8484719" y="4447056"/>
            <a:ext cx="699774" cy="25308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28%</a:t>
            </a:r>
          </a:p>
        </p:txBody>
      </p:sp>
      <p:sp>
        <p:nvSpPr>
          <p:cNvPr id="297" name="Rectangle 296">
            <a:extLst>
              <a:ext uri="{FF2B5EF4-FFF2-40B4-BE49-F238E27FC236}">
                <a16:creationId xmlns:a16="http://schemas.microsoft.com/office/drawing/2014/main" id="{7B3EBA55-3122-5046-897F-3B68F76D8B13}"/>
              </a:ext>
            </a:extLst>
          </p:cNvPr>
          <p:cNvSpPr/>
          <p:nvPr/>
        </p:nvSpPr>
        <p:spPr>
          <a:xfrm>
            <a:off x="4705232" y="4691754"/>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16-24</a:t>
            </a:r>
          </a:p>
        </p:txBody>
      </p:sp>
      <p:sp>
        <p:nvSpPr>
          <p:cNvPr id="298" name="Rectangle 297">
            <a:extLst>
              <a:ext uri="{FF2B5EF4-FFF2-40B4-BE49-F238E27FC236}">
                <a16:creationId xmlns:a16="http://schemas.microsoft.com/office/drawing/2014/main" id="{807BC9A8-E924-284D-9251-1BBA12B8C2E9}"/>
              </a:ext>
            </a:extLst>
          </p:cNvPr>
          <p:cNvSpPr/>
          <p:nvPr/>
        </p:nvSpPr>
        <p:spPr>
          <a:xfrm>
            <a:off x="5483685" y="4691754"/>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25-34</a:t>
            </a:r>
          </a:p>
        </p:txBody>
      </p:sp>
      <p:sp>
        <p:nvSpPr>
          <p:cNvPr id="299" name="Rectangle 298">
            <a:extLst>
              <a:ext uri="{FF2B5EF4-FFF2-40B4-BE49-F238E27FC236}">
                <a16:creationId xmlns:a16="http://schemas.microsoft.com/office/drawing/2014/main" id="{F990AD68-ECB8-F045-BDB4-A7A0ACD99750}"/>
              </a:ext>
            </a:extLst>
          </p:cNvPr>
          <p:cNvSpPr/>
          <p:nvPr/>
        </p:nvSpPr>
        <p:spPr>
          <a:xfrm>
            <a:off x="6244614" y="4691754"/>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35-44</a:t>
            </a:r>
          </a:p>
        </p:txBody>
      </p:sp>
      <p:sp>
        <p:nvSpPr>
          <p:cNvPr id="300" name="Rectangle 299">
            <a:extLst>
              <a:ext uri="{FF2B5EF4-FFF2-40B4-BE49-F238E27FC236}">
                <a16:creationId xmlns:a16="http://schemas.microsoft.com/office/drawing/2014/main" id="{810E0E06-F0AE-1141-81AF-B2BD3B6310E9}"/>
              </a:ext>
            </a:extLst>
          </p:cNvPr>
          <p:cNvSpPr/>
          <p:nvPr/>
        </p:nvSpPr>
        <p:spPr>
          <a:xfrm>
            <a:off x="7005542" y="4691754"/>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45-54</a:t>
            </a:r>
          </a:p>
        </p:txBody>
      </p:sp>
      <p:sp>
        <p:nvSpPr>
          <p:cNvPr id="301" name="Rectangle 300">
            <a:extLst>
              <a:ext uri="{FF2B5EF4-FFF2-40B4-BE49-F238E27FC236}">
                <a16:creationId xmlns:a16="http://schemas.microsoft.com/office/drawing/2014/main" id="{CD077879-1E16-4D4A-8124-C4F54A9CF26C}"/>
              </a:ext>
            </a:extLst>
          </p:cNvPr>
          <p:cNvSpPr/>
          <p:nvPr/>
        </p:nvSpPr>
        <p:spPr>
          <a:xfrm>
            <a:off x="7766471" y="4691754"/>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55-64</a:t>
            </a:r>
          </a:p>
        </p:txBody>
      </p:sp>
      <p:sp>
        <p:nvSpPr>
          <p:cNvPr id="302" name="Rectangle 301">
            <a:extLst>
              <a:ext uri="{FF2B5EF4-FFF2-40B4-BE49-F238E27FC236}">
                <a16:creationId xmlns:a16="http://schemas.microsoft.com/office/drawing/2014/main" id="{D500D388-42D1-DB41-BBFD-F3EF200F7828}"/>
              </a:ext>
            </a:extLst>
          </p:cNvPr>
          <p:cNvSpPr/>
          <p:nvPr/>
        </p:nvSpPr>
        <p:spPr>
          <a:xfrm>
            <a:off x="8527399" y="4691754"/>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65+</a:t>
            </a:r>
          </a:p>
        </p:txBody>
      </p:sp>
      <p:sp>
        <p:nvSpPr>
          <p:cNvPr id="304" name="Rectangle 303">
            <a:extLst>
              <a:ext uri="{FF2B5EF4-FFF2-40B4-BE49-F238E27FC236}">
                <a16:creationId xmlns:a16="http://schemas.microsoft.com/office/drawing/2014/main" id="{A55ABC4A-6507-2B43-9FBC-2A417043FA78}"/>
              </a:ext>
            </a:extLst>
          </p:cNvPr>
          <p:cNvSpPr/>
          <p:nvPr/>
        </p:nvSpPr>
        <p:spPr>
          <a:xfrm>
            <a:off x="561976" y="5040636"/>
            <a:ext cx="3639274" cy="122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306" name="Rectangle 305">
            <a:extLst>
              <a:ext uri="{FF2B5EF4-FFF2-40B4-BE49-F238E27FC236}">
                <a16:creationId xmlns:a16="http://schemas.microsoft.com/office/drawing/2014/main" id="{E7D50B6D-2FC0-244E-9BEE-487F3B0FFD30}"/>
              </a:ext>
            </a:extLst>
          </p:cNvPr>
          <p:cNvSpPr/>
          <p:nvPr/>
        </p:nvSpPr>
        <p:spPr>
          <a:xfrm>
            <a:off x="774013" y="5265531"/>
            <a:ext cx="1132041" cy="779381"/>
          </a:xfrm>
          <a:prstGeom prst="rect">
            <a:avLst/>
          </a:prstGeom>
        </p:spPr>
        <p:txBody>
          <a:bodyPr wrap="none" anchor="ctr">
            <a:spAutoFit/>
          </a:bodyPr>
          <a:lstStyle/>
          <a:p>
            <a:pPr lvl="0" algn="ctr">
              <a:lnSpc>
                <a:spcPct val="110000"/>
              </a:lnSpc>
            </a:pPr>
            <a:r>
              <a:rPr lang="en-GB" sz="4400" b="1" dirty="0">
                <a:solidFill>
                  <a:schemeClr val="bg2"/>
                </a:solidFill>
                <a:latin typeface="Arial" panose="020B0604020202020204" pitchFamily="34" charset="0"/>
              </a:rPr>
              <a:t>45</a:t>
            </a:r>
            <a:r>
              <a:rPr lang="en-GB" sz="2800" b="1" dirty="0">
                <a:solidFill>
                  <a:schemeClr val="bg2"/>
                </a:solidFill>
                <a:latin typeface="Arial" panose="020B0604020202020204" pitchFamily="34" charset="0"/>
              </a:rPr>
              <a:t>%</a:t>
            </a:r>
            <a:endParaRPr lang="en-GB" sz="4400" b="1" dirty="0">
              <a:solidFill>
                <a:schemeClr val="bg2"/>
              </a:solidFill>
              <a:latin typeface="Arial" panose="020B0604020202020204" pitchFamily="34" charset="0"/>
            </a:endParaRPr>
          </a:p>
        </p:txBody>
      </p:sp>
      <p:sp>
        <p:nvSpPr>
          <p:cNvPr id="307" name="Rectangle 306">
            <a:extLst>
              <a:ext uri="{FF2B5EF4-FFF2-40B4-BE49-F238E27FC236}">
                <a16:creationId xmlns:a16="http://schemas.microsoft.com/office/drawing/2014/main" id="{48772536-80EB-7B4F-8461-E47AD6D7124F}"/>
              </a:ext>
            </a:extLst>
          </p:cNvPr>
          <p:cNvSpPr/>
          <p:nvPr/>
        </p:nvSpPr>
        <p:spPr>
          <a:xfrm>
            <a:off x="2061856" y="5312244"/>
            <a:ext cx="2118695" cy="685957"/>
          </a:xfrm>
          <a:prstGeom prst="rect">
            <a:avLst/>
          </a:prstGeom>
        </p:spPr>
        <p:txBody>
          <a:bodyPr wrap="square" anchor="ctr">
            <a:spAutoFit/>
          </a:bodyPr>
          <a:lstStyle/>
          <a:p>
            <a:pPr lvl="0">
              <a:lnSpc>
                <a:spcPct val="110000"/>
              </a:lnSpc>
              <a:spcAft>
                <a:spcPts val="300"/>
              </a:spcAft>
            </a:pPr>
            <a:r>
              <a:rPr lang="en-GB" sz="1200" dirty="0">
                <a:latin typeface="Arial" panose="020B0604020202020204" pitchFamily="34" charset="0"/>
              </a:rPr>
              <a:t>say TV adverts do a good job of representing all groups within British society</a:t>
            </a:r>
          </a:p>
        </p:txBody>
      </p:sp>
      <p:sp>
        <p:nvSpPr>
          <p:cNvPr id="308" name="Rectangle 307">
            <a:extLst>
              <a:ext uri="{FF2B5EF4-FFF2-40B4-BE49-F238E27FC236}">
                <a16:creationId xmlns:a16="http://schemas.microsoft.com/office/drawing/2014/main" id="{ACA9C728-21EA-EA47-8491-48808EAFED36}"/>
              </a:ext>
            </a:extLst>
          </p:cNvPr>
          <p:cNvSpPr/>
          <p:nvPr/>
        </p:nvSpPr>
        <p:spPr>
          <a:xfrm>
            <a:off x="4662552" y="6159945"/>
            <a:ext cx="699774" cy="253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56%</a:t>
            </a:r>
          </a:p>
        </p:txBody>
      </p:sp>
      <p:sp>
        <p:nvSpPr>
          <p:cNvPr id="309" name="Rectangle 308">
            <a:extLst>
              <a:ext uri="{FF2B5EF4-FFF2-40B4-BE49-F238E27FC236}">
                <a16:creationId xmlns:a16="http://schemas.microsoft.com/office/drawing/2014/main" id="{4AFE5E01-D39F-AE40-9B4C-B8FFC8BBE09C}"/>
              </a:ext>
            </a:extLst>
          </p:cNvPr>
          <p:cNvSpPr/>
          <p:nvPr/>
        </p:nvSpPr>
        <p:spPr>
          <a:xfrm>
            <a:off x="5441005" y="6159945"/>
            <a:ext cx="699774" cy="253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55%</a:t>
            </a:r>
          </a:p>
        </p:txBody>
      </p:sp>
      <p:sp>
        <p:nvSpPr>
          <p:cNvPr id="310" name="Rectangle 309">
            <a:extLst>
              <a:ext uri="{FF2B5EF4-FFF2-40B4-BE49-F238E27FC236}">
                <a16:creationId xmlns:a16="http://schemas.microsoft.com/office/drawing/2014/main" id="{32343B07-C83A-CE43-B2BF-A46177009249}"/>
              </a:ext>
            </a:extLst>
          </p:cNvPr>
          <p:cNvSpPr/>
          <p:nvPr/>
        </p:nvSpPr>
        <p:spPr>
          <a:xfrm>
            <a:off x="6201934" y="6159945"/>
            <a:ext cx="699774" cy="25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51%</a:t>
            </a:r>
          </a:p>
        </p:txBody>
      </p:sp>
      <p:sp>
        <p:nvSpPr>
          <p:cNvPr id="311" name="Rectangle 310">
            <a:extLst>
              <a:ext uri="{FF2B5EF4-FFF2-40B4-BE49-F238E27FC236}">
                <a16:creationId xmlns:a16="http://schemas.microsoft.com/office/drawing/2014/main" id="{9BB03154-ED75-274B-B52D-B749E7343DB5}"/>
              </a:ext>
            </a:extLst>
          </p:cNvPr>
          <p:cNvSpPr/>
          <p:nvPr/>
        </p:nvSpPr>
        <p:spPr>
          <a:xfrm>
            <a:off x="6962862" y="6159945"/>
            <a:ext cx="699774" cy="25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42%</a:t>
            </a:r>
          </a:p>
        </p:txBody>
      </p:sp>
      <p:sp>
        <p:nvSpPr>
          <p:cNvPr id="312" name="Rectangle 311">
            <a:extLst>
              <a:ext uri="{FF2B5EF4-FFF2-40B4-BE49-F238E27FC236}">
                <a16:creationId xmlns:a16="http://schemas.microsoft.com/office/drawing/2014/main" id="{1313E6EA-2BC5-7848-B2FC-2F884CA8FDB2}"/>
              </a:ext>
            </a:extLst>
          </p:cNvPr>
          <p:cNvSpPr/>
          <p:nvPr/>
        </p:nvSpPr>
        <p:spPr>
          <a:xfrm>
            <a:off x="7723791" y="6159945"/>
            <a:ext cx="699774" cy="25308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48%</a:t>
            </a:r>
          </a:p>
        </p:txBody>
      </p:sp>
      <p:sp>
        <p:nvSpPr>
          <p:cNvPr id="318" name="Rectangle 317">
            <a:extLst>
              <a:ext uri="{FF2B5EF4-FFF2-40B4-BE49-F238E27FC236}">
                <a16:creationId xmlns:a16="http://schemas.microsoft.com/office/drawing/2014/main" id="{E7063664-E847-1944-9028-BFB0FB0869D4}"/>
              </a:ext>
            </a:extLst>
          </p:cNvPr>
          <p:cNvSpPr/>
          <p:nvPr/>
        </p:nvSpPr>
        <p:spPr>
          <a:xfrm>
            <a:off x="8484719" y="6159945"/>
            <a:ext cx="699774" cy="25308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rPr>
              <a:t>29%</a:t>
            </a:r>
          </a:p>
        </p:txBody>
      </p:sp>
      <p:sp>
        <p:nvSpPr>
          <p:cNvPr id="319" name="Rectangle 318">
            <a:extLst>
              <a:ext uri="{FF2B5EF4-FFF2-40B4-BE49-F238E27FC236}">
                <a16:creationId xmlns:a16="http://schemas.microsoft.com/office/drawing/2014/main" id="{6FE285CB-FB31-2E44-85B5-347591D14125}"/>
              </a:ext>
            </a:extLst>
          </p:cNvPr>
          <p:cNvSpPr/>
          <p:nvPr/>
        </p:nvSpPr>
        <p:spPr>
          <a:xfrm>
            <a:off x="4705232" y="6404643"/>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16-24</a:t>
            </a:r>
          </a:p>
        </p:txBody>
      </p:sp>
      <p:sp>
        <p:nvSpPr>
          <p:cNvPr id="320" name="Rectangle 319">
            <a:extLst>
              <a:ext uri="{FF2B5EF4-FFF2-40B4-BE49-F238E27FC236}">
                <a16:creationId xmlns:a16="http://schemas.microsoft.com/office/drawing/2014/main" id="{A3A1E1FB-D774-4E47-BD1E-8B9D729FBFF2}"/>
              </a:ext>
            </a:extLst>
          </p:cNvPr>
          <p:cNvSpPr/>
          <p:nvPr/>
        </p:nvSpPr>
        <p:spPr>
          <a:xfrm>
            <a:off x="5483685" y="6404643"/>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25-34</a:t>
            </a:r>
          </a:p>
        </p:txBody>
      </p:sp>
      <p:sp>
        <p:nvSpPr>
          <p:cNvPr id="321" name="Rectangle 320">
            <a:extLst>
              <a:ext uri="{FF2B5EF4-FFF2-40B4-BE49-F238E27FC236}">
                <a16:creationId xmlns:a16="http://schemas.microsoft.com/office/drawing/2014/main" id="{F4BADEB9-23F5-2C49-8550-C3B93E919AC1}"/>
              </a:ext>
            </a:extLst>
          </p:cNvPr>
          <p:cNvSpPr/>
          <p:nvPr/>
        </p:nvSpPr>
        <p:spPr>
          <a:xfrm>
            <a:off x="6244614" y="6404643"/>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35-44</a:t>
            </a:r>
          </a:p>
        </p:txBody>
      </p:sp>
      <p:sp>
        <p:nvSpPr>
          <p:cNvPr id="322" name="Rectangle 321">
            <a:extLst>
              <a:ext uri="{FF2B5EF4-FFF2-40B4-BE49-F238E27FC236}">
                <a16:creationId xmlns:a16="http://schemas.microsoft.com/office/drawing/2014/main" id="{84FBF01A-6F57-8046-9835-0D4121204740}"/>
              </a:ext>
            </a:extLst>
          </p:cNvPr>
          <p:cNvSpPr/>
          <p:nvPr/>
        </p:nvSpPr>
        <p:spPr>
          <a:xfrm>
            <a:off x="7005542" y="6404643"/>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45-54</a:t>
            </a:r>
          </a:p>
        </p:txBody>
      </p:sp>
      <p:sp>
        <p:nvSpPr>
          <p:cNvPr id="323" name="Rectangle 322">
            <a:extLst>
              <a:ext uri="{FF2B5EF4-FFF2-40B4-BE49-F238E27FC236}">
                <a16:creationId xmlns:a16="http://schemas.microsoft.com/office/drawing/2014/main" id="{033B9EA4-7AA1-A54C-A4D5-2D846CCF6E77}"/>
              </a:ext>
            </a:extLst>
          </p:cNvPr>
          <p:cNvSpPr/>
          <p:nvPr/>
        </p:nvSpPr>
        <p:spPr>
          <a:xfrm>
            <a:off x="7766471" y="6404643"/>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55-64</a:t>
            </a:r>
          </a:p>
        </p:txBody>
      </p:sp>
      <p:sp>
        <p:nvSpPr>
          <p:cNvPr id="324" name="Rectangle 323">
            <a:extLst>
              <a:ext uri="{FF2B5EF4-FFF2-40B4-BE49-F238E27FC236}">
                <a16:creationId xmlns:a16="http://schemas.microsoft.com/office/drawing/2014/main" id="{269ED529-DDE0-1346-BE34-95A240A52ED8}"/>
              </a:ext>
            </a:extLst>
          </p:cNvPr>
          <p:cNvSpPr/>
          <p:nvPr/>
        </p:nvSpPr>
        <p:spPr>
          <a:xfrm>
            <a:off x="8527399" y="6404643"/>
            <a:ext cx="614414" cy="2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rPr>
              <a:t>65+</a:t>
            </a:r>
          </a:p>
        </p:txBody>
      </p:sp>
      <p:grpSp>
        <p:nvGrpSpPr>
          <p:cNvPr id="74" name="Group 73">
            <a:extLst>
              <a:ext uri="{FF2B5EF4-FFF2-40B4-BE49-F238E27FC236}">
                <a16:creationId xmlns:a16="http://schemas.microsoft.com/office/drawing/2014/main" id="{6A9C0C8B-AF62-4820-B4EB-62E78C3964E8}"/>
              </a:ext>
            </a:extLst>
          </p:cNvPr>
          <p:cNvGrpSpPr/>
          <p:nvPr/>
        </p:nvGrpSpPr>
        <p:grpSpPr>
          <a:xfrm>
            <a:off x="9323111" y="6326867"/>
            <a:ext cx="2030689" cy="338554"/>
            <a:chOff x="9323111" y="6326867"/>
            <a:chExt cx="2030689" cy="338554"/>
          </a:xfrm>
        </p:grpSpPr>
        <p:sp>
          <p:nvSpPr>
            <p:cNvPr id="75" name="Isosceles Triangle 74">
              <a:extLst>
                <a:ext uri="{FF2B5EF4-FFF2-40B4-BE49-F238E27FC236}">
                  <a16:creationId xmlns:a16="http://schemas.microsoft.com/office/drawing/2014/main" id="{45F4A1FF-9576-4F2F-ACDA-B40DF8DB1B99}"/>
                </a:ext>
              </a:extLst>
            </p:cNvPr>
            <p:cNvSpPr/>
            <p:nvPr/>
          </p:nvSpPr>
          <p:spPr>
            <a:xfrm>
              <a:off x="9323111" y="6382179"/>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20605" y="56519"/>
                    <a:pt x="30541" y="48729"/>
                    <a:pt x="57807" y="0"/>
                  </a:cubicBezTo>
                  <a:cubicBezTo>
                    <a:pt x="71469" y="32928"/>
                    <a:pt x="91666" y="63830"/>
                    <a:pt x="115614" y="105103"/>
                  </a:cubicBezTo>
                  <a:cubicBezTo>
                    <a:pt x="82277" y="105732"/>
                    <a:pt x="35104" y="109915"/>
                    <a:pt x="0" y="105103"/>
                  </a:cubicBezTo>
                  <a:close/>
                </a:path>
                <a:path w="115614" h="105103" stroke="0" extrusionOk="0">
                  <a:moveTo>
                    <a:pt x="0" y="105103"/>
                  </a:moveTo>
                  <a:cubicBezTo>
                    <a:pt x="25338" y="64047"/>
                    <a:pt x="36601" y="29906"/>
                    <a:pt x="57807" y="0"/>
                  </a:cubicBezTo>
                  <a:cubicBezTo>
                    <a:pt x="87717" y="45776"/>
                    <a:pt x="96407" y="63111"/>
                    <a:pt x="115614" y="105103"/>
                  </a:cubicBezTo>
                  <a:cubicBezTo>
                    <a:pt x="68514" y="110263"/>
                    <a:pt x="57643" y="105240"/>
                    <a:pt x="0" y="105103"/>
                  </a:cubicBezTo>
                  <a:close/>
                </a:path>
              </a:pathLst>
            </a:custGeom>
            <a:solidFill>
              <a:srgbClr val="00B050"/>
            </a:solidFill>
            <a:ln>
              <a:solidFill>
                <a:srgbClr val="00B050"/>
              </a:solidFill>
              <a:extLst>
                <a:ext uri="{C807C97D-BFC1-408E-A445-0C87EB9F89A2}">
                  <ask:lineSketchStyleProps xmlns:ask="http://schemas.microsoft.com/office/drawing/2018/sketchyshapes" sd="255237728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TextBox 75">
              <a:extLst>
                <a:ext uri="{FF2B5EF4-FFF2-40B4-BE49-F238E27FC236}">
                  <a16:creationId xmlns:a16="http://schemas.microsoft.com/office/drawing/2014/main" id="{EBB1A555-A4A7-401C-A986-09CC306B18D0}"/>
                </a:ext>
              </a:extLst>
            </p:cNvPr>
            <p:cNvSpPr txBox="1"/>
            <p:nvPr/>
          </p:nvSpPr>
          <p:spPr>
            <a:xfrm>
              <a:off x="9438876" y="6326867"/>
              <a:ext cx="19149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B645F"/>
                  </a:solidFill>
                  <a:effectLst/>
                  <a:uLnTx/>
                  <a:uFillTx/>
                  <a:latin typeface="Century Gothic" panose="020B0502020202020204" pitchFamily="34" charset="0"/>
                </a:rPr>
                <a:t>Significantly higher/lower than </a:t>
              </a:r>
              <a:r>
                <a:rPr lang="en-GB" sz="800" dirty="0">
                  <a:solidFill>
                    <a:srgbClr val="5B645F"/>
                  </a:solidFill>
                  <a:latin typeface="Century Gothic" panose="020B0502020202020204" pitchFamily="34" charset="0"/>
                </a:rPr>
                <a:t>August ‘23</a:t>
              </a:r>
              <a:r>
                <a:rPr kumimoji="0" lang="en-GB" sz="800" b="0" i="0" u="none" strike="noStrike" kern="1200" cap="none" spc="0" normalizeH="0" baseline="0" noProof="0" dirty="0">
                  <a:ln>
                    <a:noFill/>
                  </a:ln>
                  <a:solidFill>
                    <a:srgbClr val="5B645F"/>
                  </a:solidFill>
                  <a:effectLst/>
                  <a:uLnTx/>
                  <a:uFillTx/>
                  <a:latin typeface="Century Gothic" panose="020B0502020202020204" pitchFamily="34" charset="0"/>
                </a:rPr>
                <a:t> at 95% confidence</a:t>
              </a:r>
            </a:p>
          </p:txBody>
        </p:sp>
        <p:sp>
          <p:nvSpPr>
            <p:cNvPr id="77" name="Isosceles Triangle 76">
              <a:extLst>
                <a:ext uri="{FF2B5EF4-FFF2-40B4-BE49-F238E27FC236}">
                  <a16:creationId xmlns:a16="http://schemas.microsoft.com/office/drawing/2014/main" id="{8228DDB5-8942-403A-9F78-3488E4219B9F}"/>
                </a:ext>
              </a:extLst>
            </p:cNvPr>
            <p:cNvSpPr/>
            <p:nvPr/>
          </p:nvSpPr>
          <p:spPr>
            <a:xfrm rot="10800000">
              <a:off x="9323111" y="6541568"/>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0" name="Rectangle 9">
            <a:extLst>
              <a:ext uri="{FF2B5EF4-FFF2-40B4-BE49-F238E27FC236}">
                <a16:creationId xmlns:a16="http://schemas.microsoft.com/office/drawing/2014/main" id="{FD6869EB-26AE-4A09-BC13-6779B97419D6}"/>
              </a:ext>
            </a:extLst>
          </p:cNvPr>
          <p:cNvSpPr/>
          <p:nvPr/>
        </p:nvSpPr>
        <p:spPr>
          <a:xfrm>
            <a:off x="3229822" y="2579076"/>
            <a:ext cx="1104588" cy="615164"/>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66%</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C3CFA322-96AC-45A6-B2CE-ABF69513D572}"/>
              </a:ext>
            </a:extLst>
          </p:cNvPr>
          <p:cNvSpPr/>
          <p:nvPr/>
        </p:nvSpPr>
        <p:spPr>
          <a:xfrm>
            <a:off x="3239684" y="4256892"/>
            <a:ext cx="1104588" cy="615164"/>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43%</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12" name="Rectangle 11">
            <a:extLst>
              <a:ext uri="{FF2B5EF4-FFF2-40B4-BE49-F238E27FC236}">
                <a16:creationId xmlns:a16="http://schemas.microsoft.com/office/drawing/2014/main" id="{C7ED7AF2-E92D-4977-ADCF-2E3CBADE5230}"/>
              </a:ext>
            </a:extLst>
          </p:cNvPr>
          <p:cNvSpPr/>
          <p:nvPr/>
        </p:nvSpPr>
        <p:spPr>
          <a:xfrm>
            <a:off x="3229822" y="6009289"/>
            <a:ext cx="1104588" cy="615164"/>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47%</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grpSp>
        <p:nvGrpSpPr>
          <p:cNvPr id="87" name="Group 86">
            <a:extLst>
              <a:ext uri="{FF2B5EF4-FFF2-40B4-BE49-F238E27FC236}">
                <a16:creationId xmlns:a16="http://schemas.microsoft.com/office/drawing/2014/main" id="{56C9718A-BC3C-4B48-9727-2C02E597EB6C}"/>
              </a:ext>
            </a:extLst>
          </p:cNvPr>
          <p:cNvGrpSpPr/>
          <p:nvPr/>
        </p:nvGrpSpPr>
        <p:grpSpPr>
          <a:xfrm>
            <a:off x="9551601" y="1569879"/>
            <a:ext cx="2275624" cy="2275624"/>
            <a:chOff x="9551601" y="1347933"/>
            <a:chExt cx="2275624" cy="2275624"/>
          </a:xfrm>
        </p:grpSpPr>
        <p:sp>
          <p:nvSpPr>
            <p:cNvPr id="88" name="Oval 87">
              <a:extLst>
                <a:ext uri="{FF2B5EF4-FFF2-40B4-BE49-F238E27FC236}">
                  <a16:creationId xmlns:a16="http://schemas.microsoft.com/office/drawing/2014/main" id="{6D347073-1392-4C35-B654-4C8021D67C7B}"/>
                </a:ext>
              </a:extLst>
            </p:cNvPr>
            <p:cNvSpPr/>
            <p:nvPr/>
          </p:nvSpPr>
          <p:spPr>
            <a:xfrm>
              <a:off x="9551601" y="1347933"/>
              <a:ext cx="2275624" cy="227562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endParaRPr lang="en-GB" sz="1050" b="1" i="1" dirty="0">
                <a:solidFill>
                  <a:schemeClr val="bg1"/>
                </a:solidFill>
                <a:latin typeface="Arial" panose="020B0604020202020204" pitchFamily="34" charset="0"/>
              </a:endParaRPr>
            </a:p>
          </p:txBody>
        </p:sp>
        <p:sp>
          <p:nvSpPr>
            <p:cNvPr id="89" name="TextBox 88">
              <a:extLst>
                <a:ext uri="{FF2B5EF4-FFF2-40B4-BE49-F238E27FC236}">
                  <a16:creationId xmlns:a16="http://schemas.microsoft.com/office/drawing/2014/main" id="{9BBB37C0-0FA2-4C1C-94BE-1FBCC2732444}"/>
                </a:ext>
              </a:extLst>
            </p:cNvPr>
            <p:cNvSpPr txBox="1"/>
            <p:nvPr/>
          </p:nvSpPr>
          <p:spPr>
            <a:xfrm>
              <a:off x="9670503" y="1572835"/>
              <a:ext cx="2034212" cy="2017412"/>
            </a:xfrm>
            <a:prstGeom prst="rect">
              <a:avLst/>
            </a:prstGeom>
            <a:noFill/>
          </p:spPr>
          <p:txBody>
            <a:bodyPr wrap="square" rtlCol="0">
              <a:spAutoFit/>
            </a:bodyPr>
            <a:lstStyle/>
            <a:p>
              <a:pPr lvl="0" algn="ctr">
                <a:lnSpc>
                  <a:spcPct val="110000"/>
                </a:lnSpc>
              </a:pPr>
              <a:r>
                <a:rPr lang="en-GB" sz="1050" b="1" i="1" dirty="0">
                  <a:latin typeface="Arial" panose="020B0604020202020204" pitchFamily="34" charset="0"/>
                </a:rPr>
                <a:t>“I feel that adverts reflect what modern life is like, and they often feel relatable.  I feel that they keep up to date with moving trends and adapt well to show changes in society”</a:t>
              </a:r>
            </a:p>
            <a:p>
              <a:pPr lvl="0" algn="ctr">
                <a:lnSpc>
                  <a:spcPct val="110000"/>
                </a:lnSpc>
              </a:pPr>
              <a:endParaRPr lang="en-GB" sz="1100" b="1" i="1" dirty="0">
                <a:latin typeface="Arial" panose="020B0604020202020204" pitchFamily="34" charset="0"/>
              </a:endParaRPr>
            </a:p>
            <a:p>
              <a:pPr lvl="0" algn="ctr">
                <a:lnSpc>
                  <a:spcPct val="110000"/>
                </a:lnSpc>
              </a:pPr>
              <a:r>
                <a:rPr lang="en-GB" sz="1000" dirty="0">
                  <a:latin typeface="Arial" panose="020B0604020202020204" pitchFamily="34" charset="0"/>
                </a:rPr>
                <a:t>Male, 44, Yorkshire and Humberside,</a:t>
              </a:r>
            </a:p>
            <a:p>
              <a:pPr lvl="0" algn="ctr">
                <a:lnSpc>
                  <a:spcPct val="110000"/>
                </a:lnSpc>
              </a:pPr>
              <a:r>
                <a:rPr lang="en-GB" sz="1000" dirty="0">
                  <a:latin typeface="Arial" panose="020B0604020202020204" pitchFamily="34" charset="0"/>
                </a:rPr>
                <a:t>White, Straight</a:t>
              </a:r>
            </a:p>
          </p:txBody>
        </p:sp>
      </p:grpSp>
      <p:pic>
        <p:nvPicPr>
          <p:cNvPr id="113" name="Graphic 112" descr="Man">
            <a:extLst>
              <a:ext uri="{FF2B5EF4-FFF2-40B4-BE49-F238E27FC236}">
                <a16:creationId xmlns:a16="http://schemas.microsoft.com/office/drawing/2014/main" id="{B437C9F6-3B63-4410-A157-E5E570DB2C7F}"/>
              </a:ext>
            </a:extLst>
          </p:cNvPr>
          <p:cNvPicPr>
            <a:picLocks noChangeAspect="1"/>
          </p:cNvPicPr>
          <p:nvPr/>
        </p:nvPicPr>
        <p:blipFill>
          <a:blip r:embed="rId5">
            <a:extLst>
              <a:ext uri="{96DAC541-7B7A-43D3-8B79-37D633B846F1}">
                <asvg:svgBlip xmlns:asvg="http://schemas.microsoft.com/office/drawing/2016/SVG/main" r:embed="rId10"/>
              </a:ext>
            </a:extLst>
          </a:blip>
          <a:stretch>
            <a:fillRect/>
          </a:stretch>
        </p:blipFill>
        <p:spPr>
          <a:xfrm>
            <a:off x="6751002" y="1676180"/>
            <a:ext cx="1100497" cy="1100496"/>
          </a:xfrm>
          <a:prstGeom prst="rect">
            <a:avLst/>
          </a:prstGeom>
        </p:spPr>
      </p:pic>
      <p:pic>
        <p:nvPicPr>
          <p:cNvPr id="114" name="Graphic 113" descr="Man">
            <a:extLst>
              <a:ext uri="{FF2B5EF4-FFF2-40B4-BE49-F238E27FC236}">
                <a16:creationId xmlns:a16="http://schemas.microsoft.com/office/drawing/2014/main" id="{90CD23E0-5EFD-47D9-B456-4D14BBC9BCE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48559" y="3591571"/>
            <a:ext cx="900835" cy="900833"/>
          </a:xfrm>
          <a:prstGeom prst="rect">
            <a:avLst/>
          </a:prstGeom>
        </p:spPr>
      </p:pic>
      <p:pic>
        <p:nvPicPr>
          <p:cNvPr id="116" name="Graphic 115" descr="Man">
            <a:extLst>
              <a:ext uri="{FF2B5EF4-FFF2-40B4-BE49-F238E27FC236}">
                <a16:creationId xmlns:a16="http://schemas.microsoft.com/office/drawing/2014/main" id="{9B88D10C-F76F-45B7-8E53-07CE1FE0DB3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51805" y="3674595"/>
            <a:ext cx="804708" cy="804706"/>
          </a:xfrm>
          <a:prstGeom prst="rect">
            <a:avLst/>
          </a:prstGeom>
        </p:spPr>
      </p:pic>
      <p:pic>
        <p:nvPicPr>
          <p:cNvPr id="117" name="Graphic 116" descr="Man">
            <a:extLst>
              <a:ext uri="{FF2B5EF4-FFF2-40B4-BE49-F238E27FC236}">
                <a16:creationId xmlns:a16="http://schemas.microsoft.com/office/drawing/2014/main" id="{58F153D5-4040-4888-89C6-278DB000393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74534" y="3655234"/>
            <a:ext cx="837172" cy="837170"/>
          </a:xfrm>
          <a:prstGeom prst="rect">
            <a:avLst/>
          </a:prstGeom>
        </p:spPr>
      </p:pic>
      <p:pic>
        <p:nvPicPr>
          <p:cNvPr id="118" name="Graphic 117" descr="Man">
            <a:extLst>
              <a:ext uri="{FF2B5EF4-FFF2-40B4-BE49-F238E27FC236}">
                <a16:creationId xmlns:a16="http://schemas.microsoft.com/office/drawing/2014/main" id="{79653E79-4E99-4A06-A8EC-920D09F613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59405" y="3700922"/>
            <a:ext cx="774066" cy="774064"/>
          </a:xfrm>
          <a:prstGeom prst="rect">
            <a:avLst/>
          </a:prstGeom>
        </p:spPr>
      </p:pic>
      <p:pic>
        <p:nvPicPr>
          <p:cNvPr id="119" name="Graphic 118" descr="Man">
            <a:extLst>
              <a:ext uri="{FF2B5EF4-FFF2-40B4-BE49-F238E27FC236}">
                <a16:creationId xmlns:a16="http://schemas.microsoft.com/office/drawing/2014/main" id="{7354BA0D-0BE4-41AD-AB77-86EE933C4A2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89762" y="3845503"/>
            <a:ext cx="646903" cy="646901"/>
          </a:xfrm>
          <a:prstGeom prst="rect">
            <a:avLst/>
          </a:prstGeom>
        </p:spPr>
      </p:pic>
      <p:pic>
        <p:nvPicPr>
          <p:cNvPr id="120" name="Graphic 119" descr="Man">
            <a:extLst>
              <a:ext uri="{FF2B5EF4-FFF2-40B4-BE49-F238E27FC236}">
                <a16:creationId xmlns:a16="http://schemas.microsoft.com/office/drawing/2014/main" id="{5D5E60C3-3722-4E05-93D8-5D2684F9B7D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8844" y="5241149"/>
            <a:ext cx="974841" cy="974839"/>
          </a:xfrm>
          <a:prstGeom prst="rect">
            <a:avLst/>
          </a:prstGeom>
        </p:spPr>
      </p:pic>
      <p:pic>
        <p:nvPicPr>
          <p:cNvPr id="121" name="Graphic 120" descr="Man">
            <a:extLst>
              <a:ext uri="{FF2B5EF4-FFF2-40B4-BE49-F238E27FC236}">
                <a16:creationId xmlns:a16="http://schemas.microsoft.com/office/drawing/2014/main" id="{832BFD93-DA55-4945-A4A8-1AF58BBECF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5681" y="5277056"/>
            <a:ext cx="938933" cy="938932"/>
          </a:xfrm>
          <a:prstGeom prst="rect">
            <a:avLst/>
          </a:prstGeom>
        </p:spPr>
      </p:pic>
      <p:pic>
        <p:nvPicPr>
          <p:cNvPr id="122" name="Graphic 121" descr="Man">
            <a:extLst>
              <a:ext uri="{FF2B5EF4-FFF2-40B4-BE49-F238E27FC236}">
                <a16:creationId xmlns:a16="http://schemas.microsoft.com/office/drawing/2014/main" id="{A1C85B57-CC6E-495E-A588-FBAACDA3779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14877" y="5349187"/>
            <a:ext cx="866803" cy="866801"/>
          </a:xfrm>
          <a:prstGeom prst="rect">
            <a:avLst/>
          </a:prstGeom>
        </p:spPr>
      </p:pic>
      <p:pic>
        <p:nvPicPr>
          <p:cNvPr id="123" name="Graphic 122" descr="Man">
            <a:extLst>
              <a:ext uri="{FF2B5EF4-FFF2-40B4-BE49-F238E27FC236}">
                <a16:creationId xmlns:a16="http://schemas.microsoft.com/office/drawing/2014/main" id="{076B3572-8085-4033-86FE-BE3B3B0CB1A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08090" y="5436065"/>
            <a:ext cx="779925" cy="779923"/>
          </a:xfrm>
          <a:prstGeom prst="rect">
            <a:avLst/>
          </a:prstGeom>
        </p:spPr>
      </p:pic>
      <p:pic>
        <p:nvPicPr>
          <p:cNvPr id="124" name="Graphic 123" descr="Man">
            <a:extLst>
              <a:ext uri="{FF2B5EF4-FFF2-40B4-BE49-F238E27FC236}">
                <a16:creationId xmlns:a16="http://schemas.microsoft.com/office/drawing/2014/main" id="{788777EB-BA4C-46DF-B636-FE9B2554418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40045" y="5377343"/>
            <a:ext cx="838647" cy="838645"/>
          </a:xfrm>
          <a:prstGeom prst="rect">
            <a:avLst/>
          </a:prstGeom>
        </p:spPr>
      </p:pic>
      <p:pic>
        <p:nvPicPr>
          <p:cNvPr id="125" name="Graphic 124" descr="Man">
            <a:extLst>
              <a:ext uri="{FF2B5EF4-FFF2-40B4-BE49-F238E27FC236}">
                <a16:creationId xmlns:a16="http://schemas.microsoft.com/office/drawing/2014/main" id="{597FE579-1429-4D8A-B4A0-D8E93ABDEE4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93510" y="5566952"/>
            <a:ext cx="649038" cy="649036"/>
          </a:xfrm>
          <a:prstGeom prst="rect">
            <a:avLst/>
          </a:prstGeom>
        </p:spPr>
      </p:pic>
      <p:grpSp>
        <p:nvGrpSpPr>
          <p:cNvPr id="129" name="Group 128">
            <a:extLst>
              <a:ext uri="{FF2B5EF4-FFF2-40B4-BE49-F238E27FC236}">
                <a16:creationId xmlns:a16="http://schemas.microsoft.com/office/drawing/2014/main" id="{E4F89765-4BF6-402F-9A78-1FE739F81005}"/>
              </a:ext>
            </a:extLst>
          </p:cNvPr>
          <p:cNvGrpSpPr/>
          <p:nvPr/>
        </p:nvGrpSpPr>
        <p:grpSpPr>
          <a:xfrm>
            <a:off x="9551601" y="3933046"/>
            <a:ext cx="2275624" cy="2275624"/>
            <a:chOff x="9551601" y="1347933"/>
            <a:chExt cx="2275624" cy="2275624"/>
          </a:xfrm>
        </p:grpSpPr>
        <p:sp>
          <p:nvSpPr>
            <p:cNvPr id="130" name="Oval 129">
              <a:extLst>
                <a:ext uri="{FF2B5EF4-FFF2-40B4-BE49-F238E27FC236}">
                  <a16:creationId xmlns:a16="http://schemas.microsoft.com/office/drawing/2014/main" id="{9AF41773-1631-447E-86AD-A014829B85D9}"/>
                </a:ext>
              </a:extLst>
            </p:cNvPr>
            <p:cNvSpPr/>
            <p:nvPr/>
          </p:nvSpPr>
          <p:spPr>
            <a:xfrm>
              <a:off x="9551601" y="1347933"/>
              <a:ext cx="2275624" cy="227562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endParaRPr lang="en-GB" sz="1050" b="1" i="1" dirty="0">
                <a:solidFill>
                  <a:schemeClr val="bg1"/>
                </a:solidFill>
                <a:latin typeface="Arial" panose="020B0604020202020204" pitchFamily="34" charset="0"/>
              </a:endParaRPr>
            </a:p>
          </p:txBody>
        </p:sp>
        <p:sp>
          <p:nvSpPr>
            <p:cNvPr id="131" name="TextBox 130">
              <a:extLst>
                <a:ext uri="{FF2B5EF4-FFF2-40B4-BE49-F238E27FC236}">
                  <a16:creationId xmlns:a16="http://schemas.microsoft.com/office/drawing/2014/main" id="{D43A6E0B-DF7C-4726-A51D-01CB7F526EDA}"/>
                </a:ext>
              </a:extLst>
            </p:cNvPr>
            <p:cNvSpPr txBox="1"/>
            <p:nvPr/>
          </p:nvSpPr>
          <p:spPr>
            <a:xfrm>
              <a:off x="9670503" y="1794915"/>
              <a:ext cx="2034212" cy="1365695"/>
            </a:xfrm>
            <a:prstGeom prst="rect">
              <a:avLst/>
            </a:prstGeom>
            <a:noFill/>
          </p:spPr>
          <p:txBody>
            <a:bodyPr wrap="square" rtlCol="0">
              <a:spAutoFit/>
            </a:bodyPr>
            <a:lstStyle/>
            <a:p>
              <a:pPr lvl="0" algn="ctr">
                <a:lnSpc>
                  <a:spcPct val="110000"/>
                </a:lnSpc>
              </a:pPr>
              <a:r>
                <a:rPr lang="en-GB" sz="1100" b="1" i="1" dirty="0">
                  <a:latin typeface="Arial" panose="020B0604020202020204" pitchFamily="34" charset="0"/>
                </a:rPr>
                <a:t>“More biased towards ethnic minorities and do not reflect true proportionate make up of British population”</a:t>
              </a:r>
            </a:p>
            <a:p>
              <a:pPr lvl="0" algn="ctr">
                <a:lnSpc>
                  <a:spcPct val="110000"/>
                </a:lnSpc>
              </a:pPr>
              <a:endParaRPr lang="en-GB" sz="1100" b="1" i="1" dirty="0">
                <a:latin typeface="Arial" panose="020B0604020202020204" pitchFamily="34" charset="0"/>
              </a:endParaRPr>
            </a:p>
            <a:p>
              <a:pPr lvl="0" algn="ctr">
                <a:lnSpc>
                  <a:spcPct val="110000"/>
                </a:lnSpc>
              </a:pPr>
              <a:r>
                <a:rPr lang="en-GB" sz="1000" dirty="0">
                  <a:latin typeface="Arial" panose="020B0604020202020204" pitchFamily="34" charset="0"/>
                </a:rPr>
                <a:t>Female, 68, Wales, Straight</a:t>
              </a:r>
            </a:p>
          </p:txBody>
        </p:sp>
      </p:grpSp>
      <p:sp>
        <p:nvSpPr>
          <p:cNvPr id="83" name="Rectangle 82">
            <a:extLst>
              <a:ext uri="{FF2B5EF4-FFF2-40B4-BE49-F238E27FC236}">
                <a16:creationId xmlns:a16="http://schemas.microsoft.com/office/drawing/2014/main" id="{567BAE64-C554-4337-A625-67E52C6A6EAB}"/>
              </a:ext>
            </a:extLst>
          </p:cNvPr>
          <p:cNvSpPr/>
          <p:nvPr/>
        </p:nvSpPr>
        <p:spPr>
          <a:xfrm>
            <a:off x="478167" y="6638313"/>
            <a:ext cx="5619932"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 16-24 (134), 25-34 (168), 35-44 (156), 45-54 (172), 55-64 (146), 65+ (223)</a:t>
            </a:r>
          </a:p>
        </p:txBody>
      </p:sp>
      <p:sp>
        <p:nvSpPr>
          <p:cNvPr id="3" name="Isosceles Triangle 2">
            <a:extLst>
              <a:ext uri="{FF2B5EF4-FFF2-40B4-BE49-F238E27FC236}">
                <a16:creationId xmlns:a16="http://schemas.microsoft.com/office/drawing/2014/main" id="{C0ED8FC4-EA0F-B9B3-D2F6-BA75B73D609D}"/>
              </a:ext>
            </a:extLst>
          </p:cNvPr>
          <p:cNvSpPr/>
          <p:nvPr/>
        </p:nvSpPr>
        <p:spPr>
          <a:xfrm rot="10800000">
            <a:off x="7504342" y="6251247"/>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Isosceles Triangle 7">
            <a:extLst>
              <a:ext uri="{FF2B5EF4-FFF2-40B4-BE49-F238E27FC236}">
                <a16:creationId xmlns:a16="http://schemas.microsoft.com/office/drawing/2014/main" id="{282F739D-BFC5-3822-4DA2-19C9CC067E39}"/>
              </a:ext>
            </a:extLst>
          </p:cNvPr>
          <p:cNvSpPr/>
          <p:nvPr/>
        </p:nvSpPr>
        <p:spPr>
          <a:xfrm rot="10800000">
            <a:off x="9032853" y="2747596"/>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5966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87576B5-F6CD-3249-8BC4-BD0C4D42B5C8}"/>
              </a:ext>
            </a:extLst>
          </p:cNvPr>
          <p:cNvSpPr/>
          <p:nvPr/>
        </p:nvSpPr>
        <p:spPr>
          <a:xfrm>
            <a:off x="3970896" y="2121996"/>
            <a:ext cx="2548944" cy="1229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7" name="Rectangle 26">
            <a:extLst>
              <a:ext uri="{FF2B5EF4-FFF2-40B4-BE49-F238E27FC236}">
                <a16:creationId xmlns:a16="http://schemas.microsoft.com/office/drawing/2014/main" id="{8E8638AC-18D2-F741-80F1-51B3DB28AF4A}"/>
              </a:ext>
            </a:extLst>
          </p:cNvPr>
          <p:cNvSpPr/>
          <p:nvPr/>
        </p:nvSpPr>
        <p:spPr>
          <a:xfrm>
            <a:off x="3970896" y="3462972"/>
            <a:ext cx="2548944" cy="1229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8" name="Rectangle 27">
            <a:extLst>
              <a:ext uri="{FF2B5EF4-FFF2-40B4-BE49-F238E27FC236}">
                <a16:creationId xmlns:a16="http://schemas.microsoft.com/office/drawing/2014/main" id="{132DC534-A0EE-5343-8068-2AA03417C63A}"/>
              </a:ext>
            </a:extLst>
          </p:cNvPr>
          <p:cNvSpPr/>
          <p:nvPr/>
        </p:nvSpPr>
        <p:spPr>
          <a:xfrm>
            <a:off x="3970896" y="4803948"/>
            <a:ext cx="2548944" cy="1229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9" name="Rectangle 28">
            <a:extLst>
              <a:ext uri="{FF2B5EF4-FFF2-40B4-BE49-F238E27FC236}">
                <a16:creationId xmlns:a16="http://schemas.microsoft.com/office/drawing/2014/main" id="{CBFE9F37-FD18-1B48-949B-1ED444BE0E88}"/>
              </a:ext>
            </a:extLst>
          </p:cNvPr>
          <p:cNvSpPr/>
          <p:nvPr/>
        </p:nvSpPr>
        <p:spPr>
          <a:xfrm>
            <a:off x="6661971" y="2121996"/>
            <a:ext cx="2548944" cy="1229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30" name="Rectangle 29">
            <a:extLst>
              <a:ext uri="{FF2B5EF4-FFF2-40B4-BE49-F238E27FC236}">
                <a16:creationId xmlns:a16="http://schemas.microsoft.com/office/drawing/2014/main" id="{9C4B6DE4-99F7-E442-A0D7-54E109A63945}"/>
              </a:ext>
            </a:extLst>
          </p:cNvPr>
          <p:cNvSpPr/>
          <p:nvPr/>
        </p:nvSpPr>
        <p:spPr>
          <a:xfrm>
            <a:off x="6661971" y="3462972"/>
            <a:ext cx="2548944" cy="1229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31" name="Rectangle 30">
            <a:extLst>
              <a:ext uri="{FF2B5EF4-FFF2-40B4-BE49-F238E27FC236}">
                <a16:creationId xmlns:a16="http://schemas.microsoft.com/office/drawing/2014/main" id="{6F8B11FD-3501-174E-A0F4-F62A7E266F9C}"/>
              </a:ext>
            </a:extLst>
          </p:cNvPr>
          <p:cNvSpPr/>
          <p:nvPr/>
        </p:nvSpPr>
        <p:spPr>
          <a:xfrm>
            <a:off x="6661971" y="4803948"/>
            <a:ext cx="2548944" cy="1229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F04330CB-7A8E-4614-8ACC-CE552D6C4009}"/>
              </a:ext>
            </a:extLst>
          </p:cNvPr>
          <p:cNvSpPr>
            <a:spLocks noGrp="1"/>
          </p:cNvSpPr>
          <p:nvPr>
            <p:ph type="title"/>
          </p:nvPr>
        </p:nvSpPr>
        <p:spPr>
          <a:xfrm>
            <a:off x="838200" y="356579"/>
            <a:ext cx="10626306" cy="941161"/>
          </a:xfrm>
        </p:spPr>
        <p:txBody>
          <a:bodyPr>
            <a:noAutofit/>
          </a:bodyPr>
          <a:lstStyle/>
          <a:p>
            <a:r>
              <a:rPr lang="en-GB" sz="2400" dirty="0">
                <a:latin typeface="Century Gothic" panose="020B0502020202020204" pitchFamily="34" charset="0"/>
              </a:rPr>
              <a:t>Among ethnic minorities, there has been a decrease in the number who agree TV adverts reflect modern British society since last wave</a:t>
            </a:r>
          </a:p>
        </p:txBody>
      </p:sp>
      <p:sp>
        <p:nvSpPr>
          <p:cNvPr id="4" name="Footer Placeholder 3">
            <a:extLst>
              <a:ext uri="{FF2B5EF4-FFF2-40B4-BE49-F238E27FC236}">
                <a16:creationId xmlns:a16="http://schemas.microsoft.com/office/drawing/2014/main" id="{006B260E-74F8-48B5-90FD-B601A8757341}"/>
              </a:ext>
            </a:extLst>
          </p:cNvPr>
          <p:cNvSpPr>
            <a:spLocks noGrp="1"/>
          </p:cNvSpPr>
          <p:nvPr>
            <p:ph type="ftr" sz="quarter" idx="11"/>
          </p:nvPr>
        </p:nvSpPr>
        <p:spPr/>
        <p:txBody>
          <a:bodyPr/>
          <a:lstStyle/>
          <a:p>
            <a:fld id="{A06387B2-7A61-DC40-A17B-3BFC5FA5102E}" type="slidenum">
              <a:rPr lang="en-GB" smtClean="0"/>
              <a:pPr/>
              <a:t>8</a:t>
            </a:fld>
            <a:endParaRPr lang="en-GB" dirty="0"/>
          </a:p>
        </p:txBody>
      </p:sp>
      <p:sp>
        <p:nvSpPr>
          <p:cNvPr id="5" name="Text Placeholder 4">
            <a:extLst>
              <a:ext uri="{FF2B5EF4-FFF2-40B4-BE49-F238E27FC236}">
                <a16:creationId xmlns:a16="http://schemas.microsoft.com/office/drawing/2014/main" id="{AB62C0ED-CAD5-4297-9C31-A1559D9578E2}"/>
              </a:ext>
            </a:extLst>
          </p:cNvPr>
          <p:cNvSpPr>
            <a:spLocks noGrp="1"/>
          </p:cNvSpPr>
          <p:nvPr>
            <p:ph type="body" sz="quarter" idx="12"/>
          </p:nvPr>
        </p:nvSpPr>
        <p:spPr/>
        <p:txBody>
          <a:bodyPr/>
          <a:lstStyle/>
          <a:p>
            <a:r>
              <a:rPr lang="en-GB" dirty="0">
                <a:latin typeface="Arial" panose="020B0604020202020204" pitchFamily="34" charset="0"/>
              </a:rPr>
              <a:t>Results</a:t>
            </a:r>
          </a:p>
        </p:txBody>
      </p:sp>
      <p:sp>
        <p:nvSpPr>
          <p:cNvPr id="15" name="Rectangle 14">
            <a:extLst>
              <a:ext uri="{FF2B5EF4-FFF2-40B4-BE49-F238E27FC236}">
                <a16:creationId xmlns:a16="http://schemas.microsoft.com/office/drawing/2014/main" id="{821AD969-BE53-524D-B8BA-71C73BF02FFD}"/>
              </a:ext>
            </a:extLst>
          </p:cNvPr>
          <p:cNvSpPr/>
          <p:nvPr/>
        </p:nvSpPr>
        <p:spPr>
          <a:xfrm>
            <a:off x="838201" y="2121996"/>
            <a:ext cx="2986824" cy="122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A0A2CAD0-8081-4D4D-A935-BC2E53681C7A}"/>
              </a:ext>
            </a:extLst>
          </p:cNvPr>
          <p:cNvSpPr/>
          <p:nvPr/>
        </p:nvSpPr>
        <p:spPr>
          <a:xfrm>
            <a:off x="1294892" y="2292006"/>
            <a:ext cx="2006165" cy="889154"/>
          </a:xfrm>
          <a:prstGeom prst="rect">
            <a:avLst/>
          </a:prstGeom>
        </p:spPr>
        <p:txBody>
          <a:bodyPr wrap="square" anchor="ctr">
            <a:spAutoFit/>
          </a:bodyPr>
          <a:lstStyle/>
          <a:p>
            <a:pPr lvl="0">
              <a:lnSpc>
                <a:spcPct val="110000"/>
              </a:lnSpc>
              <a:spcAft>
                <a:spcPts val="300"/>
              </a:spcAft>
            </a:pPr>
            <a:r>
              <a:rPr lang="en-GB" sz="1200" b="1" dirty="0">
                <a:latin typeface="Arial" panose="020B0604020202020204" pitchFamily="34" charset="0"/>
              </a:rPr>
              <a:t>Say it’s important for different groups in society to be well represented</a:t>
            </a:r>
          </a:p>
        </p:txBody>
      </p:sp>
      <p:sp>
        <p:nvSpPr>
          <p:cNvPr id="20" name="Rectangle 19">
            <a:extLst>
              <a:ext uri="{FF2B5EF4-FFF2-40B4-BE49-F238E27FC236}">
                <a16:creationId xmlns:a16="http://schemas.microsoft.com/office/drawing/2014/main" id="{BF270364-5DCB-5D40-A666-B0E9E3791E43}"/>
              </a:ext>
            </a:extLst>
          </p:cNvPr>
          <p:cNvSpPr/>
          <p:nvPr/>
        </p:nvSpPr>
        <p:spPr>
          <a:xfrm>
            <a:off x="838201" y="3462972"/>
            <a:ext cx="2986824" cy="122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2" name="Rectangle 21">
            <a:extLst>
              <a:ext uri="{FF2B5EF4-FFF2-40B4-BE49-F238E27FC236}">
                <a16:creationId xmlns:a16="http://schemas.microsoft.com/office/drawing/2014/main" id="{A8279B7E-BB2C-CF45-8BE5-9DD71F3862A2}"/>
              </a:ext>
            </a:extLst>
          </p:cNvPr>
          <p:cNvSpPr/>
          <p:nvPr/>
        </p:nvSpPr>
        <p:spPr>
          <a:xfrm>
            <a:off x="1294892" y="3824746"/>
            <a:ext cx="2006165" cy="482824"/>
          </a:xfrm>
          <a:prstGeom prst="rect">
            <a:avLst/>
          </a:prstGeom>
        </p:spPr>
        <p:txBody>
          <a:bodyPr wrap="square" anchor="ctr">
            <a:spAutoFit/>
          </a:bodyPr>
          <a:lstStyle/>
          <a:p>
            <a:pPr lvl="0">
              <a:lnSpc>
                <a:spcPct val="110000"/>
              </a:lnSpc>
              <a:spcAft>
                <a:spcPts val="300"/>
              </a:spcAft>
            </a:pPr>
            <a:r>
              <a:rPr lang="en-GB" sz="1200" b="1" dirty="0">
                <a:latin typeface="Arial" panose="020B0604020202020204" pitchFamily="34" charset="0"/>
              </a:rPr>
              <a:t>Say TV adverts reflect modern British society</a:t>
            </a:r>
          </a:p>
        </p:txBody>
      </p:sp>
      <p:sp>
        <p:nvSpPr>
          <p:cNvPr id="23" name="Rectangle 22">
            <a:extLst>
              <a:ext uri="{FF2B5EF4-FFF2-40B4-BE49-F238E27FC236}">
                <a16:creationId xmlns:a16="http://schemas.microsoft.com/office/drawing/2014/main" id="{6714CAED-6580-2842-A1BC-3DA98F60B3AA}"/>
              </a:ext>
            </a:extLst>
          </p:cNvPr>
          <p:cNvSpPr/>
          <p:nvPr/>
        </p:nvSpPr>
        <p:spPr>
          <a:xfrm>
            <a:off x="838201" y="4803948"/>
            <a:ext cx="2986824" cy="122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5" name="Rectangle 24">
            <a:extLst>
              <a:ext uri="{FF2B5EF4-FFF2-40B4-BE49-F238E27FC236}">
                <a16:creationId xmlns:a16="http://schemas.microsoft.com/office/drawing/2014/main" id="{93186B62-FA3C-9C49-91FB-A53A1AF7538E}"/>
              </a:ext>
            </a:extLst>
          </p:cNvPr>
          <p:cNvSpPr/>
          <p:nvPr/>
        </p:nvSpPr>
        <p:spPr>
          <a:xfrm>
            <a:off x="1294892" y="4973958"/>
            <a:ext cx="2118695" cy="889154"/>
          </a:xfrm>
          <a:prstGeom prst="rect">
            <a:avLst/>
          </a:prstGeom>
        </p:spPr>
        <p:txBody>
          <a:bodyPr wrap="square" anchor="ctr">
            <a:spAutoFit/>
          </a:bodyPr>
          <a:lstStyle/>
          <a:p>
            <a:pPr lvl="0">
              <a:lnSpc>
                <a:spcPct val="110000"/>
              </a:lnSpc>
              <a:spcAft>
                <a:spcPts val="300"/>
              </a:spcAft>
            </a:pPr>
            <a:r>
              <a:rPr lang="en-GB" sz="1200" b="1" dirty="0">
                <a:latin typeface="Arial" panose="020B0604020202020204" pitchFamily="34" charset="0"/>
              </a:rPr>
              <a:t>Say TV adverts do a good job of representing all groups within British society</a:t>
            </a:r>
          </a:p>
        </p:txBody>
      </p:sp>
      <p:sp>
        <p:nvSpPr>
          <p:cNvPr id="16" name="Rectangle 15">
            <a:extLst>
              <a:ext uri="{FF2B5EF4-FFF2-40B4-BE49-F238E27FC236}">
                <a16:creationId xmlns:a16="http://schemas.microsoft.com/office/drawing/2014/main" id="{8E8B39AF-779E-1141-9A39-7CBBA0F48C3B}"/>
              </a:ext>
            </a:extLst>
          </p:cNvPr>
          <p:cNvSpPr/>
          <p:nvPr/>
        </p:nvSpPr>
        <p:spPr>
          <a:xfrm>
            <a:off x="4536679" y="2315666"/>
            <a:ext cx="1417376" cy="841834"/>
          </a:xfrm>
          <a:prstGeom prst="rect">
            <a:avLst/>
          </a:prstGeom>
        </p:spPr>
        <p:txBody>
          <a:bodyPr wrap="square" anchor="ctr">
            <a:spAutoFit/>
          </a:bodyPr>
          <a:lstStyle/>
          <a:p>
            <a:pPr lvl="0" algn="ctr">
              <a:lnSpc>
                <a:spcPct val="110000"/>
              </a:lnSpc>
            </a:pPr>
            <a:r>
              <a:rPr lang="en-GB" sz="4800" b="1" dirty="0">
                <a:solidFill>
                  <a:schemeClr val="bg1"/>
                </a:solidFill>
                <a:latin typeface="Arial" panose="020B0604020202020204" pitchFamily="34" charset="0"/>
              </a:rPr>
              <a:t>62%</a:t>
            </a:r>
          </a:p>
        </p:txBody>
      </p:sp>
      <p:sp>
        <p:nvSpPr>
          <p:cNvPr id="21" name="Rectangle 20">
            <a:extLst>
              <a:ext uri="{FF2B5EF4-FFF2-40B4-BE49-F238E27FC236}">
                <a16:creationId xmlns:a16="http://schemas.microsoft.com/office/drawing/2014/main" id="{4ED3110B-EB29-2148-A843-46C7B3FC291E}"/>
              </a:ext>
            </a:extLst>
          </p:cNvPr>
          <p:cNvSpPr/>
          <p:nvPr/>
        </p:nvSpPr>
        <p:spPr>
          <a:xfrm>
            <a:off x="4587974" y="3676468"/>
            <a:ext cx="1314784" cy="779381"/>
          </a:xfrm>
          <a:prstGeom prst="rect">
            <a:avLst/>
          </a:prstGeom>
        </p:spPr>
        <p:txBody>
          <a:bodyPr wrap="square" anchor="ctr">
            <a:spAutoFit/>
          </a:bodyPr>
          <a:lstStyle/>
          <a:p>
            <a:pPr lvl="0" algn="ctr">
              <a:lnSpc>
                <a:spcPct val="110000"/>
              </a:lnSpc>
            </a:pPr>
            <a:r>
              <a:rPr lang="en-GB" sz="4400" b="1" dirty="0">
                <a:solidFill>
                  <a:schemeClr val="bg1"/>
                </a:solidFill>
                <a:latin typeface="Arial" panose="020B0604020202020204" pitchFamily="34" charset="0"/>
              </a:rPr>
              <a:t>41%</a:t>
            </a:r>
          </a:p>
        </p:txBody>
      </p:sp>
      <p:sp>
        <p:nvSpPr>
          <p:cNvPr id="24" name="Rectangle 23">
            <a:extLst>
              <a:ext uri="{FF2B5EF4-FFF2-40B4-BE49-F238E27FC236}">
                <a16:creationId xmlns:a16="http://schemas.microsoft.com/office/drawing/2014/main" id="{88B751CA-BDDA-5844-924F-C436AA2B032F}"/>
              </a:ext>
            </a:extLst>
          </p:cNvPr>
          <p:cNvSpPr/>
          <p:nvPr/>
        </p:nvSpPr>
        <p:spPr>
          <a:xfrm>
            <a:off x="4600533" y="5004854"/>
            <a:ext cx="1314782" cy="779381"/>
          </a:xfrm>
          <a:prstGeom prst="rect">
            <a:avLst/>
          </a:prstGeom>
        </p:spPr>
        <p:txBody>
          <a:bodyPr wrap="square" anchor="ctr">
            <a:spAutoFit/>
          </a:bodyPr>
          <a:lstStyle/>
          <a:p>
            <a:pPr lvl="0" algn="ctr">
              <a:lnSpc>
                <a:spcPct val="110000"/>
              </a:lnSpc>
            </a:pPr>
            <a:r>
              <a:rPr lang="en-GB" sz="4400" b="1" dirty="0">
                <a:solidFill>
                  <a:schemeClr val="bg1"/>
                </a:solidFill>
                <a:latin typeface="Arial" panose="020B0604020202020204" pitchFamily="34" charset="0"/>
              </a:rPr>
              <a:t>45%</a:t>
            </a:r>
          </a:p>
        </p:txBody>
      </p:sp>
      <p:sp>
        <p:nvSpPr>
          <p:cNvPr id="32" name="Rectangle 31">
            <a:extLst>
              <a:ext uri="{FF2B5EF4-FFF2-40B4-BE49-F238E27FC236}">
                <a16:creationId xmlns:a16="http://schemas.microsoft.com/office/drawing/2014/main" id="{B41E4068-5CB3-B846-8D0E-E6E4E4AD30B1}"/>
              </a:ext>
            </a:extLst>
          </p:cNvPr>
          <p:cNvSpPr/>
          <p:nvPr/>
        </p:nvSpPr>
        <p:spPr>
          <a:xfrm>
            <a:off x="7086747" y="2197967"/>
            <a:ext cx="1725151" cy="1029256"/>
          </a:xfrm>
          <a:prstGeom prst="rect">
            <a:avLst/>
          </a:prstGeom>
        </p:spPr>
        <p:txBody>
          <a:bodyPr wrap="square" anchor="ctr">
            <a:spAutoFit/>
          </a:bodyPr>
          <a:lstStyle/>
          <a:p>
            <a:pPr lvl="0" algn="ctr">
              <a:lnSpc>
                <a:spcPct val="110000"/>
              </a:lnSpc>
            </a:pPr>
            <a:r>
              <a:rPr lang="en-GB" sz="6000" b="1" dirty="0">
                <a:solidFill>
                  <a:schemeClr val="bg1"/>
                </a:solidFill>
                <a:latin typeface="Arial" panose="020B0604020202020204" pitchFamily="34" charset="0"/>
              </a:rPr>
              <a:t>81%</a:t>
            </a:r>
          </a:p>
        </p:txBody>
      </p:sp>
      <p:sp>
        <p:nvSpPr>
          <p:cNvPr id="33" name="Rectangle 32">
            <a:extLst>
              <a:ext uri="{FF2B5EF4-FFF2-40B4-BE49-F238E27FC236}">
                <a16:creationId xmlns:a16="http://schemas.microsoft.com/office/drawing/2014/main" id="{1F43A2C7-2E26-3A4E-A0E6-160B06AE93D3}"/>
              </a:ext>
            </a:extLst>
          </p:cNvPr>
          <p:cNvSpPr/>
          <p:nvPr/>
        </p:nvSpPr>
        <p:spPr>
          <a:xfrm>
            <a:off x="7240632" y="3621253"/>
            <a:ext cx="1417376" cy="841834"/>
          </a:xfrm>
          <a:prstGeom prst="rect">
            <a:avLst/>
          </a:prstGeom>
        </p:spPr>
        <p:txBody>
          <a:bodyPr wrap="square" anchor="ctr">
            <a:spAutoFit/>
          </a:bodyPr>
          <a:lstStyle/>
          <a:p>
            <a:pPr lvl="0" algn="ctr">
              <a:lnSpc>
                <a:spcPct val="110000"/>
              </a:lnSpc>
            </a:pPr>
            <a:r>
              <a:rPr lang="en-GB" sz="4800" b="1" dirty="0">
                <a:solidFill>
                  <a:schemeClr val="bg1"/>
                </a:solidFill>
                <a:latin typeface="Arial" panose="020B0604020202020204" pitchFamily="34" charset="0"/>
              </a:rPr>
              <a:t>60%</a:t>
            </a:r>
          </a:p>
        </p:txBody>
      </p:sp>
      <p:sp>
        <p:nvSpPr>
          <p:cNvPr id="34" name="Rectangle 33">
            <a:extLst>
              <a:ext uri="{FF2B5EF4-FFF2-40B4-BE49-F238E27FC236}">
                <a16:creationId xmlns:a16="http://schemas.microsoft.com/office/drawing/2014/main" id="{CB910F0F-0C22-CD4F-BF1C-4104947EFA25}"/>
              </a:ext>
            </a:extLst>
          </p:cNvPr>
          <p:cNvSpPr/>
          <p:nvPr/>
        </p:nvSpPr>
        <p:spPr>
          <a:xfrm>
            <a:off x="7291928" y="5004855"/>
            <a:ext cx="1314784" cy="779381"/>
          </a:xfrm>
          <a:prstGeom prst="rect">
            <a:avLst/>
          </a:prstGeom>
        </p:spPr>
        <p:txBody>
          <a:bodyPr wrap="square" anchor="ctr">
            <a:spAutoFit/>
          </a:bodyPr>
          <a:lstStyle/>
          <a:p>
            <a:pPr lvl="0" algn="ctr">
              <a:lnSpc>
                <a:spcPct val="110000"/>
              </a:lnSpc>
            </a:pPr>
            <a:r>
              <a:rPr lang="en-GB" sz="4400" b="1" dirty="0">
                <a:solidFill>
                  <a:schemeClr val="bg1"/>
                </a:solidFill>
                <a:latin typeface="Arial" panose="020B0604020202020204" pitchFamily="34" charset="0"/>
              </a:rPr>
              <a:t>55%</a:t>
            </a:r>
          </a:p>
        </p:txBody>
      </p:sp>
      <p:sp>
        <p:nvSpPr>
          <p:cNvPr id="44" name="Rectangle 43">
            <a:extLst>
              <a:ext uri="{FF2B5EF4-FFF2-40B4-BE49-F238E27FC236}">
                <a16:creationId xmlns:a16="http://schemas.microsoft.com/office/drawing/2014/main" id="{B2DC4010-5DAB-C442-827E-93E22CA1C756}"/>
              </a:ext>
            </a:extLst>
          </p:cNvPr>
          <p:cNvSpPr/>
          <p:nvPr/>
        </p:nvSpPr>
        <p:spPr>
          <a:xfrm>
            <a:off x="4463468" y="1647315"/>
            <a:ext cx="1595629" cy="267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rPr>
              <a:t>UK total</a:t>
            </a:r>
          </a:p>
        </p:txBody>
      </p:sp>
      <p:sp>
        <p:nvSpPr>
          <p:cNvPr id="45" name="Rectangle 44">
            <a:extLst>
              <a:ext uri="{FF2B5EF4-FFF2-40B4-BE49-F238E27FC236}">
                <a16:creationId xmlns:a16="http://schemas.microsoft.com/office/drawing/2014/main" id="{168C565C-207F-AD45-9EA0-F0877009EC39}"/>
              </a:ext>
            </a:extLst>
          </p:cNvPr>
          <p:cNvSpPr/>
          <p:nvPr/>
        </p:nvSpPr>
        <p:spPr>
          <a:xfrm>
            <a:off x="7138628" y="1647315"/>
            <a:ext cx="1595629" cy="267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rPr>
              <a:t>Minority ethnic</a:t>
            </a:r>
          </a:p>
        </p:txBody>
      </p:sp>
      <p:sp>
        <p:nvSpPr>
          <p:cNvPr id="6" name="Rectangle 5">
            <a:extLst>
              <a:ext uri="{FF2B5EF4-FFF2-40B4-BE49-F238E27FC236}">
                <a16:creationId xmlns:a16="http://schemas.microsoft.com/office/drawing/2014/main" id="{7CEDCB19-4F5F-44C7-B3C0-EA42C906560B}"/>
              </a:ext>
            </a:extLst>
          </p:cNvPr>
          <p:cNvSpPr/>
          <p:nvPr/>
        </p:nvSpPr>
        <p:spPr>
          <a:xfrm>
            <a:off x="5506803" y="3027329"/>
            <a:ext cx="1104588" cy="615164"/>
          </a:xfrm>
          <a:prstGeom prst="rect">
            <a:avLst/>
          </a:prstGeom>
          <a:solidFill>
            <a:srgbClr val="008DB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66%</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9276EBB4-21EB-4B7B-A498-94AA48B9F3DB}"/>
              </a:ext>
            </a:extLst>
          </p:cNvPr>
          <p:cNvSpPr/>
          <p:nvPr/>
        </p:nvSpPr>
        <p:spPr>
          <a:xfrm>
            <a:off x="8177393" y="3027329"/>
            <a:ext cx="1104588" cy="615164"/>
          </a:xfrm>
          <a:prstGeom prst="rect">
            <a:avLst/>
          </a:prstGeom>
          <a:solidFill>
            <a:srgbClr val="008DB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81%</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8" name="Rectangle 7">
            <a:extLst>
              <a:ext uri="{FF2B5EF4-FFF2-40B4-BE49-F238E27FC236}">
                <a16:creationId xmlns:a16="http://schemas.microsoft.com/office/drawing/2014/main" id="{6B989D2B-36F3-48DE-948A-393B0FB03990}"/>
              </a:ext>
            </a:extLst>
          </p:cNvPr>
          <p:cNvSpPr/>
          <p:nvPr/>
        </p:nvSpPr>
        <p:spPr>
          <a:xfrm>
            <a:off x="5506803" y="4340751"/>
            <a:ext cx="1104588" cy="615164"/>
          </a:xfrm>
          <a:prstGeom prst="rect">
            <a:avLst/>
          </a:prstGeom>
          <a:solidFill>
            <a:srgbClr val="008DB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43%</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9" name="Rectangle 8">
            <a:extLst>
              <a:ext uri="{FF2B5EF4-FFF2-40B4-BE49-F238E27FC236}">
                <a16:creationId xmlns:a16="http://schemas.microsoft.com/office/drawing/2014/main" id="{6932983D-E2AD-45C2-A4FA-52BCB8E1BABD}"/>
              </a:ext>
            </a:extLst>
          </p:cNvPr>
          <p:cNvSpPr/>
          <p:nvPr/>
        </p:nvSpPr>
        <p:spPr>
          <a:xfrm>
            <a:off x="8177393" y="4340751"/>
            <a:ext cx="1104588" cy="615164"/>
          </a:xfrm>
          <a:prstGeom prst="rect">
            <a:avLst/>
          </a:prstGeom>
          <a:solidFill>
            <a:srgbClr val="008DB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67%</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10" name="Rectangle 9">
            <a:extLst>
              <a:ext uri="{FF2B5EF4-FFF2-40B4-BE49-F238E27FC236}">
                <a16:creationId xmlns:a16="http://schemas.microsoft.com/office/drawing/2014/main" id="{D8F7C6B4-8A57-40C9-B986-9FF2A228D674}"/>
              </a:ext>
            </a:extLst>
          </p:cNvPr>
          <p:cNvSpPr/>
          <p:nvPr/>
        </p:nvSpPr>
        <p:spPr>
          <a:xfrm>
            <a:off x="5502995" y="5674078"/>
            <a:ext cx="1104588" cy="615164"/>
          </a:xfrm>
          <a:prstGeom prst="rect">
            <a:avLst/>
          </a:prstGeom>
          <a:solidFill>
            <a:srgbClr val="008DB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47%</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BF201249-1B9F-47F5-B5AD-A2E7ADF1628E}"/>
              </a:ext>
            </a:extLst>
          </p:cNvPr>
          <p:cNvSpPr/>
          <p:nvPr/>
        </p:nvSpPr>
        <p:spPr>
          <a:xfrm>
            <a:off x="8173585" y="5674078"/>
            <a:ext cx="1104588" cy="615164"/>
          </a:xfrm>
          <a:prstGeom prst="rect">
            <a:avLst/>
          </a:prstGeom>
          <a:solidFill>
            <a:srgbClr val="008DB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57%</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grpSp>
        <p:nvGrpSpPr>
          <p:cNvPr id="48" name="Group 47">
            <a:extLst>
              <a:ext uri="{FF2B5EF4-FFF2-40B4-BE49-F238E27FC236}">
                <a16:creationId xmlns:a16="http://schemas.microsoft.com/office/drawing/2014/main" id="{6065F9D2-7193-488B-96BF-632D678FC13E}"/>
              </a:ext>
            </a:extLst>
          </p:cNvPr>
          <p:cNvGrpSpPr/>
          <p:nvPr/>
        </p:nvGrpSpPr>
        <p:grpSpPr>
          <a:xfrm>
            <a:off x="9323111" y="6326867"/>
            <a:ext cx="2030689" cy="338554"/>
            <a:chOff x="9323111" y="6326867"/>
            <a:chExt cx="2030689" cy="338554"/>
          </a:xfrm>
        </p:grpSpPr>
        <p:sp>
          <p:nvSpPr>
            <p:cNvPr id="49" name="Isosceles Triangle 48">
              <a:extLst>
                <a:ext uri="{FF2B5EF4-FFF2-40B4-BE49-F238E27FC236}">
                  <a16:creationId xmlns:a16="http://schemas.microsoft.com/office/drawing/2014/main" id="{CF907504-0212-42B3-9B86-8CEDD60BED39}"/>
                </a:ext>
              </a:extLst>
            </p:cNvPr>
            <p:cNvSpPr/>
            <p:nvPr/>
          </p:nvSpPr>
          <p:spPr>
            <a:xfrm>
              <a:off x="9323111" y="6382179"/>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20605" y="56519"/>
                    <a:pt x="30541" y="48729"/>
                    <a:pt x="57807" y="0"/>
                  </a:cubicBezTo>
                  <a:cubicBezTo>
                    <a:pt x="71469" y="32928"/>
                    <a:pt x="91666" y="63830"/>
                    <a:pt x="115614" y="105103"/>
                  </a:cubicBezTo>
                  <a:cubicBezTo>
                    <a:pt x="82277" y="105732"/>
                    <a:pt x="35104" y="109915"/>
                    <a:pt x="0" y="105103"/>
                  </a:cubicBezTo>
                  <a:close/>
                </a:path>
                <a:path w="115614" h="105103" stroke="0" extrusionOk="0">
                  <a:moveTo>
                    <a:pt x="0" y="105103"/>
                  </a:moveTo>
                  <a:cubicBezTo>
                    <a:pt x="25338" y="64047"/>
                    <a:pt x="36601" y="29906"/>
                    <a:pt x="57807" y="0"/>
                  </a:cubicBezTo>
                  <a:cubicBezTo>
                    <a:pt x="87717" y="45776"/>
                    <a:pt x="96407" y="63111"/>
                    <a:pt x="115614" y="105103"/>
                  </a:cubicBezTo>
                  <a:cubicBezTo>
                    <a:pt x="68514" y="110263"/>
                    <a:pt x="57643" y="105240"/>
                    <a:pt x="0" y="105103"/>
                  </a:cubicBezTo>
                  <a:close/>
                </a:path>
              </a:pathLst>
            </a:custGeom>
            <a:solidFill>
              <a:srgbClr val="00B050"/>
            </a:solidFill>
            <a:ln>
              <a:solidFill>
                <a:srgbClr val="00B050"/>
              </a:solidFill>
              <a:extLst>
                <a:ext uri="{C807C97D-BFC1-408E-A445-0C87EB9F89A2}">
                  <ask:lineSketchStyleProps xmlns:ask="http://schemas.microsoft.com/office/drawing/2018/sketchyshapes" sd="255237728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87E60611-A69F-4576-A4AE-36E71E6D9A4C}"/>
                </a:ext>
              </a:extLst>
            </p:cNvPr>
            <p:cNvSpPr txBox="1"/>
            <p:nvPr/>
          </p:nvSpPr>
          <p:spPr>
            <a:xfrm>
              <a:off x="9438876" y="6326867"/>
              <a:ext cx="19149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B645F"/>
                  </a:solidFill>
                  <a:effectLst/>
                  <a:uLnTx/>
                  <a:uFillTx/>
                  <a:latin typeface="Century Gothic" panose="020B0502020202020204" pitchFamily="34" charset="0"/>
                </a:rPr>
                <a:t>Significantly higher/lower than </a:t>
              </a:r>
              <a:r>
                <a:rPr lang="en-GB" sz="800" dirty="0">
                  <a:solidFill>
                    <a:srgbClr val="5B645F"/>
                  </a:solidFill>
                  <a:latin typeface="Century Gothic" panose="020B0502020202020204" pitchFamily="34" charset="0"/>
                </a:rPr>
                <a:t>August</a:t>
              </a:r>
              <a:r>
                <a:rPr kumimoji="0" lang="en-GB" sz="800" b="0" i="0" u="none" strike="noStrike" kern="1200" cap="none" spc="0" normalizeH="0" baseline="0" noProof="0" dirty="0">
                  <a:ln>
                    <a:noFill/>
                  </a:ln>
                  <a:solidFill>
                    <a:srgbClr val="5B645F"/>
                  </a:solidFill>
                  <a:effectLst/>
                  <a:uLnTx/>
                  <a:uFillTx/>
                  <a:latin typeface="Century Gothic" panose="020B0502020202020204" pitchFamily="34" charset="0"/>
                </a:rPr>
                <a:t> '23 at 95% confidence</a:t>
              </a:r>
            </a:p>
          </p:txBody>
        </p:sp>
        <p:sp>
          <p:nvSpPr>
            <p:cNvPr id="51" name="Isosceles Triangle 50">
              <a:extLst>
                <a:ext uri="{FF2B5EF4-FFF2-40B4-BE49-F238E27FC236}">
                  <a16:creationId xmlns:a16="http://schemas.microsoft.com/office/drawing/2014/main" id="{11CF8B9D-3122-478D-AFC5-C37A80BF5D08}"/>
                </a:ext>
              </a:extLst>
            </p:cNvPr>
            <p:cNvSpPr/>
            <p:nvPr/>
          </p:nvSpPr>
          <p:spPr>
            <a:xfrm rot="10800000">
              <a:off x="9323111" y="6541568"/>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66" name="Group 65">
            <a:extLst>
              <a:ext uri="{FF2B5EF4-FFF2-40B4-BE49-F238E27FC236}">
                <a16:creationId xmlns:a16="http://schemas.microsoft.com/office/drawing/2014/main" id="{710836E0-430A-4429-9851-AA9BAFA0BE54}"/>
              </a:ext>
            </a:extLst>
          </p:cNvPr>
          <p:cNvGrpSpPr/>
          <p:nvPr/>
        </p:nvGrpSpPr>
        <p:grpSpPr>
          <a:xfrm>
            <a:off x="9551601" y="1569879"/>
            <a:ext cx="2275624" cy="2275624"/>
            <a:chOff x="9551601" y="1347933"/>
            <a:chExt cx="2275624" cy="2275624"/>
          </a:xfrm>
        </p:grpSpPr>
        <p:sp>
          <p:nvSpPr>
            <p:cNvPr id="67" name="Oval 66">
              <a:extLst>
                <a:ext uri="{FF2B5EF4-FFF2-40B4-BE49-F238E27FC236}">
                  <a16:creationId xmlns:a16="http://schemas.microsoft.com/office/drawing/2014/main" id="{A5BF8525-E5BD-440A-BC85-81F515B41886}"/>
                </a:ext>
              </a:extLst>
            </p:cNvPr>
            <p:cNvSpPr/>
            <p:nvPr/>
          </p:nvSpPr>
          <p:spPr>
            <a:xfrm>
              <a:off x="9551601" y="1347933"/>
              <a:ext cx="2275624" cy="227562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endParaRPr lang="en-GB" sz="1050" b="1" i="1" dirty="0">
                <a:solidFill>
                  <a:schemeClr val="bg1"/>
                </a:solidFill>
                <a:latin typeface="Arial" panose="020B0604020202020204" pitchFamily="34" charset="0"/>
              </a:endParaRPr>
            </a:p>
          </p:txBody>
        </p:sp>
        <p:sp>
          <p:nvSpPr>
            <p:cNvPr id="68" name="TextBox 67">
              <a:extLst>
                <a:ext uri="{FF2B5EF4-FFF2-40B4-BE49-F238E27FC236}">
                  <a16:creationId xmlns:a16="http://schemas.microsoft.com/office/drawing/2014/main" id="{EBD7E931-BA03-431F-B1B3-0E2C7D6925AC}"/>
                </a:ext>
              </a:extLst>
            </p:cNvPr>
            <p:cNvSpPr txBox="1"/>
            <p:nvPr/>
          </p:nvSpPr>
          <p:spPr>
            <a:xfrm>
              <a:off x="9678892" y="1666214"/>
              <a:ext cx="1965027" cy="1348767"/>
            </a:xfrm>
            <a:prstGeom prst="rect">
              <a:avLst/>
            </a:prstGeom>
            <a:noFill/>
          </p:spPr>
          <p:txBody>
            <a:bodyPr wrap="square" rtlCol="0">
              <a:spAutoFit/>
            </a:bodyPr>
            <a:lstStyle/>
            <a:p>
              <a:pPr lvl="0" algn="ctr">
                <a:lnSpc>
                  <a:spcPct val="110000"/>
                </a:lnSpc>
              </a:pPr>
              <a:r>
                <a:rPr lang="en-GB" sz="1100" b="1" i="1" dirty="0">
                  <a:latin typeface="Arial" panose="020B0604020202020204" pitchFamily="34" charset="0"/>
                </a:rPr>
                <a:t>“TV adverts now are a lot more diverse in terms of the people they show than 10 years ago.”</a:t>
              </a:r>
            </a:p>
            <a:p>
              <a:pPr lvl="0" algn="ctr">
                <a:lnSpc>
                  <a:spcPct val="110000"/>
                </a:lnSpc>
              </a:pPr>
              <a:endParaRPr lang="en-GB" sz="1100" b="1" i="1" dirty="0">
                <a:latin typeface="Arial" panose="020B0604020202020204" pitchFamily="34" charset="0"/>
              </a:endParaRPr>
            </a:p>
            <a:p>
              <a:pPr lvl="0" algn="ctr">
                <a:lnSpc>
                  <a:spcPct val="110000"/>
                </a:lnSpc>
              </a:pPr>
              <a:r>
                <a:rPr lang="en-GB" sz="1000" dirty="0">
                  <a:latin typeface="Arial" panose="020B0604020202020204" pitchFamily="34" charset="0"/>
                </a:rPr>
                <a:t>Female, 51, London, Other Mixed background, Straight</a:t>
              </a:r>
            </a:p>
          </p:txBody>
        </p:sp>
      </p:grpSp>
      <p:grpSp>
        <p:nvGrpSpPr>
          <p:cNvPr id="69" name="Group 68">
            <a:extLst>
              <a:ext uri="{FF2B5EF4-FFF2-40B4-BE49-F238E27FC236}">
                <a16:creationId xmlns:a16="http://schemas.microsoft.com/office/drawing/2014/main" id="{64DF5F73-19EA-4E42-8EF9-48B387436586}"/>
              </a:ext>
            </a:extLst>
          </p:cNvPr>
          <p:cNvGrpSpPr/>
          <p:nvPr/>
        </p:nvGrpSpPr>
        <p:grpSpPr>
          <a:xfrm>
            <a:off x="9551601" y="3933045"/>
            <a:ext cx="2275624" cy="2275624"/>
            <a:chOff x="9551601" y="1347933"/>
            <a:chExt cx="2275624" cy="2275624"/>
          </a:xfrm>
        </p:grpSpPr>
        <p:sp>
          <p:nvSpPr>
            <p:cNvPr id="70" name="Oval 69">
              <a:extLst>
                <a:ext uri="{FF2B5EF4-FFF2-40B4-BE49-F238E27FC236}">
                  <a16:creationId xmlns:a16="http://schemas.microsoft.com/office/drawing/2014/main" id="{0AFA1839-3C83-4E82-889C-6623C4682264}"/>
                </a:ext>
              </a:extLst>
            </p:cNvPr>
            <p:cNvSpPr/>
            <p:nvPr/>
          </p:nvSpPr>
          <p:spPr>
            <a:xfrm>
              <a:off x="9551601" y="1347933"/>
              <a:ext cx="2275624" cy="227562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endParaRPr lang="en-GB" sz="1050" b="1" i="1" dirty="0">
                <a:solidFill>
                  <a:schemeClr val="bg1"/>
                </a:solidFill>
                <a:latin typeface="Arial" panose="020B0604020202020204" pitchFamily="34" charset="0"/>
              </a:endParaRPr>
            </a:p>
          </p:txBody>
        </p:sp>
        <p:sp>
          <p:nvSpPr>
            <p:cNvPr id="71" name="TextBox 70">
              <a:extLst>
                <a:ext uri="{FF2B5EF4-FFF2-40B4-BE49-F238E27FC236}">
                  <a16:creationId xmlns:a16="http://schemas.microsoft.com/office/drawing/2014/main" id="{5C20F1B5-39B6-4B15-8BF0-ECF327112003}"/>
                </a:ext>
              </a:extLst>
            </p:cNvPr>
            <p:cNvSpPr txBox="1"/>
            <p:nvPr/>
          </p:nvSpPr>
          <p:spPr>
            <a:xfrm>
              <a:off x="9670503" y="1753823"/>
              <a:ext cx="2034212" cy="1331839"/>
            </a:xfrm>
            <a:prstGeom prst="rect">
              <a:avLst/>
            </a:prstGeom>
            <a:noFill/>
          </p:spPr>
          <p:txBody>
            <a:bodyPr wrap="square" rtlCol="0">
              <a:spAutoFit/>
            </a:bodyPr>
            <a:lstStyle/>
            <a:p>
              <a:pPr lvl="0" algn="ctr">
                <a:lnSpc>
                  <a:spcPct val="110000"/>
                </a:lnSpc>
              </a:pPr>
              <a:r>
                <a:rPr lang="en-GB" sz="1100" b="1" i="1" dirty="0">
                  <a:latin typeface="Arial" panose="020B0604020202020204" pitchFamily="34" charset="0"/>
                </a:rPr>
                <a:t>“TV adverts remain largely stereotypical and misrepresentative of black people in the UK”</a:t>
              </a:r>
            </a:p>
            <a:p>
              <a:pPr lvl="0" algn="ctr">
                <a:lnSpc>
                  <a:spcPct val="110000"/>
                </a:lnSpc>
              </a:pPr>
              <a:endParaRPr lang="en-GB" sz="1000" dirty="0">
                <a:latin typeface="Arial" panose="020B0604020202020204" pitchFamily="34" charset="0"/>
              </a:endParaRPr>
            </a:p>
            <a:p>
              <a:pPr lvl="0" algn="ctr">
                <a:lnSpc>
                  <a:spcPct val="110000"/>
                </a:lnSpc>
              </a:pPr>
              <a:r>
                <a:rPr lang="en-GB" sz="1000" dirty="0">
                  <a:latin typeface="Arial" panose="020B0604020202020204" pitchFamily="34" charset="0"/>
                </a:rPr>
                <a:t>Male, 46, London  Other black background, Straight</a:t>
              </a:r>
            </a:p>
          </p:txBody>
        </p:sp>
      </p:grpSp>
      <p:sp>
        <p:nvSpPr>
          <p:cNvPr id="46" name="Rectangle 45">
            <a:extLst>
              <a:ext uri="{FF2B5EF4-FFF2-40B4-BE49-F238E27FC236}">
                <a16:creationId xmlns:a16="http://schemas.microsoft.com/office/drawing/2014/main" id="{D3AE301D-E1C8-4BF1-ABB9-52E69A50BAA4}"/>
              </a:ext>
            </a:extLst>
          </p:cNvPr>
          <p:cNvSpPr/>
          <p:nvPr/>
        </p:nvSpPr>
        <p:spPr>
          <a:xfrm>
            <a:off x="478167" y="6638313"/>
            <a:ext cx="5619932"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 Minority ethnic boost (268)</a:t>
            </a:r>
          </a:p>
        </p:txBody>
      </p:sp>
    </p:spTree>
    <p:extLst>
      <p:ext uri="{BB962C8B-B14F-4D97-AF65-F5344CB8AC3E}">
        <p14:creationId xmlns:p14="http://schemas.microsoft.com/office/powerpoint/2010/main" val="282092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15DBC342-7AD0-2870-7FD8-EC8D3C14C4C5}"/>
              </a:ext>
            </a:extLst>
          </p:cNvPr>
          <p:cNvSpPr/>
          <p:nvPr/>
        </p:nvSpPr>
        <p:spPr>
          <a:xfrm>
            <a:off x="9551601" y="3933045"/>
            <a:ext cx="2275624" cy="227562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endParaRPr lang="en-GB" sz="1050" b="1" i="1" dirty="0">
              <a:solidFill>
                <a:schemeClr val="bg1"/>
              </a:solidFill>
              <a:latin typeface="Arial" panose="020B0604020202020204" pitchFamily="34" charset="0"/>
            </a:endParaRPr>
          </a:p>
        </p:txBody>
      </p:sp>
      <p:sp>
        <p:nvSpPr>
          <p:cNvPr id="26" name="Oval 25">
            <a:extLst>
              <a:ext uri="{FF2B5EF4-FFF2-40B4-BE49-F238E27FC236}">
                <a16:creationId xmlns:a16="http://schemas.microsoft.com/office/drawing/2014/main" id="{130A2C24-F7A9-2565-EB03-C2AD3F6E9DDD}"/>
              </a:ext>
            </a:extLst>
          </p:cNvPr>
          <p:cNvSpPr/>
          <p:nvPr/>
        </p:nvSpPr>
        <p:spPr>
          <a:xfrm>
            <a:off x="9551601" y="1569879"/>
            <a:ext cx="2275624" cy="227562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endParaRPr lang="en-GB" sz="1050" b="1" i="1" dirty="0">
              <a:solidFill>
                <a:schemeClr val="bg1"/>
              </a:solidFill>
              <a:latin typeface="Arial" panose="020B0604020202020204" pitchFamily="34" charset="0"/>
            </a:endParaRPr>
          </a:p>
        </p:txBody>
      </p:sp>
      <p:sp>
        <p:nvSpPr>
          <p:cNvPr id="29" name="Rectangle 28">
            <a:extLst>
              <a:ext uri="{FF2B5EF4-FFF2-40B4-BE49-F238E27FC236}">
                <a16:creationId xmlns:a16="http://schemas.microsoft.com/office/drawing/2014/main" id="{CBFE9F37-FD18-1B48-949B-1ED444BE0E88}"/>
              </a:ext>
            </a:extLst>
          </p:cNvPr>
          <p:cNvSpPr/>
          <p:nvPr/>
        </p:nvSpPr>
        <p:spPr>
          <a:xfrm>
            <a:off x="6661971" y="2121996"/>
            <a:ext cx="2548944" cy="1229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30" name="Rectangle 29">
            <a:extLst>
              <a:ext uri="{FF2B5EF4-FFF2-40B4-BE49-F238E27FC236}">
                <a16:creationId xmlns:a16="http://schemas.microsoft.com/office/drawing/2014/main" id="{9C4B6DE4-99F7-E442-A0D7-54E109A63945}"/>
              </a:ext>
            </a:extLst>
          </p:cNvPr>
          <p:cNvSpPr/>
          <p:nvPr/>
        </p:nvSpPr>
        <p:spPr>
          <a:xfrm>
            <a:off x="6661971" y="3462972"/>
            <a:ext cx="2548944" cy="1229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31" name="Rectangle 30">
            <a:extLst>
              <a:ext uri="{FF2B5EF4-FFF2-40B4-BE49-F238E27FC236}">
                <a16:creationId xmlns:a16="http://schemas.microsoft.com/office/drawing/2014/main" id="{6F8B11FD-3501-174E-A0F4-F62A7E266F9C}"/>
              </a:ext>
            </a:extLst>
          </p:cNvPr>
          <p:cNvSpPr/>
          <p:nvPr/>
        </p:nvSpPr>
        <p:spPr>
          <a:xfrm>
            <a:off x="6661971" y="4803948"/>
            <a:ext cx="2548944" cy="1229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F04330CB-7A8E-4614-8ACC-CE552D6C4009}"/>
              </a:ext>
            </a:extLst>
          </p:cNvPr>
          <p:cNvSpPr>
            <a:spLocks noGrp="1"/>
          </p:cNvSpPr>
          <p:nvPr>
            <p:ph type="title"/>
          </p:nvPr>
        </p:nvSpPr>
        <p:spPr>
          <a:xfrm>
            <a:off x="838200" y="353441"/>
            <a:ext cx="10515600" cy="941161"/>
          </a:xfrm>
        </p:spPr>
        <p:txBody>
          <a:bodyPr>
            <a:noAutofit/>
          </a:bodyPr>
          <a:lstStyle/>
          <a:p>
            <a:r>
              <a:rPr lang="en-GB" sz="2400" dirty="0">
                <a:latin typeface="Century Gothic" panose="020B0502020202020204" pitchFamily="34" charset="0"/>
              </a:rPr>
              <a:t>Positive attitudes among the LGBTQ+ community have decreased this wave especially those agreeing TV adverts are good at representation</a:t>
            </a:r>
          </a:p>
        </p:txBody>
      </p:sp>
      <p:sp>
        <p:nvSpPr>
          <p:cNvPr id="4" name="Footer Placeholder 3">
            <a:extLst>
              <a:ext uri="{FF2B5EF4-FFF2-40B4-BE49-F238E27FC236}">
                <a16:creationId xmlns:a16="http://schemas.microsoft.com/office/drawing/2014/main" id="{006B260E-74F8-48B5-90FD-B601A8757341}"/>
              </a:ext>
            </a:extLst>
          </p:cNvPr>
          <p:cNvSpPr>
            <a:spLocks noGrp="1"/>
          </p:cNvSpPr>
          <p:nvPr>
            <p:ph type="ftr" sz="quarter" idx="11"/>
          </p:nvPr>
        </p:nvSpPr>
        <p:spPr/>
        <p:txBody>
          <a:bodyPr/>
          <a:lstStyle/>
          <a:p>
            <a:fld id="{A06387B2-7A61-DC40-A17B-3BFC5FA5102E}" type="slidenum">
              <a:rPr lang="en-GB" smtClean="0"/>
              <a:pPr/>
              <a:t>9</a:t>
            </a:fld>
            <a:endParaRPr lang="en-GB" dirty="0"/>
          </a:p>
        </p:txBody>
      </p:sp>
      <p:sp>
        <p:nvSpPr>
          <p:cNvPr id="5" name="Text Placeholder 4">
            <a:extLst>
              <a:ext uri="{FF2B5EF4-FFF2-40B4-BE49-F238E27FC236}">
                <a16:creationId xmlns:a16="http://schemas.microsoft.com/office/drawing/2014/main" id="{AB62C0ED-CAD5-4297-9C31-A1559D9578E2}"/>
              </a:ext>
            </a:extLst>
          </p:cNvPr>
          <p:cNvSpPr>
            <a:spLocks noGrp="1"/>
          </p:cNvSpPr>
          <p:nvPr>
            <p:ph type="body" sz="quarter" idx="12"/>
          </p:nvPr>
        </p:nvSpPr>
        <p:spPr/>
        <p:txBody>
          <a:bodyPr/>
          <a:lstStyle/>
          <a:p>
            <a:r>
              <a:rPr lang="en-GB" dirty="0">
                <a:latin typeface="Arial" panose="020B0604020202020204" pitchFamily="34" charset="0"/>
              </a:rPr>
              <a:t>Results</a:t>
            </a:r>
          </a:p>
        </p:txBody>
      </p:sp>
      <p:sp>
        <p:nvSpPr>
          <p:cNvPr id="15" name="Rectangle 14">
            <a:extLst>
              <a:ext uri="{FF2B5EF4-FFF2-40B4-BE49-F238E27FC236}">
                <a16:creationId xmlns:a16="http://schemas.microsoft.com/office/drawing/2014/main" id="{821AD969-BE53-524D-B8BA-71C73BF02FFD}"/>
              </a:ext>
            </a:extLst>
          </p:cNvPr>
          <p:cNvSpPr/>
          <p:nvPr/>
        </p:nvSpPr>
        <p:spPr>
          <a:xfrm>
            <a:off x="838201" y="2121996"/>
            <a:ext cx="2986824" cy="122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A0A2CAD0-8081-4D4D-A935-BC2E53681C7A}"/>
              </a:ext>
            </a:extLst>
          </p:cNvPr>
          <p:cNvSpPr/>
          <p:nvPr/>
        </p:nvSpPr>
        <p:spPr>
          <a:xfrm>
            <a:off x="1294892" y="2292006"/>
            <a:ext cx="2006165" cy="889154"/>
          </a:xfrm>
          <a:prstGeom prst="rect">
            <a:avLst/>
          </a:prstGeom>
        </p:spPr>
        <p:txBody>
          <a:bodyPr wrap="square" anchor="ctr">
            <a:spAutoFit/>
          </a:bodyPr>
          <a:lstStyle/>
          <a:p>
            <a:pPr lvl="0">
              <a:lnSpc>
                <a:spcPct val="110000"/>
              </a:lnSpc>
              <a:spcAft>
                <a:spcPts val="300"/>
              </a:spcAft>
            </a:pPr>
            <a:r>
              <a:rPr lang="en-GB" sz="1200" b="1" dirty="0">
                <a:latin typeface="Arial" panose="020B0604020202020204" pitchFamily="34" charset="0"/>
              </a:rPr>
              <a:t>Say it’s important for different groups in society to be well represented</a:t>
            </a:r>
          </a:p>
        </p:txBody>
      </p:sp>
      <p:sp>
        <p:nvSpPr>
          <p:cNvPr id="20" name="Rectangle 19">
            <a:extLst>
              <a:ext uri="{FF2B5EF4-FFF2-40B4-BE49-F238E27FC236}">
                <a16:creationId xmlns:a16="http://schemas.microsoft.com/office/drawing/2014/main" id="{BF270364-5DCB-5D40-A666-B0E9E3791E43}"/>
              </a:ext>
            </a:extLst>
          </p:cNvPr>
          <p:cNvSpPr/>
          <p:nvPr/>
        </p:nvSpPr>
        <p:spPr>
          <a:xfrm>
            <a:off x="838201" y="3462972"/>
            <a:ext cx="2986824" cy="122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2" name="Rectangle 21">
            <a:extLst>
              <a:ext uri="{FF2B5EF4-FFF2-40B4-BE49-F238E27FC236}">
                <a16:creationId xmlns:a16="http://schemas.microsoft.com/office/drawing/2014/main" id="{A8279B7E-BB2C-CF45-8BE5-9DD71F3862A2}"/>
              </a:ext>
            </a:extLst>
          </p:cNvPr>
          <p:cNvSpPr/>
          <p:nvPr/>
        </p:nvSpPr>
        <p:spPr>
          <a:xfrm>
            <a:off x="1294892" y="3824746"/>
            <a:ext cx="2006165" cy="482824"/>
          </a:xfrm>
          <a:prstGeom prst="rect">
            <a:avLst/>
          </a:prstGeom>
        </p:spPr>
        <p:txBody>
          <a:bodyPr wrap="square" anchor="ctr">
            <a:spAutoFit/>
          </a:bodyPr>
          <a:lstStyle/>
          <a:p>
            <a:pPr lvl="0">
              <a:lnSpc>
                <a:spcPct val="110000"/>
              </a:lnSpc>
              <a:spcAft>
                <a:spcPts val="300"/>
              </a:spcAft>
            </a:pPr>
            <a:r>
              <a:rPr lang="en-GB" sz="1200" b="1" dirty="0">
                <a:latin typeface="Arial" panose="020B0604020202020204" pitchFamily="34" charset="0"/>
              </a:rPr>
              <a:t>Say TV adverts reflect modern British society</a:t>
            </a:r>
          </a:p>
        </p:txBody>
      </p:sp>
      <p:sp>
        <p:nvSpPr>
          <p:cNvPr id="23" name="Rectangle 22">
            <a:extLst>
              <a:ext uri="{FF2B5EF4-FFF2-40B4-BE49-F238E27FC236}">
                <a16:creationId xmlns:a16="http://schemas.microsoft.com/office/drawing/2014/main" id="{6714CAED-6580-2842-A1BC-3DA98F60B3AA}"/>
              </a:ext>
            </a:extLst>
          </p:cNvPr>
          <p:cNvSpPr/>
          <p:nvPr/>
        </p:nvSpPr>
        <p:spPr>
          <a:xfrm>
            <a:off x="838201" y="4803948"/>
            <a:ext cx="2986824" cy="122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5" name="Rectangle 24">
            <a:extLst>
              <a:ext uri="{FF2B5EF4-FFF2-40B4-BE49-F238E27FC236}">
                <a16:creationId xmlns:a16="http://schemas.microsoft.com/office/drawing/2014/main" id="{93186B62-FA3C-9C49-91FB-A53A1AF7538E}"/>
              </a:ext>
            </a:extLst>
          </p:cNvPr>
          <p:cNvSpPr/>
          <p:nvPr/>
        </p:nvSpPr>
        <p:spPr>
          <a:xfrm>
            <a:off x="1294892" y="4973958"/>
            <a:ext cx="2118695" cy="889154"/>
          </a:xfrm>
          <a:prstGeom prst="rect">
            <a:avLst/>
          </a:prstGeom>
        </p:spPr>
        <p:txBody>
          <a:bodyPr wrap="square" anchor="ctr">
            <a:spAutoFit/>
          </a:bodyPr>
          <a:lstStyle/>
          <a:p>
            <a:pPr lvl="0">
              <a:lnSpc>
                <a:spcPct val="110000"/>
              </a:lnSpc>
              <a:spcAft>
                <a:spcPts val="300"/>
              </a:spcAft>
            </a:pPr>
            <a:r>
              <a:rPr lang="en-GB" sz="1200" b="1" dirty="0">
                <a:latin typeface="Arial" panose="020B0604020202020204" pitchFamily="34" charset="0"/>
              </a:rPr>
              <a:t>Say TV adverts do a good job of representing all groups within British society</a:t>
            </a:r>
          </a:p>
        </p:txBody>
      </p:sp>
      <p:sp>
        <p:nvSpPr>
          <p:cNvPr id="32" name="Rectangle 31">
            <a:extLst>
              <a:ext uri="{FF2B5EF4-FFF2-40B4-BE49-F238E27FC236}">
                <a16:creationId xmlns:a16="http://schemas.microsoft.com/office/drawing/2014/main" id="{B41E4068-5CB3-B846-8D0E-E6E4E4AD30B1}"/>
              </a:ext>
            </a:extLst>
          </p:cNvPr>
          <p:cNvSpPr/>
          <p:nvPr/>
        </p:nvSpPr>
        <p:spPr>
          <a:xfrm>
            <a:off x="7086747" y="2197967"/>
            <a:ext cx="1725151" cy="1029256"/>
          </a:xfrm>
          <a:prstGeom prst="rect">
            <a:avLst/>
          </a:prstGeom>
        </p:spPr>
        <p:txBody>
          <a:bodyPr wrap="square" anchor="ctr">
            <a:spAutoFit/>
          </a:bodyPr>
          <a:lstStyle/>
          <a:p>
            <a:pPr lvl="0" algn="ctr">
              <a:lnSpc>
                <a:spcPct val="110000"/>
              </a:lnSpc>
            </a:pPr>
            <a:r>
              <a:rPr lang="en-GB" sz="6000" b="1" dirty="0">
                <a:solidFill>
                  <a:schemeClr val="bg1"/>
                </a:solidFill>
                <a:latin typeface="Arial" panose="020B0604020202020204" pitchFamily="34" charset="0"/>
              </a:rPr>
              <a:t>78%</a:t>
            </a:r>
          </a:p>
        </p:txBody>
      </p:sp>
      <p:sp>
        <p:nvSpPr>
          <p:cNvPr id="33" name="Rectangle 32">
            <a:extLst>
              <a:ext uri="{FF2B5EF4-FFF2-40B4-BE49-F238E27FC236}">
                <a16:creationId xmlns:a16="http://schemas.microsoft.com/office/drawing/2014/main" id="{1F43A2C7-2E26-3A4E-A0E6-160B06AE93D3}"/>
              </a:ext>
            </a:extLst>
          </p:cNvPr>
          <p:cNvSpPr/>
          <p:nvPr/>
        </p:nvSpPr>
        <p:spPr>
          <a:xfrm>
            <a:off x="7240632" y="3621253"/>
            <a:ext cx="1417376" cy="841834"/>
          </a:xfrm>
          <a:prstGeom prst="rect">
            <a:avLst/>
          </a:prstGeom>
        </p:spPr>
        <p:txBody>
          <a:bodyPr wrap="square" anchor="ctr">
            <a:spAutoFit/>
          </a:bodyPr>
          <a:lstStyle/>
          <a:p>
            <a:pPr lvl="0" algn="ctr">
              <a:lnSpc>
                <a:spcPct val="110000"/>
              </a:lnSpc>
            </a:pPr>
            <a:r>
              <a:rPr lang="en-GB" sz="4800" b="1" dirty="0">
                <a:solidFill>
                  <a:schemeClr val="bg1"/>
                </a:solidFill>
                <a:latin typeface="Arial" panose="020B0604020202020204" pitchFamily="34" charset="0"/>
              </a:rPr>
              <a:t>52%</a:t>
            </a:r>
          </a:p>
        </p:txBody>
      </p:sp>
      <p:sp>
        <p:nvSpPr>
          <p:cNvPr id="34" name="Rectangle 33">
            <a:extLst>
              <a:ext uri="{FF2B5EF4-FFF2-40B4-BE49-F238E27FC236}">
                <a16:creationId xmlns:a16="http://schemas.microsoft.com/office/drawing/2014/main" id="{CB910F0F-0C22-CD4F-BF1C-4104947EFA25}"/>
              </a:ext>
            </a:extLst>
          </p:cNvPr>
          <p:cNvSpPr/>
          <p:nvPr/>
        </p:nvSpPr>
        <p:spPr>
          <a:xfrm>
            <a:off x="7291928" y="5004855"/>
            <a:ext cx="1314784" cy="779381"/>
          </a:xfrm>
          <a:prstGeom prst="rect">
            <a:avLst/>
          </a:prstGeom>
        </p:spPr>
        <p:txBody>
          <a:bodyPr wrap="square" anchor="ctr">
            <a:spAutoFit/>
          </a:bodyPr>
          <a:lstStyle/>
          <a:p>
            <a:pPr lvl="0" algn="ctr">
              <a:lnSpc>
                <a:spcPct val="110000"/>
              </a:lnSpc>
            </a:pPr>
            <a:r>
              <a:rPr lang="en-GB" sz="4400" b="1" dirty="0">
                <a:solidFill>
                  <a:schemeClr val="bg1"/>
                </a:solidFill>
                <a:latin typeface="Arial" panose="020B0604020202020204" pitchFamily="34" charset="0"/>
              </a:rPr>
              <a:t>49%</a:t>
            </a:r>
          </a:p>
        </p:txBody>
      </p:sp>
      <p:sp>
        <p:nvSpPr>
          <p:cNvPr id="45" name="Rectangle 44">
            <a:extLst>
              <a:ext uri="{FF2B5EF4-FFF2-40B4-BE49-F238E27FC236}">
                <a16:creationId xmlns:a16="http://schemas.microsoft.com/office/drawing/2014/main" id="{168C565C-207F-AD45-9EA0-F0877009EC39}"/>
              </a:ext>
            </a:extLst>
          </p:cNvPr>
          <p:cNvSpPr/>
          <p:nvPr/>
        </p:nvSpPr>
        <p:spPr>
          <a:xfrm>
            <a:off x="7138628" y="1647315"/>
            <a:ext cx="1595629" cy="267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rPr>
              <a:t>LGBTQ+</a:t>
            </a:r>
          </a:p>
        </p:txBody>
      </p:sp>
      <p:sp>
        <p:nvSpPr>
          <p:cNvPr id="7" name="Rectangle 6">
            <a:extLst>
              <a:ext uri="{FF2B5EF4-FFF2-40B4-BE49-F238E27FC236}">
                <a16:creationId xmlns:a16="http://schemas.microsoft.com/office/drawing/2014/main" id="{9276EBB4-21EB-4B7B-A498-94AA48B9F3DB}"/>
              </a:ext>
            </a:extLst>
          </p:cNvPr>
          <p:cNvSpPr/>
          <p:nvPr/>
        </p:nvSpPr>
        <p:spPr>
          <a:xfrm>
            <a:off x="8177393" y="3027329"/>
            <a:ext cx="1104588" cy="615164"/>
          </a:xfrm>
          <a:prstGeom prst="rect">
            <a:avLst/>
          </a:prstGeom>
          <a:solidFill>
            <a:srgbClr val="008DB5">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82%</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9" name="Rectangle 8">
            <a:extLst>
              <a:ext uri="{FF2B5EF4-FFF2-40B4-BE49-F238E27FC236}">
                <a16:creationId xmlns:a16="http://schemas.microsoft.com/office/drawing/2014/main" id="{6932983D-E2AD-45C2-A4FA-52BCB8E1BABD}"/>
              </a:ext>
            </a:extLst>
          </p:cNvPr>
          <p:cNvSpPr/>
          <p:nvPr/>
        </p:nvSpPr>
        <p:spPr>
          <a:xfrm>
            <a:off x="8177393" y="4340751"/>
            <a:ext cx="1104588" cy="615164"/>
          </a:xfrm>
          <a:prstGeom prst="rect">
            <a:avLst/>
          </a:prstGeom>
          <a:solidFill>
            <a:srgbClr val="008DB5">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54%</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BF201249-1B9F-47F5-B5AD-A2E7ADF1628E}"/>
              </a:ext>
            </a:extLst>
          </p:cNvPr>
          <p:cNvSpPr/>
          <p:nvPr/>
        </p:nvSpPr>
        <p:spPr>
          <a:xfrm>
            <a:off x="8173585" y="5674078"/>
            <a:ext cx="1104588" cy="615164"/>
          </a:xfrm>
          <a:prstGeom prst="rect">
            <a:avLst/>
          </a:prstGeom>
          <a:solidFill>
            <a:srgbClr val="008DB5">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58%</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grpSp>
        <p:nvGrpSpPr>
          <p:cNvPr id="48" name="Group 47">
            <a:extLst>
              <a:ext uri="{FF2B5EF4-FFF2-40B4-BE49-F238E27FC236}">
                <a16:creationId xmlns:a16="http://schemas.microsoft.com/office/drawing/2014/main" id="{6065F9D2-7193-488B-96BF-632D678FC13E}"/>
              </a:ext>
            </a:extLst>
          </p:cNvPr>
          <p:cNvGrpSpPr/>
          <p:nvPr/>
        </p:nvGrpSpPr>
        <p:grpSpPr>
          <a:xfrm>
            <a:off x="9323111" y="6326867"/>
            <a:ext cx="2030689" cy="338554"/>
            <a:chOff x="9323111" y="6326867"/>
            <a:chExt cx="2030689" cy="338554"/>
          </a:xfrm>
        </p:grpSpPr>
        <p:sp>
          <p:nvSpPr>
            <p:cNvPr id="49" name="Isosceles Triangle 48">
              <a:extLst>
                <a:ext uri="{FF2B5EF4-FFF2-40B4-BE49-F238E27FC236}">
                  <a16:creationId xmlns:a16="http://schemas.microsoft.com/office/drawing/2014/main" id="{CF907504-0212-42B3-9B86-8CEDD60BED39}"/>
                </a:ext>
              </a:extLst>
            </p:cNvPr>
            <p:cNvSpPr/>
            <p:nvPr/>
          </p:nvSpPr>
          <p:spPr>
            <a:xfrm>
              <a:off x="9323111" y="6382179"/>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20605" y="56519"/>
                    <a:pt x="30541" y="48729"/>
                    <a:pt x="57807" y="0"/>
                  </a:cubicBezTo>
                  <a:cubicBezTo>
                    <a:pt x="71469" y="32928"/>
                    <a:pt x="91666" y="63830"/>
                    <a:pt x="115614" y="105103"/>
                  </a:cubicBezTo>
                  <a:cubicBezTo>
                    <a:pt x="82277" y="105732"/>
                    <a:pt x="35104" y="109915"/>
                    <a:pt x="0" y="105103"/>
                  </a:cubicBezTo>
                  <a:close/>
                </a:path>
                <a:path w="115614" h="105103" stroke="0" extrusionOk="0">
                  <a:moveTo>
                    <a:pt x="0" y="105103"/>
                  </a:moveTo>
                  <a:cubicBezTo>
                    <a:pt x="25338" y="64047"/>
                    <a:pt x="36601" y="29906"/>
                    <a:pt x="57807" y="0"/>
                  </a:cubicBezTo>
                  <a:cubicBezTo>
                    <a:pt x="87717" y="45776"/>
                    <a:pt x="96407" y="63111"/>
                    <a:pt x="115614" y="105103"/>
                  </a:cubicBezTo>
                  <a:cubicBezTo>
                    <a:pt x="68514" y="110263"/>
                    <a:pt x="57643" y="105240"/>
                    <a:pt x="0" y="105103"/>
                  </a:cubicBezTo>
                  <a:close/>
                </a:path>
              </a:pathLst>
            </a:custGeom>
            <a:solidFill>
              <a:srgbClr val="00B050"/>
            </a:solidFill>
            <a:ln>
              <a:solidFill>
                <a:srgbClr val="00B050"/>
              </a:solidFill>
              <a:extLst>
                <a:ext uri="{C807C97D-BFC1-408E-A445-0C87EB9F89A2}">
                  <ask:lineSketchStyleProps xmlns:ask="http://schemas.microsoft.com/office/drawing/2018/sketchyshapes" sd="255237728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87E60611-A69F-4576-A4AE-36E71E6D9A4C}"/>
                </a:ext>
              </a:extLst>
            </p:cNvPr>
            <p:cNvSpPr txBox="1"/>
            <p:nvPr/>
          </p:nvSpPr>
          <p:spPr>
            <a:xfrm>
              <a:off x="9438876" y="6326867"/>
              <a:ext cx="19149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B645F"/>
                  </a:solidFill>
                  <a:effectLst/>
                  <a:uLnTx/>
                  <a:uFillTx/>
                  <a:latin typeface="Century Gothic" panose="020B0502020202020204" pitchFamily="34" charset="0"/>
                </a:rPr>
                <a:t>Significantly higher/lower than August '23 at 95% confidence</a:t>
              </a:r>
            </a:p>
          </p:txBody>
        </p:sp>
        <p:sp>
          <p:nvSpPr>
            <p:cNvPr id="51" name="Isosceles Triangle 50">
              <a:extLst>
                <a:ext uri="{FF2B5EF4-FFF2-40B4-BE49-F238E27FC236}">
                  <a16:creationId xmlns:a16="http://schemas.microsoft.com/office/drawing/2014/main" id="{11CF8B9D-3122-478D-AFC5-C37A80BF5D08}"/>
                </a:ext>
              </a:extLst>
            </p:cNvPr>
            <p:cNvSpPr/>
            <p:nvPr/>
          </p:nvSpPr>
          <p:spPr>
            <a:xfrm rot="10800000">
              <a:off x="9323111" y="6541568"/>
              <a:ext cx="115614" cy="105103"/>
            </a:xfrm>
            <a:custGeom>
              <a:avLst/>
              <a:gdLst>
                <a:gd name="connsiteX0" fmla="*/ 0 w 115614"/>
                <a:gd name="connsiteY0" fmla="*/ 105103 h 105103"/>
                <a:gd name="connsiteX1" fmla="*/ 57807 w 115614"/>
                <a:gd name="connsiteY1" fmla="*/ 0 h 105103"/>
                <a:gd name="connsiteX2" fmla="*/ 115614 w 115614"/>
                <a:gd name="connsiteY2" fmla="*/ 105103 h 105103"/>
                <a:gd name="connsiteX3" fmla="*/ 0 w 115614"/>
                <a:gd name="connsiteY3" fmla="*/ 105103 h 105103"/>
              </a:gdLst>
              <a:ahLst/>
              <a:cxnLst>
                <a:cxn ang="0">
                  <a:pos x="connsiteX0" y="connsiteY0"/>
                </a:cxn>
                <a:cxn ang="0">
                  <a:pos x="connsiteX1" y="connsiteY1"/>
                </a:cxn>
                <a:cxn ang="0">
                  <a:pos x="connsiteX2" y="connsiteY2"/>
                </a:cxn>
                <a:cxn ang="0">
                  <a:pos x="connsiteX3" y="connsiteY3"/>
                </a:cxn>
              </a:cxnLst>
              <a:rect l="l" t="t" r="r" b="b"/>
              <a:pathLst>
                <a:path w="115614" h="105103" fill="none" extrusionOk="0">
                  <a:moveTo>
                    <a:pt x="0" y="105103"/>
                  </a:moveTo>
                  <a:cubicBezTo>
                    <a:pt x="18757" y="65054"/>
                    <a:pt x="47849" y="24905"/>
                    <a:pt x="57807" y="0"/>
                  </a:cubicBezTo>
                  <a:cubicBezTo>
                    <a:pt x="80133" y="41389"/>
                    <a:pt x="95298" y="60514"/>
                    <a:pt x="115614" y="105103"/>
                  </a:cubicBezTo>
                  <a:cubicBezTo>
                    <a:pt x="62406" y="104504"/>
                    <a:pt x="45153" y="104391"/>
                    <a:pt x="0" y="105103"/>
                  </a:cubicBezTo>
                  <a:close/>
                </a:path>
                <a:path w="115614" h="105103" stroke="0" extrusionOk="0">
                  <a:moveTo>
                    <a:pt x="0" y="105103"/>
                  </a:moveTo>
                  <a:cubicBezTo>
                    <a:pt x="20987" y="77376"/>
                    <a:pt x="32057" y="37114"/>
                    <a:pt x="57807" y="0"/>
                  </a:cubicBezTo>
                  <a:cubicBezTo>
                    <a:pt x="80225" y="39321"/>
                    <a:pt x="97728" y="65269"/>
                    <a:pt x="115614" y="105103"/>
                  </a:cubicBezTo>
                  <a:cubicBezTo>
                    <a:pt x="78442" y="103406"/>
                    <a:pt x="41482" y="100773"/>
                    <a:pt x="0" y="105103"/>
                  </a:cubicBezTo>
                  <a:close/>
                </a:path>
              </a:pathLst>
            </a:custGeom>
            <a:solidFill>
              <a:srgbClr val="FF0000"/>
            </a:solidFill>
            <a:ln>
              <a:solidFill>
                <a:srgbClr val="FF0000"/>
              </a:solidFill>
              <a:extLst>
                <a:ext uri="{C807C97D-BFC1-408E-A445-0C87EB9F89A2}">
                  <ask:lineSketchStyleProps xmlns:ask="http://schemas.microsoft.com/office/drawing/2018/sketchyshapes" sd="346898463">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2" name="Rectangle 41">
            <a:extLst>
              <a:ext uri="{FF2B5EF4-FFF2-40B4-BE49-F238E27FC236}">
                <a16:creationId xmlns:a16="http://schemas.microsoft.com/office/drawing/2014/main" id="{ABE9E7F9-9E1A-4750-B2F6-D8DFB33A41DD}"/>
              </a:ext>
            </a:extLst>
          </p:cNvPr>
          <p:cNvSpPr/>
          <p:nvPr/>
        </p:nvSpPr>
        <p:spPr>
          <a:xfrm>
            <a:off x="478167" y="6638313"/>
            <a:ext cx="5619932" cy="21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Arial" panose="020B0604020202020204" pitchFamily="34" charset="0"/>
              </a:rPr>
              <a:t>Base: Nat rep (1,000), LGBTQ+ boost (209)</a:t>
            </a:r>
          </a:p>
        </p:txBody>
      </p:sp>
      <p:sp>
        <p:nvSpPr>
          <p:cNvPr id="3" name="Rectangle 2">
            <a:extLst>
              <a:ext uri="{FF2B5EF4-FFF2-40B4-BE49-F238E27FC236}">
                <a16:creationId xmlns:a16="http://schemas.microsoft.com/office/drawing/2014/main" id="{C65B90F2-C1F0-DB55-BF7A-A3DB5A2A10B3}"/>
              </a:ext>
            </a:extLst>
          </p:cNvPr>
          <p:cNvSpPr/>
          <p:nvPr/>
        </p:nvSpPr>
        <p:spPr>
          <a:xfrm>
            <a:off x="3970896" y="2121996"/>
            <a:ext cx="2548944" cy="1229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6" name="Rectangle 5">
            <a:extLst>
              <a:ext uri="{FF2B5EF4-FFF2-40B4-BE49-F238E27FC236}">
                <a16:creationId xmlns:a16="http://schemas.microsoft.com/office/drawing/2014/main" id="{C024BB3C-80CD-D003-2B34-E959DF741C3F}"/>
              </a:ext>
            </a:extLst>
          </p:cNvPr>
          <p:cNvSpPr/>
          <p:nvPr/>
        </p:nvSpPr>
        <p:spPr>
          <a:xfrm>
            <a:off x="3970896" y="3462972"/>
            <a:ext cx="2548944" cy="1229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42894A5D-34F7-7CC5-75CD-356F63D25DEA}"/>
              </a:ext>
            </a:extLst>
          </p:cNvPr>
          <p:cNvSpPr/>
          <p:nvPr/>
        </p:nvSpPr>
        <p:spPr>
          <a:xfrm>
            <a:off x="3970896" y="4803948"/>
            <a:ext cx="2548944" cy="1229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B40B0006-8262-767B-7623-6265964381CE}"/>
              </a:ext>
            </a:extLst>
          </p:cNvPr>
          <p:cNvSpPr/>
          <p:nvPr/>
        </p:nvSpPr>
        <p:spPr>
          <a:xfrm>
            <a:off x="4536679" y="2315666"/>
            <a:ext cx="1417376" cy="841834"/>
          </a:xfrm>
          <a:prstGeom prst="rect">
            <a:avLst/>
          </a:prstGeom>
        </p:spPr>
        <p:txBody>
          <a:bodyPr wrap="square" anchor="ctr">
            <a:spAutoFit/>
          </a:bodyPr>
          <a:lstStyle/>
          <a:p>
            <a:pPr lvl="0" algn="ctr">
              <a:lnSpc>
                <a:spcPct val="110000"/>
              </a:lnSpc>
            </a:pPr>
            <a:r>
              <a:rPr lang="en-GB" sz="4800" b="1" dirty="0">
                <a:solidFill>
                  <a:schemeClr val="bg1"/>
                </a:solidFill>
                <a:latin typeface="Arial" panose="020B0604020202020204" pitchFamily="34" charset="0"/>
              </a:rPr>
              <a:t>62%</a:t>
            </a:r>
          </a:p>
        </p:txBody>
      </p:sp>
      <p:sp>
        <p:nvSpPr>
          <p:cNvPr id="12" name="Rectangle 11">
            <a:extLst>
              <a:ext uri="{FF2B5EF4-FFF2-40B4-BE49-F238E27FC236}">
                <a16:creationId xmlns:a16="http://schemas.microsoft.com/office/drawing/2014/main" id="{8C99A8AD-A5A7-AD43-D6C8-5FC9A40C2BC3}"/>
              </a:ext>
            </a:extLst>
          </p:cNvPr>
          <p:cNvSpPr/>
          <p:nvPr/>
        </p:nvSpPr>
        <p:spPr>
          <a:xfrm>
            <a:off x="4587974" y="3676468"/>
            <a:ext cx="1314784" cy="779381"/>
          </a:xfrm>
          <a:prstGeom prst="rect">
            <a:avLst/>
          </a:prstGeom>
        </p:spPr>
        <p:txBody>
          <a:bodyPr wrap="square" anchor="ctr">
            <a:spAutoFit/>
          </a:bodyPr>
          <a:lstStyle/>
          <a:p>
            <a:pPr lvl="0" algn="ctr">
              <a:lnSpc>
                <a:spcPct val="110000"/>
              </a:lnSpc>
            </a:pPr>
            <a:r>
              <a:rPr lang="en-GB" sz="4400" b="1" dirty="0">
                <a:solidFill>
                  <a:schemeClr val="bg1"/>
                </a:solidFill>
                <a:latin typeface="Arial" panose="020B0604020202020204" pitchFamily="34" charset="0"/>
              </a:rPr>
              <a:t>41%</a:t>
            </a:r>
          </a:p>
        </p:txBody>
      </p:sp>
      <p:sp>
        <p:nvSpPr>
          <p:cNvPr id="13" name="Rectangle 12">
            <a:extLst>
              <a:ext uri="{FF2B5EF4-FFF2-40B4-BE49-F238E27FC236}">
                <a16:creationId xmlns:a16="http://schemas.microsoft.com/office/drawing/2014/main" id="{9C13CDAB-69D8-4BEF-845E-AFE8E68E668F}"/>
              </a:ext>
            </a:extLst>
          </p:cNvPr>
          <p:cNvSpPr/>
          <p:nvPr/>
        </p:nvSpPr>
        <p:spPr>
          <a:xfrm>
            <a:off x="4579103" y="5004855"/>
            <a:ext cx="1366081" cy="779381"/>
          </a:xfrm>
          <a:prstGeom prst="rect">
            <a:avLst/>
          </a:prstGeom>
        </p:spPr>
        <p:txBody>
          <a:bodyPr wrap="square" anchor="ctr">
            <a:spAutoFit/>
          </a:bodyPr>
          <a:lstStyle/>
          <a:p>
            <a:pPr lvl="0" algn="ctr">
              <a:lnSpc>
                <a:spcPct val="110000"/>
              </a:lnSpc>
            </a:pPr>
            <a:r>
              <a:rPr lang="en-GB" sz="4400" b="1" dirty="0">
                <a:solidFill>
                  <a:schemeClr val="bg1"/>
                </a:solidFill>
                <a:latin typeface="Arial" panose="020B0604020202020204" pitchFamily="34" charset="0"/>
              </a:rPr>
              <a:t>45%</a:t>
            </a:r>
          </a:p>
        </p:txBody>
      </p:sp>
      <p:sp>
        <p:nvSpPr>
          <p:cNvPr id="14" name="Rectangle 13">
            <a:extLst>
              <a:ext uri="{FF2B5EF4-FFF2-40B4-BE49-F238E27FC236}">
                <a16:creationId xmlns:a16="http://schemas.microsoft.com/office/drawing/2014/main" id="{A29A9D09-7E45-42C4-4698-64AF694D3701}"/>
              </a:ext>
            </a:extLst>
          </p:cNvPr>
          <p:cNvSpPr/>
          <p:nvPr/>
        </p:nvSpPr>
        <p:spPr>
          <a:xfrm>
            <a:off x="4463468" y="1647315"/>
            <a:ext cx="1595629" cy="267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rPr>
              <a:t>UK total</a:t>
            </a:r>
          </a:p>
        </p:txBody>
      </p:sp>
      <p:sp>
        <p:nvSpPr>
          <p:cNvPr id="16" name="Rectangle 15">
            <a:extLst>
              <a:ext uri="{FF2B5EF4-FFF2-40B4-BE49-F238E27FC236}">
                <a16:creationId xmlns:a16="http://schemas.microsoft.com/office/drawing/2014/main" id="{136F19F9-1E95-B3C9-3EBD-D2DD953D1E10}"/>
              </a:ext>
            </a:extLst>
          </p:cNvPr>
          <p:cNvSpPr/>
          <p:nvPr/>
        </p:nvSpPr>
        <p:spPr>
          <a:xfrm>
            <a:off x="5506803" y="3027329"/>
            <a:ext cx="1104588" cy="615164"/>
          </a:xfrm>
          <a:prstGeom prst="rect">
            <a:avLst/>
          </a:prstGeom>
          <a:solidFill>
            <a:srgbClr val="008DB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66%</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18" name="Rectangle 17">
            <a:extLst>
              <a:ext uri="{FF2B5EF4-FFF2-40B4-BE49-F238E27FC236}">
                <a16:creationId xmlns:a16="http://schemas.microsoft.com/office/drawing/2014/main" id="{C4166583-72CB-6C45-51B4-D2FBBF4C3226}"/>
              </a:ext>
            </a:extLst>
          </p:cNvPr>
          <p:cNvSpPr/>
          <p:nvPr/>
        </p:nvSpPr>
        <p:spPr>
          <a:xfrm>
            <a:off x="5506803" y="4340751"/>
            <a:ext cx="1104588" cy="615164"/>
          </a:xfrm>
          <a:prstGeom prst="rect">
            <a:avLst/>
          </a:prstGeom>
          <a:solidFill>
            <a:srgbClr val="008DB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43%</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19" name="Rectangle 18">
            <a:extLst>
              <a:ext uri="{FF2B5EF4-FFF2-40B4-BE49-F238E27FC236}">
                <a16:creationId xmlns:a16="http://schemas.microsoft.com/office/drawing/2014/main" id="{D6C571EE-157D-6955-48FC-7859D546E0A4}"/>
              </a:ext>
            </a:extLst>
          </p:cNvPr>
          <p:cNvSpPr/>
          <p:nvPr/>
        </p:nvSpPr>
        <p:spPr>
          <a:xfrm>
            <a:off x="5502995" y="5674078"/>
            <a:ext cx="1104588" cy="615164"/>
          </a:xfrm>
          <a:prstGeom prst="rect">
            <a:avLst/>
          </a:prstGeom>
          <a:solidFill>
            <a:srgbClr val="008DB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GB" sz="2000" b="1" dirty="0">
                <a:solidFill>
                  <a:schemeClr val="bg1"/>
                </a:solidFill>
                <a:latin typeface="Arial" panose="020B0604020202020204" pitchFamily="34" charset="0"/>
              </a:rPr>
              <a:t>47%</a:t>
            </a:r>
          </a:p>
          <a:p>
            <a:pPr lvl="0" algn="ctr">
              <a:lnSpc>
                <a:spcPct val="110000"/>
              </a:lnSpc>
            </a:pPr>
            <a:r>
              <a:rPr lang="en-GB" sz="1000" b="1" dirty="0">
                <a:solidFill>
                  <a:schemeClr val="bg1"/>
                </a:solidFill>
                <a:latin typeface="Arial" panose="020B0604020202020204" pitchFamily="34" charset="0"/>
              </a:rPr>
              <a:t>August ‘23</a:t>
            </a:r>
            <a:endParaRPr lang="en-GB" sz="1000" dirty="0">
              <a:solidFill>
                <a:schemeClr val="bg1"/>
              </a:solidFill>
              <a:latin typeface="Arial" panose="020B0604020202020204" pitchFamily="34" charset="0"/>
            </a:endParaRPr>
          </a:p>
        </p:txBody>
      </p:sp>
      <p:sp>
        <p:nvSpPr>
          <p:cNvPr id="21" name="TextBox 20">
            <a:extLst>
              <a:ext uri="{FF2B5EF4-FFF2-40B4-BE49-F238E27FC236}">
                <a16:creationId xmlns:a16="http://schemas.microsoft.com/office/drawing/2014/main" id="{ACDEDB92-4CD1-3065-0210-E0118244DD0D}"/>
              </a:ext>
            </a:extLst>
          </p:cNvPr>
          <p:cNvSpPr txBox="1"/>
          <p:nvPr/>
        </p:nvSpPr>
        <p:spPr>
          <a:xfrm>
            <a:off x="9670503" y="4338935"/>
            <a:ext cx="2034212" cy="1704249"/>
          </a:xfrm>
          <a:prstGeom prst="rect">
            <a:avLst/>
          </a:prstGeom>
          <a:noFill/>
        </p:spPr>
        <p:txBody>
          <a:bodyPr wrap="square" rtlCol="0">
            <a:spAutoFit/>
          </a:bodyPr>
          <a:lstStyle/>
          <a:p>
            <a:pPr lvl="0" algn="ctr">
              <a:lnSpc>
                <a:spcPct val="110000"/>
              </a:lnSpc>
            </a:pPr>
            <a:r>
              <a:rPr lang="en-GB" sz="1100" b="1" i="1" dirty="0">
                <a:latin typeface="Arial" panose="020B0604020202020204" pitchFamily="34" charset="0"/>
              </a:rPr>
              <a:t>“Do not reflect properly the mix of society, too much emphasis on black race people instead of a mix of Asian, and other ethnicities”</a:t>
            </a:r>
          </a:p>
          <a:p>
            <a:pPr lvl="0" algn="ctr">
              <a:lnSpc>
                <a:spcPct val="110000"/>
              </a:lnSpc>
            </a:pPr>
            <a:endParaRPr lang="en-GB" sz="1000" dirty="0">
              <a:latin typeface="Arial" panose="020B0604020202020204" pitchFamily="34" charset="0"/>
            </a:endParaRPr>
          </a:p>
          <a:p>
            <a:pPr lvl="0" algn="ctr">
              <a:lnSpc>
                <a:spcPct val="110000"/>
              </a:lnSpc>
            </a:pPr>
            <a:r>
              <a:rPr lang="en-GB" sz="1000" dirty="0">
                <a:latin typeface="Arial" panose="020B0604020202020204" pitchFamily="34" charset="0"/>
              </a:rPr>
              <a:t>Male, 39, North West, White, Gay</a:t>
            </a:r>
          </a:p>
        </p:txBody>
      </p:sp>
      <p:sp>
        <p:nvSpPr>
          <p:cNvPr id="27" name="TextBox 26">
            <a:extLst>
              <a:ext uri="{FF2B5EF4-FFF2-40B4-BE49-F238E27FC236}">
                <a16:creationId xmlns:a16="http://schemas.microsoft.com/office/drawing/2014/main" id="{74026DEF-5782-0FF3-6ACF-997821D61D84}"/>
              </a:ext>
            </a:extLst>
          </p:cNvPr>
          <p:cNvSpPr txBox="1"/>
          <p:nvPr/>
        </p:nvSpPr>
        <p:spPr>
          <a:xfrm>
            <a:off x="9678892" y="1888160"/>
            <a:ext cx="1965027" cy="1721177"/>
          </a:xfrm>
          <a:prstGeom prst="rect">
            <a:avLst/>
          </a:prstGeom>
          <a:noFill/>
        </p:spPr>
        <p:txBody>
          <a:bodyPr wrap="square" rtlCol="0">
            <a:spAutoFit/>
          </a:bodyPr>
          <a:lstStyle/>
          <a:p>
            <a:pPr lvl="0" algn="ctr">
              <a:lnSpc>
                <a:spcPct val="110000"/>
              </a:lnSpc>
            </a:pPr>
            <a:r>
              <a:rPr lang="en-GB" sz="1100" b="1" i="1" dirty="0">
                <a:latin typeface="Arial" panose="020B0604020202020204" pitchFamily="34" charset="0"/>
              </a:rPr>
              <a:t>“We're seeing more same sex couples such as in the Pandora ad, we see blind people in the Bisto ad, black people in lots of ads too”</a:t>
            </a:r>
          </a:p>
          <a:p>
            <a:pPr lvl="0" algn="ctr">
              <a:lnSpc>
                <a:spcPct val="110000"/>
              </a:lnSpc>
            </a:pPr>
            <a:endParaRPr lang="en-GB" sz="1100" b="1" i="1" dirty="0">
              <a:latin typeface="Arial" panose="020B0604020202020204" pitchFamily="34" charset="0"/>
            </a:endParaRPr>
          </a:p>
          <a:p>
            <a:pPr lvl="0" algn="ctr">
              <a:lnSpc>
                <a:spcPct val="110000"/>
              </a:lnSpc>
            </a:pPr>
            <a:r>
              <a:rPr lang="en-GB" sz="1000" dirty="0">
                <a:latin typeface="Arial" panose="020B0604020202020204" pitchFamily="34" charset="0"/>
              </a:rPr>
              <a:t>Female, 49, South West, White, Bisexual</a:t>
            </a:r>
          </a:p>
        </p:txBody>
      </p:sp>
    </p:spTree>
    <p:extLst>
      <p:ext uri="{BB962C8B-B14F-4D97-AF65-F5344CB8AC3E}">
        <p14:creationId xmlns:p14="http://schemas.microsoft.com/office/powerpoint/2010/main" val="1351468761"/>
      </p:ext>
    </p:extLst>
  </p:cSld>
  <p:clrMapOvr>
    <a:masterClrMapping/>
  </p:clrMapOvr>
</p:sld>
</file>

<file path=ppt/theme/theme1.xml><?xml version="1.0" encoding="utf-8"?>
<a:theme xmlns:a="http://schemas.openxmlformats.org/drawingml/2006/main" name="Opinium Hero Title">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pinium Hero Title">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pinium Light Blue">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7537fc-f889-442f-aaa5-cd6048c5d3e4" xsi:nil="true"/>
    <lcf76f155ced4ddcb4097134ff3c332f xmlns="5fa65f80-b98c-4785-b11c-7fe31689c5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B37FD41C829541B0638E90CC1EAB4F" ma:contentTypeVersion="18" ma:contentTypeDescription="Create a new document." ma:contentTypeScope="" ma:versionID="4c0b51f82b59d519238a210e917329f8">
  <xsd:schema xmlns:xsd="http://www.w3.org/2001/XMLSchema" xmlns:xs="http://www.w3.org/2001/XMLSchema" xmlns:p="http://schemas.microsoft.com/office/2006/metadata/properties" xmlns:ns2="5fa65f80-b98c-4785-b11c-7fe31689c53a" xmlns:ns3="3b7537fc-f889-442f-aaa5-cd6048c5d3e4" targetNamespace="http://schemas.microsoft.com/office/2006/metadata/properties" ma:root="true" ma:fieldsID="d653e12cfa01cbd149b40efe586c781a" ns2:_="" ns3:_="">
    <xsd:import namespace="5fa65f80-b98c-4785-b11c-7fe31689c53a"/>
    <xsd:import namespace="3b7537fc-f889-442f-aaa5-cd6048c5d3e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65f80-b98c-4785-b11c-7fe31689c5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714c7ce-8455-4837-b106-d9bc408f7d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7537fc-f889-442f-aaa5-cd6048c5d3e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d13ba2-e6ed-43b2-b1ab-ae1d8655590f}" ma:internalName="TaxCatchAll" ma:showField="CatchAllData" ma:web="3b7537fc-f889-442f-aaa5-cd6048c5d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46C989-D0E7-4C56-9EB3-47FEEC4944F9}">
  <ds:schemaRefs>
    <ds:schemaRef ds:uri="http://schemas.microsoft.com/office/2006/documentManagement/types"/>
    <ds:schemaRef ds:uri="http://purl.org/dc/elements/1.1/"/>
    <ds:schemaRef ds:uri="http://purl.org/dc/dcmitype/"/>
    <ds:schemaRef ds:uri="e0d2050c-a8f1-4d25-b523-f1e79be75da2"/>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7cb5f338-eafe-496a-afdb-bd9bc05ab0af"/>
  </ds:schemaRefs>
</ds:datastoreItem>
</file>

<file path=customXml/itemProps2.xml><?xml version="1.0" encoding="utf-8"?>
<ds:datastoreItem xmlns:ds="http://schemas.openxmlformats.org/officeDocument/2006/customXml" ds:itemID="{43AE1170-AE02-46C1-A50B-BB73AEC40701}"/>
</file>

<file path=customXml/itemProps3.xml><?xml version="1.0" encoding="utf-8"?>
<ds:datastoreItem xmlns:ds="http://schemas.openxmlformats.org/officeDocument/2006/customXml" ds:itemID="{3002422E-968F-45CA-8FA9-1EC0BE6B57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14873</TotalTime>
  <Words>1849</Words>
  <Application>Microsoft Office PowerPoint</Application>
  <PresentationFormat>Widescreen</PresentationFormat>
  <Paragraphs>349</Paragraphs>
  <Slides>18</Slides>
  <Notes>8</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Arial Regular</vt:lpstr>
      <vt:lpstr>Century Gothic</vt:lpstr>
      <vt:lpstr>Century Gothic Bold</vt:lpstr>
      <vt:lpstr>Opinium Hero Title</vt:lpstr>
      <vt:lpstr>1_Opinium Hero Title</vt:lpstr>
      <vt:lpstr>3_Opinium Light Blue</vt:lpstr>
      <vt:lpstr>Representation in Advertising Tracker</vt:lpstr>
      <vt:lpstr>Background and objectives</vt:lpstr>
      <vt:lpstr>Research methodology</vt:lpstr>
      <vt:lpstr>Questionnaire coverage</vt:lpstr>
      <vt:lpstr>There were a number of relevant major developments between waves 8 and 9 of the survey</vt:lpstr>
      <vt:lpstr>Perceived diversity in advertising has decreased since August, though not significantly and remains higher than a year ago</vt:lpstr>
      <vt:lpstr>The oldest generations are far less likely to feel representation is important or agree TV adverts are good at doing this</vt:lpstr>
      <vt:lpstr>Among ethnic minorities, there has been a decrease in the number who agree TV adverts reflect modern British society since last wave</vt:lpstr>
      <vt:lpstr>Positive attitudes among the LGBTQ+ community have decreased this wave especially those agreeing TV adverts are good at representation</vt:lpstr>
      <vt:lpstr>PowerPoint Presentation</vt:lpstr>
      <vt:lpstr>In general, people who agree society is well represented also agree these groups are well represented – but particularly those who say so about over-65s, other minority ethnic groups and those from a lower social grade</vt:lpstr>
      <vt:lpstr>PowerPoint Presentation</vt:lpstr>
      <vt:lpstr>Three in five UK adults think TV adverts are currently accessible, though this is lower among those with disabilities, women and older people</vt:lpstr>
      <vt:lpstr>There have been significant declines among several industries in the effort seen to represent minority groups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Anderson</dc:creator>
  <cp:lastModifiedBy>Matthew Howlett</cp:lastModifiedBy>
  <cp:revision>755</cp:revision>
  <cp:lastPrinted>2020-03-13T10:04:15Z</cp:lastPrinted>
  <dcterms:created xsi:type="dcterms:W3CDTF">2018-05-29T10:10:13Z</dcterms:created>
  <dcterms:modified xsi:type="dcterms:W3CDTF">2024-05-03T09:17:06Z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0x010100838D4459CD46EF4BB047A384AE07085C</vt:lpwstr>
  </property>
</Properties>
</file>