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charts/chart2.xml" ContentType="application/vnd.openxmlformats-officedocument.drawingml.chart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91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745" r:id="rId5"/>
    <p:sldMasterId id="2147483817" r:id="rId6"/>
  </p:sldMasterIdLst>
  <p:notesMasterIdLst>
    <p:notesMasterId r:id="rId31"/>
  </p:notesMasterIdLst>
  <p:sldIdLst>
    <p:sldId id="721" r:id="rId7"/>
    <p:sldId id="2147483168" r:id="rId8"/>
    <p:sldId id="2147483169" r:id="rId9"/>
    <p:sldId id="2147483172" r:id="rId10"/>
    <p:sldId id="2147483142" r:id="rId11"/>
    <p:sldId id="2147483216" r:id="rId12"/>
    <p:sldId id="2147483592" r:id="rId13"/>
    <p:sldId id="2147483532" r:id="rId14"/>
    <p:sldId id="2147483567" r:id="rId15"/>
    <p:sldId id="2147483148" r:id="rId16"/>
    <p:sldId id="677" r:id="rId17"/>
    <p:sldId id="2147483317" r:id="rId18"/>
    <p:sldId id="2147483278" r:id="rId19"/>
    <p:sldId id="2147483321" r:id="rId20"/>
    <p:sldId id="2147483596" r:id="rId21"/>
    <p:sldId id="2147483597" r:id="rId22"/>
    <p:sldId id="2147483319" r:id="rId23"/>
    <p:sldId id="2147483540" r:id="rId24"/>
    <p:sldId id="2147483288" r:id="rId25"/>
    <p:sldId id="2147483221" r:id="rId26"/>
    <p:sldId id="2147483166" r:id="rId27"/>
    <p:sldId id="2147483167" r:id="rId28"/>
    <p:sldId id="2147483155" r:id="rId29"/>
    <p:sldId id="2147483159" r:id="rId3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3566">
          <p15:clr>
            <a:srgbClr val="A4A3A4"/>
          </p15:clr>
        </p15:guide>
        <p15:guide id="2" pos="2162">
          <p15:clr>
            <a:srgbClr val="A4A3A4"/>
          </p15:clr>
        </p15:guide>
        <p15:guide id="3" orient="horz" pos="2636">
          <p15:clr>
            <a:srgbClr val="A4A3A4"/>
          </p15:clr>
        </p15:guide>
        <p15:guide id="4" orient="horz" pos="2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AAE278-9151-F14A-9ACA-DE6B2A2B6B93}" v="9" dt="2025-04-14T20:29:09.457"/>
    <p1510:client id="{C91D0738-957A-41F8-8415-92D7D96B7621}" v="1" dt="2025-05-01T13:29:54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332" y="284"/>
      </p:cViewPr>
      <p:guideLst>
        <p:guide orient="horz" pos="3566"/>
        <p:guide pos="2162"/>
        <p:guide orient="horz" pos="2636"/>
        <p:guide orient="horz" pos="2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527022991937893E-2"/>
          <c:y val="3.7142857142857144E-2"/>
          <c:w val="0.96894595401612427"/>
          <c:h val="0.9257142857142857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66B3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A7F4-41F3-82AC-0B4EC257E0D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3919-6949-82E6-6DA7F1D4CA00}"/>
              </c:ext>
            </c:extLst>
          </c:dPt>
          <c:val>
            <c:numRef>
              <c:f>Sheet1!$A$1:$C$1</c:f>
              <c:numCache>
                <c:formatCode>General</c:formatCode>
                <c:ptCount val="3"/>
                <c:pt idx="0">
                  <c:v>22169910</c:v>
                </c:pt>
                <c:pt idx="1">
                  <c:v>2348640</c:v>
                </c:pt>
                <c:pt idx="2">
                  <c:v>6593790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F4-41F3-82AC-0B4EC257E0D0}"/>
            </c:ext>
          </c:extLst>
        </c:ser>
        <c:ser>
          <c:idx val="1"/>
          <c:order val="1"/>
          <c:spPr>
            <a:solidFill>
              <a:srgbClr val="DDDDDD"/>
            </a:solidFill>
            <a:ln>
              <a:noFill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8826090</c:v>
                </c:pt>
                <c:pt idx="1">
                  <c:v>2814267</c:v>
                </c:pt>
                <c:pt idx="2">
                  <c:v>6902699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F4-41F3-82AC-0B4EC257E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2131439"/>
        <c:axId val="1"/>
      </c:barChart>
      <c:catAx>
        <c:axId val="31213143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2857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09960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1213143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353711790393014E-2"/>
          <c:y val="3.5837353549276363E-2"/>
          <c:w val="0.97729257641921397"/>
          <c:h val="0.92832529290144727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C048-43C8-98DE-AC4A5FAEA5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C048-43C8-98DE-AC4A5FAEA527}"/>
              </c:ext>
            </c:extLst>
          </c:dPt>
          <c:val>
            <c:numRef>
              <c:f>Sheet1!$A$1:$D$1</c:f>
              <c:numCache>
                <c:formatCode>General</c:formatCode>
                <c:ptCount val="4"/>
                <c:pt idx="0">
                  <c:v>22169910</c:v>
                </c:pt>
                <c:pt idx="1">
                  <c:v>22169910</c:v>
                </c:pt>
                <c:pt idx="2">
                  <c:v>24518550</c:v>
                </c:pt>
                <c:pt idx="3">
                  <c:v>31112340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48-43C8-98DE-AC4A5FAEA527}"/>
            </c:ext>
          </c:extLst>
        </c:ser>
        <c:ser>
          <c:idx val="1"/>
          <c:order val="1"/>
          <c:spPr>
            <a:solidFill>
              <a:srgbClr val="0066B3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1F01-2F48-82EF-290A2E8C351E}"/>
              </c:ext>
            </c:extLst>
          </c:dPt>
          <c:val>
            <c:numRef>
              <c:f>Sheet1!$A$2:$D$2</c:f>
              <c:numCache>
                <c:formatCode>General</c:formatCode>
                <c:ptCount val="4"/>
                <c:pt idx="1">
                  <c:v>2348640</c:v>
                </c:pt>
                <c:pt idx="2">
                  <c:v>6593790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48-43C8-98DE-AC4A5FAEA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68071103"/>
        <c:axId val="1"/>
      </c:barChart>
      <c:catAx>
        <c:axId val="136807110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2857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111234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6807110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899313501144164E-2"/>
          <c:y val="3.2059186189889025E-2"/>
          <c:w val="0.9762013729977117"/>
          <c:h val="0.93588162762022198"/>
        </c:manualLayout>
      </c:layout>
      <c:lineChart>
        <c:grouping val="standard"/>
        <c:varyColors val="0"/>
        <c:ser>
          <c:idx val="0"/>
          <c:order val="0"/>
          <c:spPr>
            <a:ln w="28575" cmpd="sng" algn="ctr">
              <a:solidFill>
                <a:schemeClr val="tx1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041-4F9B-91A8-71F1CA5A6BA3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041-4F9B-91A8-71F1CA5A6BA3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041-4F9B-91A8-71F1CA5A6BA3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041-4F9B-91A8-71F1CA5A6BA3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041-4F9B-91A8-71F1CA5A6BA3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041-4F9B-91A8-71F1CA5A6BA3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041-4F9B-91A8-71F1CA5A6BA3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5041-4F9B-91A8-71F1CA5A6BA3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5041-4F9B-91A8-71F1CA5A6BA3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5041-4F9B-91A8-71F1CA5A6BA3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5041-4F9B-91A8-71F1CA5A6BA3}"/>
              </c:ext>
            </c:extLst>
          </c:dPt>
          <c:val>
            <c:numRef>
              <c:f>Sheet1!$A$1:$K$1</c:f>
              <c:numCache>
                <c:formatCode>General</c:formatCode>
                <c:ptCount val="11"/>
                <c:pt idx="0">
                  <c:v>3987480</c:v>
                </c:pt>
                <c:pt idx="1">
                  <c:v>14419440</c:v>
                </c:pt>
                <c:pt idx="2">
                  <c:v>21151935</c:v>
                </c:pt>
                <c:pt idx="3">
                  <c:v>27569640</c:v>
                </c:pt>
                <c:pt idx="4">
                  <c:v>30427530</c:v>
                </c:pt>
                <c:pt idx="5">
                  <c:v>36916950</c:v>
                </c:pt>
                <c:pt idx="6">
                  <c:v>36662220</c:v>
                </c:pt>
                <c:pt idx="7">
                  <c:v>38510010</c:v>
                </c:pt>
                <c:pt idx="8">
                  <c:v>38972220</c:v>
                </c:pt>
                <c:pt idx="9">
                  <c:v>40154310</c:v>
                </c:pt>
                <c:pt idx="10">
                  <c:v>40467840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041-4F9B-91A8-71F1CA5A6BA3}"/>
            </c:ext>
          </c:extLst>
        </c:ser>
        <c:ser>
          <c:idx val="1"/>
          <c:order val="1"/>
          <c:spPr>
            <a:ln w="28575" cmpd="sng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5041-4F9B-91A8-71F1CA5A6BA3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5041-4F9B-91A8-71F1CA5A6BA3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5041-4F9B-91A8-71F1CA5A6BA3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5041-4F9B-91A8-71F1CA5A6BA3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5041-4F9B-91A8-71F1CA5A6BA3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5041-4F9B-91A8-71F1CA5A6BA3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5041-4F9B-91A8-71F1CA5A6BA3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5041-4F9B-91A8-71F1CA5A6BA3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5041-4F9B-91A8-71F1CA5A6BA3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5041-4F9B-91A8-71F1CA5A6BA3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5041-4F9B-91A8-71F1CA5A6BA3}"/>
              </c:ext>
            </c:extLst>
          </c:dPt>
          <c:val>
            <c:numRef>
              <c:f>Sheet1!$A$2:$K$2</c:f>
              <c:numCache>
                <c:formatCode>General</c:formatCode>
                <c:ptCount val="11"/>
                <c:pt idx="0">
                  <c:v>2968665</c:v>
                </c:pt>
                <c:pt idx="1">
                  <c:v>11806725</c:v>
                </c:pt>
                <c:pt idx="2">
                  <c:v>15952230</c:v>
                </c:pt>
                <c:pt idx="3">
                  <c:v>20364540</c:v>
                </c:pt>
                <c:pt idx="4">
                  <c:v>23825445</c:v>
                </c:pt>
                <c:pt idx="5">
                  <c:v>27114255</c:v>
                </c:pt>
                <c:pt idx="6">
                  <c:v>29598030</c:v>
                </c:pt>
                <c:pt idx="7">
                  <c:v>31057950</c:v>
                </c:pt>
                <c:pt idx="8">
                  <c:v>30978990</c:v>
                </c:pt>
                <c:pt idx="9">
                  <c:v>33268200</c:v>
                </c:pt>
                <c:pt idx="10">
                  <c:v>32868360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5041-4F9B-91A8-71F1CA5A6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8274063"/>
        <c:axId val="1"/>
      </c:lineChart>
      <c:catAx>
        <c:axId val="3482740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500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 b="1"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274063"/>
        <c:crosses val="min"/>
        <c:crossBetween val="midCat"/>
        <c:majorUnit val="50000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541010770505385E-2"/>
          <c:y val="5.450733752620545E-2"/>
          <c:w val="0.95691797845898918"/>
          <c:h val="0.89098532494758909"/>
        </c:manualLayout>
      </c:layout>
      <c:lineChart>
        <c:grouping val="standard"/>
        <c:varyColors val="0"/>
        <c:ser>
          <c:idx val="0"/>
          <c:order val="0"/>
          <c:spPr>
            <a:ln w="28575" cmpd="sng" algn="ctr">
              <a:solidFill>
                <a:schemeClr val="tx1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3AF-4207-AA78-DB2214707818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3AF-4207-AA78-DB221470781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3AF-4207-AA78-DB2214707818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3AF-4207-AA78-DB2214707818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3AF-4207-AA78-DB2214707818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3AF-4207-AA78-DB2214707818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23AF-4207-AA78-DB2214707818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23AF-4207-AA78-DB2214707818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23AF-4207-AA78-DB2214707818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23AF-4207-AA78-DB2214707818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23AF-4207-AA78-DB2214707818}"/>
              </c:ext>
            </c:extLst>
          </c:dPt>
          <c:val>
            <c:numRef>
              <c:f>Sheet1!$A$1:$K$1</c:f>
              <c:numCache>
                <c:formatCode>General</c:formatCode>
                <c:ptCount val="11"/>
                <c:pt idx="0">
                  <c:v>0</c:v>
                </c:pt>
                <c:pt idx="1">
                  <c:v>1986810</c:v>
                </c:pt>
                <c:pt idx="2">
                  <c:v>4951170</c:v>
                </c:pt>
                <c:pt idx="3">
                  <c:v>7082460</c:v>
                </c:pt>
                <c:pt idx="4">
                  <c:v>9154950</c:v>
                </c:pt>
                <c:pt idx="5">
                  <c:v>11890725</c:v>
                </c:pt>
                <c:pt idx="6">
                  <c:v>13956600</c:v>
                </c:pt>
                <c:pt idx="7">
                  <c:v>13748595</c:v>
                </c:pt>
                <c:pt idx="8">
                  <c:v>13686120</c:v>
                </c:pt>
                <c:pt idx="9">
                  <c:v>13576290</c:v>
                </c:pt>
                <c:pt idx="10">
                  <c:v>13652310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3AF-4207-AA78-DB2214707818}"/>
            </c:ext>
          </c:extLst>
        </c:ser>
        <c:ser>
          <c:idx val="1"/>
          <c:order val="1"/>
          <c:spPr>
            <a:ln w="28575" cmpd="sng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23AF-4207-AA78-DB2214707818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23AF-4207-AA78-DB221470781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23AF-4207-AA78-DB2214707818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23AF-4207-AA78-DB2214707818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23AF-4207-AA78-DB2214707818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23AF-4207-AA78-DB2214707818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23AF-4207-AA78-DB2214707818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23AF-4207-AA78-DB2214707818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23AF-4207-AA78-DB2214707818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23AF-4207-AA78-DB2214707818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23AF-4207-AA78-DB2214707818}"/>
              </c:ext>
            </c:extLst>
          </c:dPt>
          <c:val>
            <c:numRef>
              <c:f>Sheet1!$A$2:$K$2</c:f>
              <c:numCache>
                <c:formatCode>General</c:formatCode>
                <c:ptCount val="11"/>
                <c:pt idx="0">
                  <c:v>0</c:v>
                </c:pt>
                <c:pt idx="1">
                  <c:v>905205</c:v>
                </c:pt>
                <c:pt idx="2">
                  <c:v>2428335</c:v>
                </c:pt>
                <c:pt idx="3">
                  <c:v>4069380</c:v>
                </c:pt>
                <c:pt idx="4">
                  <c:v>5430075</c:v>
                </c:pt>
                <c:pt idx="5">
                  <c:v>7491330</c:v>
                </c:pt>
                <c:pt idx="6">
                  <c:v>9484230</c:v>
                </c:pt>
                <c:pt idx="7">
                  <c:v>9410625</c:v>
                </c:pt>
                <c:pt idx="8">
                  <c:v>9316335</c:v>
                </c:pt>
                <c:pt idx="9">
                  <c:v>9635955</c:v>
                </c:pt>
                <c:pt idx="10">
                  <c:v>9553425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23AF-4207-AA78-DB2214707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7494399"/>
        <c:axId val="1"/>
      </c:lineChart>
      <c:catAx>
        <c:axId val="21749439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5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50" b="1"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494399"/>
        <c:crosses val="min"/>
        <c:crossBetween val="midCat"/>
        <c:majorUnit val="50000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541010770505385E-2"/>
          <c:y val="5.450733752620545E-2"/>
          <c:w val="0.95691797845898918"/>
          <c:h val="0.89098532494758909"/>
        </c:manualLayout>
      </c:layout>
      <c:lineChart>
        <c:grouping val="standard"/>
        <c:varyColors val="0"/>
        <c:ser>
          <c:idx val="0"/>
          <c:order val="0"/>
          <c:spPr>
            <a:ln w="28575" cmpd="sng" algn="ctr">
              <a:solidFill>
                <a:schemeClr val="tx1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A1D-49D2-AFAC-4D9835469DB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DA1D-49D2-AFAC-4D9835469DB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A1D-49D2-AFAC-4D9835469DB6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DA1D-49D2-AFAC-4D9835469DB6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DA1D-49D2-AFAC-4D9835469DB6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DA1D-49D2-AFAC-4D9835469DB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DA1D-49D2-AFAC-4D9835469DB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DA1D-49D2-AFAC-4D9835469DB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DA1D-49D2-AFAC-4D9835469DB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DA1D-49D2-AFAC-4D9835469DB6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tx1"/>
                </a:solidFill>
                <a:ln w="9525" cmpd="sng" algn="ctr">
                  <a:solidFill>
                    <a:schemeClr val="tx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DA1D-49D2-AFAC-4D9835469DB6}"/>
              </c:ext>
            </c:extLst>
          </c:dPt>
          <c:val>
            <c:numRef>
              <c:f>Sheet1!$A$1:$K$1</c:f>
              <c:numCache>
                <c:formatCode>General</c:formatCode>
                <c:ptCount val="11"/>
                <c:pt idx="0">
                  <c:v>3807300</c:v>
                </c:pt>
                <c:pt idx="1">
                  <c:v>12269250</c:v>
                </c:pt>
                <c:pt idx="2">
                  <c:v>16028250</c:v>
                </c:pt>
                <c:pt idx="3">
                  <c:v>20428800</c:v>
                </c:pt>
                <c:pt idx="4">
                  <c:v>22187550</c:v>
                </c:pt>
                <c:pt idx="5">
                  <c:v>24554250</c:v>
                </c:pt>
                <c:pt idx="6">
                  <c:v>26694150</c:v>
                </c:pt>
                <c:pt idx="7">
                  <c:v>28521150</c:v>
                </c:pt>
                <c:pt idx="8">
                  <c:v>29433600</c:v>
                </c:pt>
                <c:pt idx="9">
                  <c:v>30996000</c:v>
                </c:pt>
                <c:pt idx="10">
                  <c:v>30996000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A1D-49D2-AFAC-4D9835469DB6}"/>
            </c:ext>
          </c:extLst>
        </c:ser>
        <c:ser>
          <c:idx val="1"/>
          <c:order val="1"/>
          <c:spPr>
            <a:ln w="28575" cmpd="sng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DA1D-49D2-AFAC-4D9835469DB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A1D-49D2-AFAC-4D9835469DB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DA1D-49D2-AFAC-4D9835469DB6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DA1D-49D2-AFAC-4D9835469DB6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DA1D-49D2-AFAC-4D9835469DB6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DA1D-49D2-AFAC-4D9835469DB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DA1D-49D2-AFAC-4D9835469DB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DA1D-49D2-AFAC-4D9835469DB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DA1D-49D2-AFAC-4D9835469DB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DA1D-49D2-AFAC-4D9835469DB6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DA1D-49D2-AFAC-4D9835469DB6}"/>
              </c:ext>
            </c:extLst>
          </c:dPt>
          <c:val>
            <c:numRef>
              <c:f>Sheet1!$A$2:$K$2</c:f>
              <c:numCache>
                <c:formatCode>General</c:formatCode>
                <c:ptCount val="11"/>
                <c:pt idx="0">
                  <c:v>2864400</c:v>
                </c:pt>
                <c:pt idx="1">
                  <c:v>10651200</c:v>
                </c:pt>
                <c:pt idx="2">
                  <c:v>13970250</c:v>
                </c:pt>
                <c:pt idx="3">
                  <c:v>17845800</c:v>
                </c:pt>
                <c:pt idx="4">
                  <c:v>19641300</c:v>
                </c:pt>
                <c:pt idx="5">
                  <c:v>21789600</c:v>
                </c:pt>
                <c:pt idx="6">
                  <c:v>23846550</c:v>
                </c:pt>
                <c:pt idx="7">
                  <c:v>25511850</c:v>
                </c:pt>
                <c:pt idx="8">
                  <c:v>26268900</c:v>
                </c:pt>
                <c:pt idx="9">
                  <c:v>27909000</c:v>
                </c:pt>
                <c:pt idx="10">
                  <c:v>27909000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DA1D-49D2-AFAC-4D9835469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129791"/>
        <c:axId val="1"/>
      </c:lineChart>
      <c:catAx>
        <c:axId val="1412979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5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000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50" b="1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9791"/>
        <c:crosses val="min"/>
        <c:crossBetween val="midCat"/>
        <c:majorUnit val="100000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400"/>
              <a:t>Frequency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Campaign</c:v>
                </c:pt>
              </c:strCache>
            </c:strRef>
          </c:tx>
          <c:spPr>
            <a:solidFill>
              <a:srgbClr val="D2D8DC"/>
            </a:solidFill>
            <a:ln>
              <a:solidFill>
                <a:srgbClr val="1C3B51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Total Reach (1+)</c:v>
                </c:pt>
                <c:pt idx="1">
                  <c:v>Total Reach (2+)</c:v>
                </c:pt>
                <c:pt idx="2">
                  <c:v>Total Reach (3+)</c:v>
                </c:pt>
                <c:pt idx="3">
                  <c:v>Total Reach (4+)</c:v>
                </c:pt>
                <c:pt idx="4">
                  <c:v>Total Reach (5+)</c:v>
                </c:pt>
              </c:strCache>
            </c:strRef>
          </c:cat>
          <c:val>
            <c:numRef>
              <c:f>Sheet1!$B$2:$B$6</c:f>
              <c:numCache>
                <c:formatCode>_(* #,##0_);_(* \(#,##0\);_(* "-"_);_(@_)</c:formatCode>
                <c:ptCount val="5"/>
                <c:pt idx="0">
                  <c:v>40144353.899999999</c:v>
                </c:pt>
                <c:pt idx="1">
                  <c:v>28027805</c:v>
                </c:pt>
                <c:pt idx="2">
                  <c:v>21321811</c:v>
                </c:pt>
                <c:pt idx="3">
                  <c:v>16398398</c:v>
                </c:pt>
                <c:pt idx="4">
                  <c:v>12966623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E9-4751-BD4B-D08FCB260C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284831"/>
        <c:axId val="270279551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Vendor 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Total Reach (1+)</c:v>
                </c:pt>
                <c:pt idx="1">
                  <c:v>Total Reach (2+)</c:v>
                </c:pt>
                <c:pt idx="2">
                  <c:v>Total Reach (3+)</c:v>
                </c:pt>
                <c:pt idx="3">
                  <c:v>Total Reach (4+)</c:v>
                </c:pt>
                <c:pt idx="4">
                  <c:v>Total Reach (5+)</c:v>
                </c:pt>
              </c:strCache>
            </c:strRef>
          </c:cat>
          <c:val>
            <c:numRef>
              <c:f>Sheet1!$C$2:$C$6</c:f>
              <c:numCache>
                <c:formatCode>_(* #,##0_);_(* \(#,##0\);_(* "-"_);_(@_)</c:formatCode>
                <c:ptCount val="5"/>
                <c:pt idx="0">
                  <c:v>30996000</c:v>
                </c:pt>
                <c:pt idx="1">
                  <c:v>20869000</c:v>
                </c:pt>
                <c:pt idx="2">
                  <c:v>15540000</c:v>
                </c:pt>
                <c:pt idx="3">
                  <c:v>12091000</c:v>
                </c:pt>
                <c:pt idx="4">
                  <c:v>9608000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E9-4751-BD4B-D08FCB260C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Vendor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Total Reach (1+)</c:v>
                </c:pt>
                <c:pt idx="1">
                  <c:v>Total Reach (2+)</c:v>
                </c:pt>
                <c:pt idx="2">
                  <c:v>Total Reach (3+)</c:v>
                </c:pt>
                <c:pt idx="3">
                  <c:v>Total Reach (4+)</c:v>
                </c:pt>
                <c:pt idx="4">
                  <c:v>Total Reach (5+)</c:v>
                </c:pt>
              </c:strCache>
            </c:strRef>
          </c:cat>
          <c:val>
            <c:numRef>
              <c:f>Sheet1!$D$2:$D$6</c:f>
              <c:numCache>
                <c:formatCode>_(* #,##0_);_(* \(#,##0\);_(* "-"_);_(@_)</c:formatCode>
                <c:ptCount val="5"/>
                <c:pt idx="0">
                  <c:v>13496488.950000001</c:v>
                </c:pt>
                <c:pt idx="1">
                  <c:v>5745161</c:v>
                </c:pt>
                <c:pt idx="2">
                  <c:v>3095203</c:v>
                </c:pt>
                <c:pt idx="3">
                  <c:v>1017799</c:v>
                </c:pt>
                <c:pt idx="4">
                  <c:v>295766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E9-4751-BD4B-D08FCB260C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Vendor 3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Total Reach (1+)</c:v>
                </c:pt>
                <c:pt idx="1">
                  <c:v>Total Reach (2+)</c:v>
                </c:pt>
                <c:pt idx="2">
                  <c:v>Total Reach (3+)</c:v>
                </c:pt>
                <c:pt idx="3">
                  <c:v>Total Reach (4+)</c:v>
                </c:pt>
                <c:pt idx="4">
                  <c:v>Total Reach (5+)</c:v>
                </c:pt>
              </c:strCache>
            </c:strRef>
          </c:cat>
          <c:val>
            <c:numRef>
              <c:f>Sheet1!$E$2:$E$6</c:f>
              <c:numCache>
                <c:formatCode>_(* #,##0_);_(* \(#,##0\);_(* "-"_);_(@_)</c:formatCode>
                <c:ptCount val="5"/>
                <c:pt idx="0">
                  <c:v>5162906.7</c:v>
                </c:pt>
                <c:pt idx="1">
                  <c:v>3525877</c:v>
                </c:pt>
                <c:pt idx="2">
                  <c:v>2773006</c:v>
                </c:pt>
                <c:pt idx="3">
                  <c:v>2307157</c:v>
                </c:pt>
                <c:pt idx="4">
                  <c:v>1919604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E9-4751-BD4B-D08FCB260C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284831"/>
        <c:axId val="270279551"/>
      </c:lineChart>
      <c:catAx>
        <c:axId val="270284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279551"/>
        <c:crosses val="autoZero"/>
        <c:auto val="1"/>
        <c:lblAlgn val="ctr"/>
        <c:lblOffset val="100"/>
        <c:noMultiLvlLbl val="0"/>
      </c:catAx>
      <c:valAx>
        <c:axId val="270279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284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6FF77-070F-4E05-89DB-E638B186C45F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EFDA-56EA-4BF1-86BA-2279885C0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9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EFDA-56EA-4BF1-86BA-2279885C0EF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009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47472-170D-FE46-6DBA-11AEC935A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297AC-04C1-13C1-51C1-5EE839411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BEDCE-0BBF-6493-A2BA-C3101ED83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Three Key Points Comparison Text Icon </a:t>
            </a:r>
            <a:r>
              <a:rPr lang="de-DE"/>
              <a:t>Work speed settings gear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22869-527C-CDFC-3AB8-97D4AF8E4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57E0A-F321-48DC-AF94-681D4DCF34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" panose="020B050303020206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15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77440-366E-468A-BE88-264F724C374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297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4E555-1959-BF19-4763-1D7D13ABF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4DD9A-C178-4253-BD82-8582B68033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88791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C1B81-74E0-DAFD-AA40-8301B85BA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A3132-7B62-865A-0CCC-6F27F184F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2C622-5D42-3124-C84C-BDD98C501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2.47, 0.95, 5.68</a:t>
            </a:r>
          </a:p>
        </p:txBody>
      </p:sp>
    </p:spTree>
    <p:extLst>
      <p:ext uri="{BB962C8B-B14F-4D97-AF65-F5344CB8AC3E}">
        <p14:creationId xmlns:p14="http://schemas.microsoft.com/office/powerpoint/2010/main" val="381220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64BA-C074-D0D9-11DB-04A42B327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2A6FC5-DE00-EE12-28BB-B16C188AEC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1247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326B-622A-EFC8-06E8-2496346D9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618B6-E0B8-9082-BFE8-3D684305F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0042F-1A80-5A52-9CE9-ED54FF671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2.47, 0.95, 5.68</a:t>
            </a:r>
          </a:p>
        </p:txBody>
      </p:sp>
    </p:spTree>
    <p:extLst>
      <p:ext uri="{BB962C8B-B14F-4D97-AF65-F5344CB8AC3E}">
        <p14:creationId xmlns:p14="http://schemas.microsoft.com/office/powerpoint/2010/main" val="33902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A9E9-8DA8-7606-C95E-38987FFC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66165B-CCD4-3924-7EE7-1C7B99EC4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D3D34-2BC9-D1CC-F874-C3401F58C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2.47, 0.95, 5.68</a:t>
            </a:r>
          </a:p>
        </p:txBody>
      </p:sp>
    </p:spTree>
    <p:extLst>
      <p:ext uri="{BB962C8B-B14F-4D97-AF65-F5344CB8AC3E}">
        <p14:creationId xmlns:p14="http://schemas.microsoft.com/office/powerpoint/2010/main" val="302239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341D0-341E-827D-C5E9-82FCBC4B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78DEB-18B6-4382-6EAB-D5DC6BE05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75842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87C8B-22BD-C6E8-2DB6-7E881E17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A4A35-6A08-22A8-AB43-5B9A02D21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A53BAB2-BDE9-C5D2-BD9A-963D01CCD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15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ABEAE4C5-DB2A-BD83-43B0-89B174A27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8E0BC868-C6F5-051B-8DB3-A4DB513777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F8721592-CC71-C697-DD66-63B1333CD934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B4AD11F-0F02-617B-0D7E-8CD77031B11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A856876-FAD8-54AA-3685-CBA357D412D7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03BEBC2F-C0C0-5EDC-9744-DC43C5628458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51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(Ima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7B01C5-AD1B-012E-E15C-0DF133AE06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[Document title]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1B332-9C4A-4836-B95D-479CB2EF5128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72401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vert="horz" wrap="square" lIns="0" tIns="21590" rIns="0" bIns="0" rtlCol="0">
            <a:noAutofit/>
          </a:bodyPr>
          <a:lstStyle>
            <a:lvl1pPr>
              <a:defRPr lang="en-GB" smtClean="0"/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B490291-A26F-4F66-B615-1354AA47602F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45584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(Sl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[Document title]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ED9F3-761E-47A2-8A03-44668AF13558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4EDB21E7-7C4A-D8D4-5034-1CAF1915D63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98CC32E2-99BE-7AAC-825A-F96D86A9E9A1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27657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(Magent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[Document title]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7C64E-EE9D-4B78-AA23-B5C8B04E6E77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61974C65-FD1B-F6E9-8EAF-DEEC3C2C425F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947375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Large Content (Sl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[Document title]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2FA7C-EDF3-410A-A2A2-E2F5146B49A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4EDB21E7-7C4A-D8D4-5034-1CAF1915D63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98CC32E2-99BE-7AAC-825A-F96D86A9E9A1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1B49D484-AEC0-7E80-6628-14D34472F8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46425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Large Content (Magent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[Document title]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BA40-B177-4328-8D4B-277F1302DECE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61974C65-FD1B-F6E9-8EAF-DEEC3C2C425F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6BB05826-9A6F-39DA-A5B6-9A4BFA4449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2021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158B9E-1306-BA44-5603-1178B9540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CDF508F1-14D4-191C-37EC-71B015E393C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79DEC29-4338-587F-ED52-332697D9142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B490291-A26F-4F66-B615-1354AA47602F}" type="datetime1">
              <a:rPr lang="en-GB" smtClean="0"/>
              <a:pPr/>
              <a:t>01/05/2025</a:t>
            </a:fld>
            <a:endParaRPr lang="en-GB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D9E0869-A7F9-671C-F05D-547EB20C39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1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EA47110E-2B6E-1A2C-BE1F-26D5DCDD4930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596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8" y="5075164"/>
            <a:ext cx="6343690" cy="995680"/>
          </a:xfrm>
        </p:spPr>
        <p:txBody>
          <a:bodyPr anchor="b"/>
          <a:lstStyle>
            <a:lvl1pPr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Origin</a:t>
            </a:r>
          </a:p>
          <a:p>
            <a:pPr lvl="1"/>
            <a:r>
              <a:rPr lang="it-IT"/>
              <a:t>12 Henrietta Street</a:t>
            </a:r>
          </a:p>
          <a:p>
            <a:pPr lvl="1"/>
            <a:r>
              <a:rPr lang="it-IT"/>
              <a:t>London</a:t>
            </a:r>
          </a:p>
          <a:p>
            <a:pPr lvl="1"/>
            <a:r>
              <a:rPr lang="it-IT"/>
              <a:t>WC2E 8LH</a:t>
            </a:r>
            <a:endParaRPr lang="en-GB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Hello</a:t>
            </a:r>
          </a:p>
          <a:p>
            <a:pPr lvl="1"/>
            <a:r>
              <a:rPr lang="nb-NO"/>
              <a:t>+44 (0)207 291 9020</a:t>
            </a:r>
          </a:p>
          <a:p>
            <a:pPr lvl="1"/>
            <a:r>
              <a:rPr lang="nb-NO"/>
              <a:t>name@isba.org.uk</a:t>
            </a:r>
          </a:p>
          <a:p>
            <a:pPr lvl="1"/>
            <a:r>
              <a:rPr lang="nb-NO"/>
              <a:t>originmediameasurement.com</a:t>
            </a:r>
            <a:endParaRPr lang="en-US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rgbClr val="FFFFFF"/>
                </a:solidFill>
                <a:latin typeface="Segoe UI Semibold"/>
                <a:cs typeface="Segoe UI Semibold"/>
              </a:rPr>
              <a:t>Confidential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object 21">
            <a:extLst>
              <a:ext uri="{FF2B5EF4-FFF2-40B4-BE49-F238E27FC236}">
                <a16:creationId xmlns:a16="http://schemas.microsoft.com/office/drawing/2014/main" id="{45D716E9-5910-593A-68DB-043276A26AC0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027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-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CFCC704-70DF-7D42-08D2-E600D7D6F0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CBD904C-4799-8299-0374-29034E69AD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A775EBDA-8F5D-AE4B-F35D-FBECCCC56F6C}"/>
              </a:ext>
            </a:extLst>
          </p:cNvPr>
          <p:cNvSpPr/>
          <p:nvPr userDrawn="1"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CB41788F-80CE-DBD2-F4EB-F85D08A77A5C}"/>
              </a:ext>
            </a:extLst>
          </p:cNvPr>
          <p:cNvSpPr/>
          <p:nvPr userDrawn="1"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709ABAA8-16CA-513F-F1FA-0016BB94A7A1}"/>
              </a:ext>
            </a:extLst>
          </p:cNvPr>
          <p:cNvSpPr/>
          <p:nvPr userDrawn="1"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BB040E59-D8FA-4375-7F62-96AEA2381BF0}"/>
              </a:ext>
            </a:extLst>
          </p:cNvPr>
          <p:cNvSpPr/>
          <p:nvPr userDrawn="1"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37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6629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Yel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112FDD2D-A017-26D9-FB07-B84B4680E6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BB06ED9-9166-60AD-F013-BF2F0A252B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CFC83714-F01A-E245-F2F8-540CD0F1F363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B6A9D3F-1347-6C40-0AAB-DCBBC92EC0C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71C53BA-186D-FD76-6A53-5947731B4C0F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8FFD6626-1118-AD0B-4DFE-D9A478E0ACF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23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CCAB8382-DB54-1638-BA76-585EA7555ECC}"/>
              </a:ext>
            </a:extLst>
          </p:cNvPr>
          <p:cNvSpPr txBox="1">
            <a:spLocks/>
          </p:cNvSpPr>
          <p:nvPr userDrawn="1"/>
        </p:nvSpPr>
        <p:spPr>
          <a:xfrm>
            <a:off x="11687695" y="6402070"/>
            <a:ext cx="390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 baseline="0">
                <a:solidFill>
                  <a:schemeClr val="tx1">
                    <a:tint val="75000"/>
                  </a:schemeClr>
                </a:solidFill>
                <a:latin typeface="Graphik" panose="020B05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1575A9-32DA-4648-B82F-22B070730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713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50BA6-3BD3-43D4-92C6-A1A38869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EEAADB-4671-465D-AE09-CF767FAB57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228600">
              <a:spcAft>
                <a:spcPts val="1200"/>
              </a:spcAft>
            </a:pPr>
            <a:fld id="{CC9E6EB9-168E-4914-8CC7-2E853AFB4F1B}" type="slidenum">
              <a:rPr lang="en-US" smtClean="0"/>
              <a:pPr algn="r" defTabSz="228600">
                <a:spcAft>
                  <a:spcPts val="120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560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6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07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7" y="0"/>
            <a:ext cx="12189865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0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82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78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68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D0584A3B-9561-6437-3EB7-3E4C71574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5784FB6-F6E2-7057-FD4C-5E4F58F66F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FCD787FE-7AFF-F9D7-C4E5-CEEB04CB584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4B2F7700-8073-BDAE-54B7-6815CC3159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464D24EB-EB62-7A3F-1903-B3EDB5836F76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028C54C4-DD95-6AEA-7082-04B03BE253BE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31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Turquoi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015B7AB-1A73-F6AC-C7B3-C9D37C271F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7F6C120-C9BA-5454-9DE3-2FBDFDB1E8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09771E46-04B7-C37D-5EF8-183442C1A1F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3B2DD25-555D-7EB3-668F-6F698347A055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C6FBAE3-CE92-323E-5676-A05CDCCC1A4B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2B243505-D86F-2341-6A55-38C25F7F6032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75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range /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62AEC02-4BCA-B400-01B7-820DE989C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435E723-FD05-0DF0-0020-10339BC48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668ED928-C321-0644-DB46-0D9138296F15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C7933C78-BBF1-8AB0-16D3-88A9C4A5609C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0E0BC01-38CD-BCAE-6272-289DCE9395BC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16312413-18B9-92A4-5FA3-41F7C1B2B954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27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CFCC704-70DF-7D42-08D2-E600D7D6F0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CBD904C-4799-8299-0374-29034E69AD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A775EBDA-8F5D-AE4B-F35D-FBECCCC56F6C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CB41788F-80CE-DBD2-F4EB-F85D08A77A5C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709ABAA8-16CA-513F-F1FA-0016BB94A7A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BB040E59-D8FA-4375-7F62-96AEA2381BF0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17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ABEAE4C5-DB2A-BD83-43B0-89B174A27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8E0BC868-C6F5-051B-8DB3-A4DB513777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F8721592-CC71-C697-DD66-63B1333CD934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B4AD11F-0F02-617B-0D7E-8CD77031B11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A856876-FAD8-54AA-3685-CBA357D412D7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03BEBC2F-C0C0-5EDC-9744-DC43C5628458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21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Yel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112FDD2D-A017-26D9-FB07-B84B4680E6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BB06ED9-9166-60AD-F013-BF2F0A252B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CFC83714-F01A-E245-F2F8-540CD0F1F363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B6A9D3F-1347-6C40-0AAB-DCBBC92EC0C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71C53BA-186D-FD76-6A53-5947731B4C0F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8FFD6626-1118-AD0B-4DFE-D9A478E0ACF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34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range /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62AEC02-4BCA-B400-01B7-820DE989C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435E723-FD05-0DF0-0020-10339BC48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668ED928-C321-0644-DB46-0D9138296F15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C7933C78-BBF1-8AB0-16D3-88A9C4A5609C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0E0BC01-38CD-BCAE-6272-289DCE9395BC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16312413-18B9-92A4-5FA3-41F7C1B2B954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97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ink / Pal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48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urple / Ja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4" r="5534"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33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Slate /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4" r="5534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64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247D0FD-7995-4D4C-9CB8-6101ED9870B8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0443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6054725" cy="3506411"/>
          </a:xfrm>
          <a:solidFill>
            <a:srgbClr val="F3F5F6"/>
          </a:solidFill>
        </p:spPr>
        <p:txBody>
          <a:bodyPr lIns="72000" tIns="72000" rIns="72000" bIns="72000"/>
          <a:lstStyle>
            <a:lvl1pPr marL="536575" indent="-536575">
              <a:buFont typeface="+mj-lt"/>
              <a:buAutoNum type="arabicPeriod"/>
              <a:defRPr sz="2200"/>
            </a:lvl1pPr>
            <a:lvl2pPr marL="536575" indent="-536575">
              <a:buFont typeface="+mj-lt"/>
              <a:buAutoNum type="arabicPeriod"/>
              <a:defRPr sz="2200"/>
            </a:lvl2pPr>
            <a:lvl3pPr marL="457200" indent="-457200">
              <a:buFont typeface="+mj-lt"/>
              <a:buAutoNum type="arabicPeriod"/>
              <a:defRPr sz="1800"/>
            </a:lvl3pPr>
            <a:lvl4pPr marL="457200" indent="-457200">
              <a:buFont typeface="+mj-lt"/>
              <a:buAutoNum type="arabicPeriod"/>
              <a:defRPr sz="1800"/>
            </a:lvl4pPr>
            <a:lvl5pPr marL="342900" indent="-342900">
              <a:buFont typeface="+mj-lt"/>
              <a:buAutoNum type="arabicPeriod"/>
              <a:defRPr sz="1400"/>
            </a:lvl5pPr>
            <a:lvl6pPr marL="342900" indent="-342900">
              <a:buFont typeface="+mj-lt"/>
              <a:buAutoNum type="arabicPeriod"/>
              <a:defRPr sz="1400">
                <a:latin typeface="+mn-lt"/>
              </a:defRPr>
            </a:lvl6pPr>
            <a:lvl7pPr marL="342900" indent="-342900">
              <a:buFont typeface="+mj-lt"/>
              <a:buAutoNum type="arabicPeriod"/>
              <a:defRPr sz="1200"/>
            </a:lvl7pPr>
            <a:lvl8pPr marL="342900" indent="-342900">
              <a:buFont typeface="+mj-lt"/>
              <a:buAutoNum type="arabicPeriod"/>
              <a:defRPr sz="1200"/>
            </a:lvl8pPr>
            <a:lvl9pPr marL="342900" indent="-342900">
              <a:buFont typeface="+mj-lt"/>
              <a:buAutoNum type="arabicPeriod"/>
              <a:defRPr sz="12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C7DA910-F932-4EEE-91CD-3C36B44474F7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AF9F7D07-28C0-607B-B972-60161C4F1BE5}"/>
              </a:ext>
            </a:extLst>
          </p:cNvPr>
          <p:cNvSpPr txBox="1"/>
          <p:nvPr/>
        </p:nvSpPr>
        <p:spPr>
          <a:xfrm>
            <a:off x="7691094" y="4141965"/>
            <a:ext cx="4054475" cy="1306512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65"/>
              </a:spcBef>
            </a:pPr>
            <a:endParaRPr sz="1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0825" marR="245110" algn="just">
              <a:lnSpc>
                <a:spcPct val="106500"/>
              </a:lnSpc>
            </a:pP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Quote</a:t>
            </a:r>
            <a:r>
              <a:rPr sz="1800" b="1" spc="-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feature.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This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is</a:t>
            </a:r>
            <a:r>
              <a:rPr sz="1800" b="1" spc="-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dummy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0">
                <a:solidFill>
                  <a:srgbClr val="FFFFFF"/>
                </a:solidFill>
                <a:latin typeface="Segoe UI Semibold"/>
                <a:cs typeface="Segoe UI Semibold"/>
              </a:rPr>
              <a:t>text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and</a:t>
            </a:r>
            <a:r>
              <a:rPr sz="1800" b="1" spc="-5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has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no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meaning.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5">
                <a:solidFill>
                  <a:srgbClr val="FFFFFF"/>
                </a:solidFill>
                <a:latin typeface="Segoe UI Semibold"/>
                <a:cs typeface="Segoe UI Semibold"/>
              </a:rPr>
              <a:t>Text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size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5">
                <a:solidFill>
                  <a:srgbClr val="FFFFFF"/>
                </a:solidFill>
                <a:latin typeface="Segoe UI Semibold"/>
                <a:cs typeface="Segoe UI Semibold"/>
              </a:rPr>
              <a:t>and </a:t>
            </a:r>
            <a:r>
              <a:rPr sz="1800" b="1" err="1">
                <a:solidFill>
                  <a:srgbClr val="FFFFFF"/>
                </a:solidFill>
                <a:latin typeface="Segoe UI Semibold"/>
                <a:cs typeface="Segoe UI Semibold"/>
              </a:rPr>
              <a:t>colour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is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flexible.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10">
                <a:solidFill>
                  <a:srgbClr val="FFFFFF"/>
                </a:solidFill>
                <a:latin typeface="Segoe UI Semibold"/>
                <a:cs typeface="Segoe UI Semibold"/>
              </a:rPr>
              <a:t>Semibold.”</a:t>
            </a:r>
            <a:endParaRPr sz="180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207226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70"/>
            <a:ext cx="5256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AFEDDC-2225-4753-8680-59C68D3D77DB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ECA7AB37-4BFE-4846-03D7-5B2A4FC813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635" y="2165270"/>
            <a:ext cx="5256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94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ink / Pal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26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399A061-7A5B-440E-B6A5-532835BB494F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55A34AAA-638D-B24D-5E2B-D66D057346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22000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0868E78-D154-18E2-FE0F-34A1CD6303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6633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22694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22C56C0-9931-406D-A103-55770FB84E40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4" name="Chart Placeholder 51">
            <a:extLst>
              <a:ext uri="{FF2B5EF4-FFF2-40B4-BE49-F238E27FC236}">
                <a16:creationId xmlns:a16="http://schemas.microsoft.com/office/drawing/2014/main" id="{46847BC5-4126-0806-B58A-DD629579C45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3935" y="2463806"/>
            <a:ext cx="4814836" cy="261170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55" name="Chart Placeholder 51">
            <a:extLst>
              <a:ext uri="{FF2B5EF4-FFF2-40B4-BE49-F238E27FC236}">
                <a16:creationId xmlns:a16="http://schemas.microsoft.com/office/drawing/2014/main" id="{36AAA837-BD66-9B80-005A-C66B3A29E06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543231" y="2462346"/>
            <a:ext cx="4820218" cy="26146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56" name="Content Placeholder 9">
            <a:extLst>
              <a:ext uri="{FF2B5EF4-FFF2-40B4-BE49-F238E27FC236}">
                <a16:creationId xmlns:a16="http://schemas.microsoft.com/office/drawing/2014/main" id="{A298F4CB-1936-1374-34ED-CC027C6D72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5092981"/>
            <a:ext cx="5256000" cy="568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7" name="Content Placeholder 9">
            <a:extLst>
              <a:ext uri="{FF2B5EF4-FFF2-40B4-BE49-F238E27FC236}">
                <a16:creationId xmlns:a16="http://schemas.microsoft.com/office/drawing/2014/main" id="{9277A973-9DEA-8BC1-4263-58E4D3D0D2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635" y="5092981"/>
            <a:ext cx="5256000" cy="568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38F46B09-295B-370B-ED2C-AD9F40D362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013" y="2168525"/>
            <a:ext cx="5267325" cy="27781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Chart title </a:t>
            </a:r>
            <a:r>
              <a:rPr lang="en-US" err="1"/>
              <a:t>SemiBold</a:t>
            </a:r>
            <a:r>
              <a:rPr lang="en-US"/>
              <a:t> 14pt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97462269-0FC4-635F-337F-6EC27408E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662" y="2168525"/>
            <a:ext cx="5267325" cy="27781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Chart title </a:t>
            </a:r>
            <a:r>
              <a:rPr lang="en-US" err="1"/>
              <a:t>SemiBold</a:t>
            </a:r>
            <a:r>
              <a:rPr lang="en-US"/>
              <a:t> 14pt</a:t>
            </a: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B32E79B8-46AB-5CBE-716C-043AC63671AF}"/>
              </a:ext>
            </a:extLst>
          </p:cNvPr>
          <p:cNvSpPr txBox="1"/>
          <p:nvPr/>
        </p:nvSpPr>
        <p:spPr>
          <a:xfrm>
            <a:off x="7929674" y="3631716"/>
            <a:ext cx="3013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Footnotes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/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 spc="-10">
                <a:solidFill>
                  <a:srgbClr val="1C3A51"/>
                </a:solidFill>
                <a:latin typeface="Segoe UI Semibold"/>
                <a:cs typeface="Segoe UI Semibold"/>
              </a:rPr>
              <a:t>Disclaimers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/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Source</a:t>
            </a:r>
            <a:r>
              <a:rPr sz="900" b="1" spc="-10">
                <a:solidFill>
                  <a:srgbClr val="1C3A51"/>
                </a:solidFill>
                <a:latin typeface="Segoe UI Semibold"/>
                <a:cs typeface="Segoe UI Semibold"/>
              </a:rPr>
              <a:t> information. Regular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 spc="-25">
                <a:solidFill>
                  <a:srgbClr val="1C3A51"/>
                </a:solidFill>
                <a:latin typeface="Segoe UI Semibold"/>
                <a:cs typeface="Segoe UI Semibold"/>
              </a:rPr>
              <a:t>9pt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41A4975C-1747-ED37-D769-EAA89A71841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7367" y="5876267"/>
            <a:ext cx="5256000" cy="176401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spcBef>
                <a:spcPts val="120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Source / Note text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B1B5F62-68A1-6F92-F057-3ABDB45CBA2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16662" y="5876267"/>
            <a:ext cx="5256000" cy="176401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spcBef>
                <a:spcPts val="120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Source / Note text</a:t>
            </a:r>
          </a:p>
        </p:txBody>
      </p:sp>
    </p:spTree>
    <p:extLst>
      <p:ext uri="{BB962C8B-B14F-4D97-AF65-F5344CB8AC3E}">
        <p14:creationId xmlns:p14="http://schemas.microsoft.com/office/powerpoint/2010/main" val="11267468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Blue /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BE91A4E-92DF-4F4C-BABC-8D014C76C20F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040961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B7296706-7EEB-4006-B220-BF80ECBAD466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980834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542C9FE-9F87-4636-9600-BFE0A7752893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369162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Navy /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07840A0-AD72-4F07-B77E-6C44D8B279ED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890466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Orange 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ED01A32-CC93-4110-864D-1132FE91CC24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845971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ink / P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552161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urple /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95EE3-E613-EE32-55F3-1576CCE8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4" r="5534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9224324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Slate 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172D3-2E0D-3219-E8A0-3701907DC8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4" r="5534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74755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urple / Ja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4" r="5534"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5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(Ima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7B01C5-AD1B-012E-E15C-0DF133AE06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A695-4166-45E6-A265-A7CDDF2A9DA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9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8180E18-BA4C-4744-BFAC-3A4FD67EC926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73170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Sl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D78F0-CDB7-4830-A0BB-65FFF3A4C28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4EDB21E7-7C4A-D8D4-5034-1CAF1915D63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98CC32E2-99BE-7AAC-825A-F96D86A9E9A1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66600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Magent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3727-B5B2-4E61-9DDC-6B68AC66A032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6" y="6243044"/>
            <a:ext cx="794530" cy="34609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61974C65-FD1B-F6E9-8EAF-DEEC3C2C425F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7524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 (Sl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787BE-195A-452C-91E2-83C51CB676DF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4EDB21E7-7C4A-D8D4-5034-1CAF1915D63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98CC32E2-99BE-7AAC-825A-F96D86A9E9A1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1B49D484-AEC0-7E80-6628-14D34472F8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1836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Large Content (Magent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E0545-AAA3-4670-B440-34496DCCD33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6" y="6243044"/>
            <a:ext cx="794530" cy="34609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61974C65-FD1B-F6E9-8EAF-DEEC3C2C425F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6BB05826-9A6F-39DA-A5B6-9A4BFA4449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84034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4">
            <a:extLst>
              <a:ext uri="{FF2B5EF4-FFF2-40B4-BE49-F238E27FC236}">
                <a16:creationId xmlns:a16="http://schemas.microsoft.com/office/drawing/2014/main" id="{F2AA3880-916A-4C40-A8DC-139B8515F45A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</p:spPr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694C088-6229-4539-A1CA-8CB29EE81C55}" type="datetime1">
              <a:rPr lang="en-US" smtClean="0"/>
              <a:t>5/1/2025</a:t>
            </a:fld>
            <a:endParaRPr lang="en-GB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A4C69CA9-63DF-4BDF-DA61-9CFD00F369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99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158B9E-1306-BA44-5603-1178B9540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79DEC29-4338-587F-ED52-332697D9142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062EDD3-D621-4CCF-8A7A-5199909765B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D9E0869-A7F9-671C-F05D-547EB20C39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5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EA47110E-2B6E-1A2C-BE1F-26D5DCDD4930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596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8" y="5075164"/>
            <a:ext cx="6343690" cy="995680"/>
          </a:xfrm>
        </p:spPr>
        <p:txBody>
          <a:bodyPr anchor="b"/>
          <a:lstStyle>
            <a:lvl1pPr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Origin</a:t>
            </a:r>
          </a:p>
          <a:p>
            <a:pPr lvl="1"/>
            <a:r>
              <a:rPr lang="it-IT"/>
              <a:t>12 Henrietta Street</a:t>
            </a:r>
          </a:p>
          <a:p>
            <a:pPr lvl="1"/>
            <a:r>
              <a:rPr lang="it-IT"/>
              <a:t>London</a:t>
            </a:r>
          </a:p>
          <a:p>
            <a:pPr lvl="1"/>
            <a:r>
              <a:rPr lang="it-IT"/>
              <a:t>WC2E 8LH</a:t>
            </a:r>
            <a:endParaRPr lang="en-GB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Hello</a:t>
            </a:r>
          </a:p>
          <a:p>
            <a:pPr lvl="1"/>
            <a:r>
              <a:rPr lang="nb-NO"/>
              <a:t>+44 (0)207 291 9020</a:t>
            </a:r>
          </a:p>
          <a:p>
            <a:pPr lvl="1"/>
            <a:r>
              <a:rPr lang="nb-NO"/>
              <a:t>name@isba.org.uk</a:t>
            </a:r>
          </a:p>
          <a:p>
            <a:pPr lvl="1"/>
            <a:r>
              <a:rPr lang="nb-NO"/>
              <a:t>originmediameasurement.com</a:t>
            </a:r>
            <a:endParaRPr lang="en-US"/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object 21">
            <a:extLst>
              <a:ext uri="{FF2B5EF4-FFF2-40B4-BE49-F238E27FC236}">
                <a16:creationId xmlns:a16="http://schemas.microsoft.com/office/drawing/2014/main" id="{45D716E9-5910-593A-68DB-043276A26AC0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46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Slate /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4" r="5534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1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247D0FD-7995-4D4C-9CB8-6101ED9870B8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559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6054725" cy="3506411"/>
          </a:xfrm>
          <a:solidFill>
            <a:srgbClr val="F3F5F6"/>
          </a:solidFill>
        </p:spPr>
        <p:txBody>
          <a:bodyPr lIns="72000" tIns="72000" rIns="72000" bIns="72000"/>
          <a:lstStyle>
            <a:lvl1pPr marL="536575" indent="-536575">
              <a:buFont typeface="+mj-lt"/>
              <a:buAutoNum type="arabicPeriod"/>
              <a:defRPr sz="2200"/>
            </a:lvl1pPr>
            <a:lvl2pPr marL="536575" indent="-536575">
              <a:buFont typeface="+mj-lt"/>
              <a:buAutoNum type="arabicPeriod"/>
              <a:defRPr sz="2200"/>
            </a:lvl2pPr>
            <a:lvl3pPr marL="457200" indent="-457200">
              <a:buFont typeface="+mj-lt"/>
              <a:buAutoNum type="arabicPeriod"/>
              <a:defRPr sz="1800"/>
            </a:lvl3pPr>
            <a:lvl4pPr marL="457200" indent="-457200">
              <a:buFont typeface="+mj-lt"/>
              <a:buAutoNum type="arabicPeriod"/>
              <a:defRPr sz="1800"/>
            </a:lvl4pPr>
            <a:lvl5pPr marL="342900" indent="-342900">
              <a:buFont typeface="+mj-lt"/>
              <a:buAutoNum type="arabicPeriod"/>
              <a:defRPr sz="1400"/>
            </a:lvl5pPr>
            <a:lvl6pPr marL="342900" indent="-342900">
              <a:buFont typeface="+mj-lt"/>
              <a:buAutoNum type="arabicPeriod"/>
              <a:defRPr sz="1400">
                <a:latin typeface="+mn-lt"/>
              </a:defRPr>
            </a:lvl6pPr>
            <a:lvl7pPr marL="342900" indent="-342900">
              <a:buFont typeface="+mj-lt"/>
              <a:buAutoNum type="arabicPeriod"/>
              <a:defRPr sz="1200"/>
            </a:lvl7pPr>
            <a:lvl8pPr marL="342900" indent="-342900">
              <a:buFont typeface="+mj-lt"/>
              <a:buAutoNum type="arabicPeriod"/>
              <a:defRPr sz="1200"/>
            </a:lvl8pPr>
            <a:lvl9pPr marL="342900" indent="-342900">
              <a:buFont typeface="+mj-lt"/>
              <a:buAutoNum type="arabicPeriod"/>
              <a:defRPr sz="12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C7DA910-F932-4EEE-91CD-3C36B44474F7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AF9F7D07-28C0-607B-B972-60161C4F1BE5}"/>
              </a:ext>
            </a:extLst>
          </p:cNvPr>
          <p:cNvSpPr txBox="1"/>
          <p:nvPr/>
        </p:nvSpPr>
        <p:spPr>
          <a:xfrm>
            <a:off x="7691094" y="4141965"/>
            <a:ext cx="4054475" cy="1306512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65"/>
              </a:spcBef>
            </a:pPr>
            <a:endParaRPr sz="1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0825" marR="245110" algn="just">
              <a:lnSpc>
                <a:spcPct val="106500"/>
              </a:lnSpc>
            </a:pP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Quote</a:t>
            </a:r>
            <a:r>
              <a:rPr sz="1800" b="1" spc="-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feature.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This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is</a:t>
            </a:r>
            <a:r>
              <a:rPr sz="1800" b="1" spc="-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dummy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0">
                <a:solidFill>
                  <a:srgbClr val="FFFFFF"/>
                </a:solidFill>
                <a:latin typeface="Segoe UI Semibold"/>
                <a:cs typeface="Segoe UI Semibold"/>
              </a:rPr>
              <a:t>text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and</a:t>
            </a:r>
            <a:r>
              <a:rPr sz="1800" b="1" spc="-5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has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no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meaning.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5">
                <a:solidFill>
                  <a:srgbClr val="FFFFFF"/>
                </a:solidFill>
                <a:latin typeface="Segoe UI Semibold"/>
                <a:cs typeface="Segoe UI Semibold"/>
              </a:rPr>
              <a:t>Text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size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5">
                <a:solidFill>
                  <a:srgbClr val="FFFFFF"/>
                </a:solidFill>
                <a:latin typeface="Segoe UI Semibold"/>
                <a:cs typeface="Segoe UI Semibold"/>
              </a:rPr>
              <a:t>and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colour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is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flexible.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10">
                <a:solidFill>
                  <a:srgbClr val="FFFFFF"/>
                </a:solidFill>
                <a:latin typeface="Segoe UI Semibold"/>
                <a:cs typeface="Segoe UI Semibold"/>
              </a:rPr>
              <a:t>Semibold.”</a:t>
            </a:r>
            <a:endParaRPr sz="180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83966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70"/>
            <a:ext cx="5256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AFEDDC-2225-4753-8680-59C68D3D77DB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ECA7AB37-4BFE-4846-03D7-5B2A4FC813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635" y="2165270"/>
            <a:ext cx="5256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399A061-7A5B-440E-B6A5-532835BB494F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55A34AAA-638D-B24D-5E2B-D66D057346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22000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0868E78-D154-18E2-FE0F-34A1CD6303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6633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341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62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22C56C0-9931-406D-A103-55770FB84E40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4" name="Chart Placeholder 51">
            <a:extLst>
              <a:ext uri="{FF2B5EF4-FFF2-40B4-BE49-F238E27FC236}">
                <a16:creationId xmlns:a16="http://schemas.microsoft.com/office/drawing/2014/main" id="{46847BC5-4126-0806-B58A-DD629579C45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3935" y="2463806"/>
            <a:ext cx="4814836" cy="261170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55" name="Chart Placeholder 51">
            <a:extLst>
              <a:ext uri="{FF2B5EF4-FFF2-40B4-BE49-F238E27FC236}">
                <a16:creationId xmlns:a16="http://schemas.microsoft.com/office/drawing/2014/main" id="{36AAA837-BD66-9B80-005A-C66B3A29E06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543231" y="2462346"/>
            <a:ext cx="4820218" cy="26146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56" name="Content Placeholder 9">
            <a:extLst>
              <a:ext uri="{FF2B5EF4-FFF2-40B4-BE49-F238E27FC236}">
                <a16:creationId xmlns:a16="http://schemas.microsoft.com/office/drawing/2014/main" id="{A298F4CB-1936-1374-34ED-CC027C6D72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5092981"/>
            <a:ext cx="5256000" cy="568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7" name="Content Placeholder 9">
            <a:extLst>
              <a:ext uri="{FF2B5EF4-FFF2-40B4-BE49-F238E27FC236}">
                <a16:creationId xmlns:a16="http://schemas.microsoft.com/office/drawing/2014/main" id="{9277A973-9DEA-8BC1-4263-58E4D3D0D2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635" y="5092981"/>
            <a:ext cx="5256000" cy="568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38F46B09-295B-370B-ED2C-AD9F40D362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013" y="2168525"/>
            <a:ext cx="5267325" cy="27781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Chart title </a:t>
            </a:r>
            <a:r>
              <a:rPr lang="en-US" err="1"/>
              <a:t>SemiBold</a:t>
            </a:r>
            <a:r>
              <a:rPr lang="en-US"/>
              <a:t> 14pt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97462269-0FC4-635F-337F-6EC27408E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662" y="2168525"/>
            <a:ext cx="5267325" cy="27781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Chart title </a:t>
            </a:r>
            <a:r>
              <a:rPr lang="en-US" err="1"/>
              <a:t>SemiBold</a:t>
            </a:r>
            <a:r>
              <a:rPr lang="en-US"/>
              <a:t> 14pt</a:t>
            </a: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B32E79B8-46AB-5CBE-716C-043AC63671AF}"/>
              </a:ext>
            </a:extLst>
          </p:cNvPr>
          <p:cNvSpPr txBox="1"/>
          <p:nvPr/>
        </p:nvSpPr>
        <p:spPr>
          <a:xfrm>
            <a:off x="7929674" y="3631716"/>
            <a:ext cx="3013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Footnotes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/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 spc="-10">
                <a:solidFill>
                  <a:srgbClr val="1C3A51"/>
                </a:solidFill>
                <a:latin typeface="Segoe UI Semibold"/>
                <a:cs typeface="Segoe UI Semibold"/>
              </a:rPr>
              <a:t>Disclaimers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/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Source</a:t>
            </a:r>
            <a:r>
              <a:rPr sz="900" b="1" spc="-10">
                <a:solidFill>
                  <a:srgbClr val="1C3A51"/>
                </a:solidFill>
                <a:latin typeface="Segoe UI Semibold"/>
                <a:cs typeface="Segoe UI Semibold"/>
              </a:rPr>
              <a:t> information. Regular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 spc="-25">
                <a:solidFill>
                  <a:srgbClr val="1C3A51"/>
                </a:solidFill>
                <a:latin typeface="Segoe UI Semibold"/>
                <a:cs typeface="Segoe UI Semibold"/>
              </a:rPr>
              <a:t>9pt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41A4975C-1747-ED37-D769-EAA89A71841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7367" y="5876267"/>
            <a:ext cx="5256000" cy="176401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spcBef>
                <a:spcPts val="120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Source / Note text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B1B5F62-68A1-6F92-F057-3ABDB45CBA2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16662" y="5876267"/>
            <a:ext cx="5256000" cy="176401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spcBef>
                <a:spcPts val="120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Source / Note text</a:t>
            </a:r>
          </a:p>
        </p:txBody>
      </p:sp>
    </p:spTree>
    <p:extLst>
      <p:ext uri="{BB962C8B-B14F-4D97-AF65-F5344CB8AC3E}">
        <p14:creationId xmlns:p14="http://schemas.microsoft.com/office/powerpoint/2010/main" val="2459704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Blue /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BE91A4E-92DF-4F4C-BABC-8D014C76C20F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925132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B7296706-7EEB-4006-B220-BF80ECBAD466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76022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542C9FE-9F87-4636-9600-BFE0A7752893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2251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Navy /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07840A0-AD72-4F07-B77E-6C44D8B279ED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66463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Orange 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ED01A32-CC93-4110-864D-1132FE91CC24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94263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ink / P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30420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urple /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95EE3-E613-EE32-55F3-1576CCE8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4" r="5534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21478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Slate 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172D3-2E0D-3219-E8A0-3701907DC8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4" r="5534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69862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(Ima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7B01C5-AD1B-012E-E15C-0DF133AE06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A695-4166-45E6-A265-A7CDDF2A9DA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66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7" y="0"/>
            <a:ext cx="12189865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6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8180E18-BA4C-4744-BFAC-3A4FD67EC926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950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Sl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D78F0-CDB7-4830-A0BB-65FFF3A4C28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4EDB21E7-7C4A-D8D4-5034-1CAF1915D63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98CC32E2-99BE-7AAC-825A-F96D86A9E9A1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5116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Magent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3727-B5B2-4E61-9DDC-6B68AC66A032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6" y="6243044"/>
            <a:ext cx="794530" cy="34609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61974C65-FD1B-F6E9-8EAF-DEEC3C2C425F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676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 (Sl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787BE-195A-452C-91E2-83C51CB676DF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4EDB21E7-7C4A-D8D4-5034-1CAF1915D63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98CC32E2-99BE-7AAC-825A-F96D86A9E9A1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1B49D484-AEC0-7E80-6628-14D34472F8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70876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Large Content (Magent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E0545-AAA3-4670-B440-34496DCCD33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756" y="6243044"/>
            <a:ext cx="794530" cy="34609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61974C65-FD1B-F6E9-8EAF-DEEC3C2C425F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6BB05826-9A6F-39DA-A5B6-9A4BFA4449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678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4">
            <a:extLst>
              <a:ext uri="{FF2B5EF4-FFF2-40B4-BE49-F238E27FC236}">
                <a16:creationId xmlns:a16="http://schemas.microsoft.com/office/drawing/2014/main" id="{F2AA3880-916A-4C40-A8DC-139B8515F45A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</p:spPr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694C088-6229-4539-A1CA-8CB29EE81C55}" type="datetime1">
              <a:rPr lang="en-US" smtClean="0"/>
              <a:t>5/1/2025</a:t>
            </a:fld>
            <a:endParaRPr lang="en-GB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A4C69CA9-63DF-4BDF-DA61-9CFD00F369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158B9E-1306-BA44-5603-1178B9540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79DEC29-4338-587F-ED52-332697D9142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062EDD3-D621-4CCF-8A7A-5199909765B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D9E0869-A7F9-671C-F05D-547EB20C39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059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EA47110E-2B6E-1A2C-BE1F-26D5DCDD4930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596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8" y="5075164"/>
            <a:ext cx="6343690" cy="995680"/>
          </a:xfrm>
        </p:spPr>
        <p:txBody>
          <a:bodyPr anchor="b"/>
          <a:lstStyle>
            <a:lvl1pPr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Origin</a:t>
            </a:r>
          </a:p>
          <a:p>
            <a:pPr lvl="1"/>
            <a:r>
              <a:rPr lang="it-IT"/>
              <a:t>12 Henrietta Street</a:t>
            </a:r>
          </a:p>
          <a:p>
            <a:pPr lvl="1"/>
            <a:r>
              <a:rPr lang="it-IT"/>
              <a:t>London</a:t>
            </a:r>
          </a:p>
          <a:p>
            <a:pPr lvl="1"/>
            <a:r>
              <a:rPr lang="it-IT"/>
              <a:t>WC2E 8LH</a:t>
            </a:r>
            <a:endParaRPr lang="en-GB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Hello</a:t>
            </a:r>
          </a:p>
          <a:p>
            <a:pPr lvl="1"/>
            <a:r>
              <a:rPr lang="nb-NO"/>
              <a:t>+44 (0)207 291 9020</a:t>
            </a:r>
          </a:p>
          <a:p>
            <a:pPr lvl="1"/>
            <a:r>
              <a:rPr lang="nb-NO"/>
              <a:t>name@isba.org.uk</a:t>
            </a:r>
          </a:p>
          <a:p>
            <a:pPr lvl="1"/>
            <a:r>
              <a:rPr lang="nb-NO"/>
              <a:t>originmediameasurement.com</a:t>
            </a:r>
            <a:endParaRPr lang="en-US"/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object 21">
            <a:extLst>
              <a:ext uri="{FF2B5EF4-FFF2-40B4-BE49-F238E27FC236}">
                <a16:creationId xmlns:a16="http://schemas.microsoft.com/office/drawing/2014/main" id="{45D716E9-5910-593A-68DB-043276A26AC0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83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 Blue /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2F2C96-84ED-48B3-A930-3B25C697A2E4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024762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CCAB8382-DB54-1638-BA76-585EA7555ECC}"/>
              </a:ext>
            </a:extLst>
          </p:cNvPr>
          <p:cNvSpPr txBox="1">
            <a:spLocks/>
          </p:cNvSpPr>
          <p:nvPr userDrawn="1"/>
        </p:nvSpPr>
        <p:spPr>
          <a:xfrm>
            <a:off x="11687695" y="6402070"/>
            <a:ext cx="390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 baseline="0">
                <a:solidFill>
                  <a:schemeClr val="tx1">
                    <a:tint val="75000"/>
                  </a:schemeClr>
                </a:solidFill>
                <a:latin typeface="Graphik" panose="020B05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1575A9-32DA-4648-B82F-22B070730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8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25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50BA6-3BD3-43D4-92C6-A1A38869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EEAADB-4671-465D-AE09-CF767FAB57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228600">
              <a:spcAft>
                <a:spcPts val="1200"/>
              </a:spcAft>
            </a:pPr>
            <a:fld id="{CC9E6EB9-168E-4914-8CC7-2E853AFB4F1B}" type="slidenum">
              <a:rPr lang="en-US" smtClean="0"/>
              <a:pPr algn="r" defTabSz="228600">
                <a:spcAft>
                  <a:spcPts val="120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0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11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95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" y="0"/>
            <a:ext cx="12189865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E22E9EE-3B6B-2020-ECB4-4681D15E2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504FFCC-41DB-AAF3-075F-2F14C5D0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52F4DB4-C2E2-C734-4C0E-1FE559453870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07B58914-AE85-81A3-E3E5-58337CF1EAF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E1A1386-CE1E-6C41-726C-44D1AFA4ECDD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3CF2CFCA-4733-349B-98B3-CE41845EFBD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78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99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6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D0584A3B-9561-6437-3EB7-3E4C71574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5784FB6-F6E2-7057-FD4C-5E4F58F66F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FCD787FE-7AFF-F9D7-C4E5-CEEB04CB584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4B2F7700-8073-BDAE-54B7-6815CC3159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464D24EB-EB62-7A3F-1903-B3EDB5836F76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028C54C4-DD95-6AEA-7082-04B03BE253BE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5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Turquoi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015B7AB-1A73-F6AC-C7B3-C9D37C271F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7F6C120-C9BA-5454-9DE3-2FBDFDB1E8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09771E46-04B7-C37D-5EF8-183442C1A1F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3B2DD25-555D-7EB3-668F-6F698347A055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C6FBAE3-CE92-323E-5676-A05CDCCC1A4B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2B243505-D86F-2341-6A55-38C25F7F6032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60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CFCC704-70DF-7D42-08D2-E600D7D6F0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CBD904C-4799-8299-0374-29034E69AD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</p:spTree>
    <p:extLst>
      <p:ext uri="{BB962C8B-B14F-4D97-AF65-F5344CB8AC3E}">
        <p14:creationId xmlns:p14="http://schemas.microsoft.com/office/powerpoint/2010/main" val="1090082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04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ABEAE4C5-DB2A-BD83-43B0-89B174A27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8E0BC868-C6F5-051B-8DB3-A4DB513777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F8721592-CC71-C697-DD66-63B1333CD934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B4AD11F-0F02-617B-0D7E-8CD77031B111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A856876-FAD8-54AA-3685-CBA357D412D7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03BEBC2F-C0C0-5EDC-9744-DC43C5628458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34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Yel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112FDD2D-A017-26D9-FB07-B84B4680E6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BB06ED9-9166-60AD-F013-BF2F0A252B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CFC83714-F01A-E245-F2F8-540CD0F1F363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B6A9D3F-1347-6C40-0AAB-DCBBC92EC0C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71C53BA-186D-FD76-6A53-5947731B4C0F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8FFD6626-1118-AD0B-4DFE-D9A478E0ACF1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84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range /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62AEC02-4BCA-B400-01B7-820DE989C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435E723-FD05-0DF0-0020-10339BC48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668ED928-C321-0644-DB46-0D9138296F15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C7933C78-BBF1-8AB0-16D3-88A9C4A5609C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0E0BC01-38CD-BCAE-6272-289DCE9395BC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16312413-18B9-92A4-5FA3-41F7C1B2B954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09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ink / Pal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40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urple / Ja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38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Slate /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3D3C849-1F1E-5A62-BE49-2938CCDF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5BB2FF09-08C5-2B37-64B4-C12EDD9A6B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EBF3360-0FB4-781D-A5F1-EA640D27D8A6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7CB7F55-A153-BA5F-D3C7-E4A3298CEF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AE0F4821-8760-D3BB-771B-D191CB6A76E2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58C8866A-8C4F-19C1-ECBA-5ECFD62774BB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2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247D0FD-7995-4D4C-9CB8-6101ED9870B8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17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6054725" cy="3506411"/>
          </a:xfrm>
          <a:solidFill>
            <a:srgbClr val="F3F5F6"/>
          </a:solidFill>
        </p:spPr>
        <p:txBody>
          <a:bodyPr lIns="72000" tIns="72000" rIns="72000" bIns="72000"/>
          <a:lstStyle>
            <a:lvl1pPr marL="536575" indent="-536575">
              <a:buFont typeface="+mj-lt"/>
              <a:buAutoNum type="arabicPeriod"/>
              <a:defRPr sz="2200"/>
            </a:lvl1pPr>
            <a:lvl2pPr marL="536575" indent="-536575">
              <a:buFont typeface="+mj-lt"/>
              <a:buAutoNum type="arabicPeriod"/>
              <a:defRPr sz="2200"/>
            </a:lvl2pPr>
            <a:lvl3pPr marL="457200" indent="-457200">
              <a:buFont typeface="+mj-lt"/>
              <a:buAutoNum type="arabicPeriod"/>
              <a:defRPr sz="1800"/>
            </a:lvl3pPr>
            <a:lvl4pPr marL="457200" indent="-457200">
              <a:buFont typeface="+mj-lt"/>
              <a:buAutoNum type="arabicPeriod"/>
              <a:defRPr sz="1800"/>
            </a:lvl4pPr>
            <a:lvl5pPr marL="342900" indent="-342900">
              <a:buFont typeface="+mj-lt"/>
              <a:buAutoNum type="arabicPeriod"/>
              <a:defRPr sz="1400"/>
            </a:lvl5pPr>
            <a:lvl6pPr marL="342900" indent="-342900">
              <a:buFont typeface="+mj-lt"/>
              <a:buAutoNum type="arabicPeriod"/>
              <a:defRPr sz="1400">
                <a:latin typeface="+mn-lt"/>
              </a:defRPr>
            </a:lvl6pPr>
            <a:lvl7pPr marL="342900" indent="-342900">
              <a:buFont typeface="+mj-lt"/>
              <a:buAutoNum type="arabicPeriod"/>
              <a:defRPr sz="1200"/>
            </a:lvl7pPr>
            <a:lvl8pPr marL="342900" indent="-342900">
              <a:buFont typeface="+mj-lt"/>
              <a:buAutoNum type="arabicPeriod"/>
              <a:defRPr sz="1200"/>
            </a:lvl8pPr>
            <a:lvl9pPr marL="342900" indent="-342900">
              <a:buFont typeface="+mj-lt"/>
              <a:buAutoNum type="arabicPeriod"/>
              <a:defRPr sz="12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C7DA910-F932-4EEE-91CD-3C36B44474F7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AF9F7D07-28C0-607B-B972-60161C4F1BE5}"/>
              </a:ext>
            </a:extLst>
          </p:cNvPr>
          <p:cNvSpPr txBox="1"/>
          <p:nvPr/>
        </p:nvSpPr>
        <p:spPr>
          <a:xfrm>
            <a:off x="7691094" y="4141965"/>
            <a:ext cx="4054475" cy="1306512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65"/>
              </a:spcBef>
            </a:pPr>
            <a:endParaRPr sz="1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0825" marR="245110" algn="just">
              <a:lnSpc>
                <a:spcPct val="106500"/>
              </a:lnSpc>
            </a:pP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Quote</a:t>
            </a:r>
            <a:r>
              <a:rPr sz="1800" b="1" spc="-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feature.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This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is</a:t>
            </a:r>
            <a:r>
              <a:rPr sz="1800" b="1" spc="-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dummy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0">
                <a:solidFill>
                  <a:srgbClr val="FFFFFF"/>
                </a:solidFill>
                <a:latin typeface="Segoe UI Semibold"/>
                <a:cs typeface="Segoe UI Semibold"/>
              </a:rPr>
              <a:t>text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and</a:t>
            </a:r>
            <a:r>
              <a:rPr sz="1800" b="1" spc="-5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has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no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meaning.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5">
                <a:solidFill>
                  <a:srgbClr val="FFFFFF"/>
                </a:solidFill>
                <a:latin typeface="Segoe UI Semibold"/>
                <a:cs typeface="Segoe UI Semibold"/>
              </a:rPr>
              <a:t>Text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size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5">
                <a:solidFill>
                  <a:srgbClr val="FFFFFF"/>
                </a:solidFill>
                <a:latin typeface="Segoe UI Semibold"/>
                <a:cs typeface="Segoe UI Semibold"/>
              </a:rPr>
              <a:t>and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colour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is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flexible.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10">
                <a:solidFill>
                  <a:srgbClr val="FFFFFF"/>
                </a:solidFill>
                <a:latin typeface="Segoe UI Semibold"/>
                <a:cs typeface="Segoe UI Semibold"/>
              </a:rPr>
              <a:t>Semibold.”</a:t>
            </a:r>
            <a:endParaRPr sz="180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18339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70"/>
            <a:ext cx="5256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AFEDDC-2225-4753-8680-59C68D3D77DB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ECA7AB37-4BFE-4846-03D7-5B2A4FC813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635" y="2165270"/>
            <a:ext cx="5256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834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399A061-7A5B-440E-B6A5-532835BB494F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55A34AAA-638D-B24D-5E2B-D66D057346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22000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0868E78-D154-18E2-FE0F-34A1CD6303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6633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93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7AFFC159-AA34-3310-FADC-950F53B65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C5F7F4-55DB-4B60-D970-C4ABE675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DF42DF5-D86F-8F4E-8113-23C2A131C26A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C3E9693-A832-F30C-6B07-B6863B997300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E902609-42A6-9804-7D19-B526BEB1BB8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A57C26D-184F-F5D0-8D0A-328B9854F88A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2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22C56C0-9931-406D-A103-55770FB84E40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4" name="Chart Placeholder 51">
            <a:extLst>
              <a:ext uri="{FF2B5EF4-FFF2-40B4-BE49-F238E27FC236}">
                <a16:creationId xmlns:a16="http://schemas.microsoft.com/office/drawing/2014/main" id="{46847BC5-4126-0806-B58A-DD629579C45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3935" y="2463806"/>
            <a:ext cx="4814836" cy="261170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55" name="Chart Placeholder 51">
            <a:extLst>
              <a:ext uri="{FF2B5EF4-FFF2-40B4-BE49-F238E27FC236}">
                <a16:creationId xmlns:a16="http://schemas.microsoft.com/office/drawing/2014/main" id="{36AAA837-BD66-9B80-005A-C66B3A29E06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543231" y="2462346"/>
            <a:ext cx="4820218" cy="26146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56" name="Content Placeholder 9">
            <a:extLst>
              <a:ext uri="{FF2B5EF4-FFF2-40B4-BE49-F238E27FC236}">
                <a16:creationId xmlns:a16="http://schemas.microsoft.com/office/drawing/2014/main" id="{A298F4CB-1936-1374-34ED-CC027C6D72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5092981"/>
            <a:ext cx="5256000" cy="568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7" name="Content Placeholder 9">
            <a:extLst>
              <a:ext uri="{FF2B5EF4-FFF2-40B4-BE49-F238E27FC236}">
                <a16:creationId xmlns:a16="http://schemas.microsoft.com/office/drawing/2014/main" id="{9277A973-9DEA-8BC1-4263-58E4D3D0D2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635" y="5092981"/>
            <a:ext cx="5256000" cy="568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38F46B09-295B-370B-ED2C-AD9F40D362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013" y="2168525"/>
            <a:ext cx="5267325" cy="27781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Chart title </a:t>
            </a:r>
            <a:r>
              <a:rPr lang="en-US" err="1"/>
              <a:t>SemiBold</a:t>
            </a:r>
            <a:r>
              <a:rPr lang="en-US"/>
              <a:t> 14pt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97462269-0FC4-635F-337F-6EC27408E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662" y="2168525"/>
            <a:ext cx="5267325" cy="27781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Chart title </a:t>
            </a:r>
            <a:r>
              <a:rPr lang="en-US" err="1"/>
              <a:t>SemiBold</a:t>
            </a:r>
            <a:r>
              <a:rPr lang="en-US"/>
              <a:t> 14pt</a:t>
            </a: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B32E79B8-46AB-5CBE-716C-043AC63671AF}"/>
              </a:ext>
            </a:extLst>
          </p:cNvPr>
          <p:cNvSpPr txBox="1"/>
          <p:nvPr/>
        </p:nvSpPr>
        <p:spPr>
          <a:xfrm>
            <a:off x="7929674" y="3631716"/>
            <a:ext cx="3013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Footnotes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/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 spc="-10">
                <a:solidFill>
                  <a:srgbClr val="1C3A51"/>
                </a:solidFill>
                <a:latin typeface="Segoe UI Semibold"/>
                <a:cs typeface="Segoe UI Semibold"/>
              </a:rPr>
              <a:t>Disclaimers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/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Source</a:t>
            </a:r>
            <a:r>
              <a:rPr sz="900" b="1" spc="-10">
                <a:solidFill>
                  <a:srgbClr val="1C3A51"/>
                </a:solidFill>
                <a:latin typeface="Segoe UI Semibold"/>
                <a:cs typeface="Segoe UI Semibold"/>
              </a:rPr>
              <a:t> information. Regular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 spc="-25">
                <a:solidFill>
                  <a:srgbClr val="1C3A51"/>
                </a:solidFill>
                <a:latin typeface="Segoe UI Semibold"/>
                <a:cs typeface="Segoe UI Semibold"/>
              </a:rPr>
              <a:t>9pt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41A4975C-1747-ED37-D769-EAA89A71841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7367" y="5876267"/>
            <a:ext cx="5256000" cy="176401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spcBef>
                <a:spcPts val="120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Source / Note text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B1B5F62-68A1-6F92-F057-3ABDB45CBA2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16662" y="5876267"/>
            <a:ext cx="5256000" cy="176401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spcBef>
                <a:spcPts val="120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Source / Note text</a:t>
            </a:r>
          </a:p>
        </p:txBody>
      </p:sp>
    </p:spTree>
    <p:extLst>
      <p:ext uri="{BB962C8B-B14F-4D97-AF65-F5344CB8AC3E}">
        <p14:creationId xmlns:p14="http://schemas.microsoft.com/office/powerpoint/2010/main" val="9570564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Blue /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BE91A4E-92DF-4F4C-BABC-8D014C76C20F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573595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B7296706-7EEB-4006-B220-BF80ECBAD466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26389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542C9FE-9F87-4636-9600-BFE0A7752893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952213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Navy /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07840A0-AD72-4F07-B77E-6C44D8B279ED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2063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Orange 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ED01A32-CC93-4110-864D-1132FE91CC24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919953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ink / P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266649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urple /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95EE3-E613-EE32-55F3-1576CCE8DB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44615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Slate 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172D3-2E0D-3219-E8A0-3701907DC8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DCAB4DE-AC87-461C-A79F-9227CD1EC87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55281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(Ima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7B01C5-AD1B-012E-E15C-0DF133AE06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A695-4166-45E6-A265-A7CDDF2A9DA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4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D0584A3B-9561-6437-3EB7-3E4C71574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5784FB6-F6E2-7057-FD4C-5E4F58F66F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FCD787FE-7AFF-F9D7-C4E5-CEEB04CB584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4B2F7700-8073-BDAE-54B7-6815CC3159BE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464D24EB-EB62-7A3F-1903-B3EDB5836F76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028C54C4-DD95-6AEA-7082-04B03BE253BE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9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8180E18-BA4C-4744-BFAC-3A4FD67EC926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0134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Sl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D78F0-CDB7-4830-A0BB-65FFF3A4C28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4EDB21E7-7C4A-D8D4-5034-1CAF1915D63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98CC32E2-99BE-7AAC-825A-F96D86A9E9A1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69558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Magent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3727-B5B2-4E61-9DDC-6B68AC66A032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6" y="6243044"/>
            <a:ext cx="794530" cy="34609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61974C65-FD1B-F6E9-8EAF-DEEC3C2C425F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68114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 (Sla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787BE-195A-452C-91E2-83C51CB676DF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4EDB21E7-7C4A-D8D4-5034-1CAF1915D63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98CC32E2-99BE-7AAC-825A-F96D86A9E9A1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1B49D484-AEC0-7E80-6628-14D34472F8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4920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Large Content (Magent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E0545-AAA3-4670-B440-34496DCCD33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515E-EF2F-FDD9-F0D5-F4B6480FF8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6" y="6243044"/>
            <a:ext cx="794530" cy="346090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61974C65-FD1B-F6E9-8EAF-DEEC3C2C425F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tx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tx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tx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tx1"/>
              </a:solidFill>
              <a:latin typeface="+mn-lt"/>
              <a:cs typeface="Segoe UI Semibold"/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6BB05826-9A6F-39DA-A5B6-9A4BFA4449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17059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4">
            <a:extLst>
              <a:ext uri="{FF2B5EF4-FFF2-40B4-BE49-F238E27FC236}">
                <a16:creationId xmlns:a16="http://schemas.microsoft.com/office/drawing/2014/main" id="{F2AA3880-916A-4C40-A8DC-139B8515F45A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</p:spPr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694C088-6229-4539-A1CA-8CB29EE81C55}" type="datetime1">
              <a:rPr lang="en-US" smtClean="0"/>
              <a:t>5/1/2025</a:t>
            </a:fld>
            <a:endParaRPr lang="en-GB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A4C69CA9-63DF-4BDF-DA61-9CFD00F369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4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158B9E-1306-BA44-5603-1178B9540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79DEC29-4338-587F-ED52-332697D9142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062EDD3-D621-4CCF-8A7A-5199909765BE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D9E0869-A7F9-671C-F05D-547EB20C39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648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EA47110E-2B6E-1A2C-BE1F-26D5DCDD4930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596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8" y="5075164"/>
            <a:ext cx="6343690" cy="995680"/>
          </a:xfrm>
        </p:spPr>
        <p:txBody>
          <a:bodyPr anchor="b"/>
          <a:lstStyle>
            <a:lvl1pPr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Origin</a:t>
            </a:r>
          </a:p>
          <a:p>
            <a:pPr lvl="1"/>
            <a:r>
              <a:rPr lang="it-IT"/>
              <a:t>12 Henrietta Street</a:t>
            </a:r>
          </a:p>
          <a:p>
            <a:pPr lvl="1"/>
            <a:r>
              <a:rPr lang="it-IT"/>
              <a:t>London</a:t>
            </a:r>
          </a:p>
          <a:p>
            <a:pPr lvl="1"/>
            <a:r>
              <a:rPr lang="it-IT"/>
              <a:t>WC2E 8LH</a:t>
            </a:r>
            <a:endParaRPr lang="en-GB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Hello</a:t>
            </a:r>
          </a:p>
          <a:p>
            <a:pPr lvl="1"/>
            <a:r>
              <a:rPr lang="nb-NO"/>
              <a:t>+44 (0)207 291 9020</a:t>
            </a:r>
          </a:p>
          <a:p>
            <a:pPr lvl="1"/>
            <a:r>
              <a:rPr lang="nb-NO"/>
              <a:t>name@isba.org.uk</a:t>
            </a:r>
          </a:p>
          <a:p>
            <a:pPr lvl="1"/>
            <a:r>
              <a:rPr lang="nb-NO"/>
              <a:t>originmediameasurement.com</a:t>
            </a:r>
            <a:endParaRPr lang="en-US"/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object 21">
            <a:extLst>
              <a:ext uri="{FF2B5EF4-FFF2-40B4-BE49-F238E27FC236}">
                <a16:creationId xmlns:a16="http://schemas.microsoft.com/office/drawing/2014/main" id="{45D716E9-5910-593A-68DB-043276A26AC0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742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headline only, left, sm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684BD6-788B-4273-9B09-3D4EA61FD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0804" y="764998"/>
            <a:ext cx="7240907" cy="684055"/>
          </a:xfrm>
        </p:spPr>
        <p:txBody>
          <a:bodyPr>
            <a:noAutofit/>
          </a:bodyPr>
          <a:lstStyle>
            <a:lvl1pPr algn="r"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Explainer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98E61-BC24-483C-A287-F9B777F75B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EB60C-7CC2-49F0-B2EE-C81F067DE04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1839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rgbClr val="FFFFFF"/>
                </a:solidFill>
                <a:latin typeface="Segoe UI Semibold"/>
                <a:cs typeface="Segoe UI Semibold"/>
              </a:rPr>
              <a:t>Confidential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953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Turquoi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015B7AB-1A73-F6AC-C7B3-C9D37C271F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7F6C120-C9BA-5454-9DE3-2FBDFDB1E8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09771E46-04B7-C37D-5EF8-183442C1A1FE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A3B2DD25-555D-7EB3-668F-6F698347A055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BC6FBAE3-CE92-323E-5676-A05CDCCC1A4B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2B243505-D86F-2341-6A55-38C25F7F6032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47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rgbClr val="FFFFFF"/>
                </a:solidFill>
                <a:latin typeface="Segoe UI Semibold"/>
                <a:cs typeface="Segoe UI Semibold"/>
              </a:rPr>
              <a:t>Confidential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907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197F2-B80A-4924-9547-865F22737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rgbClr val="FFFFFF"/>
                </a:solidFill>
                <a:latin typeface="Segoe UI Semibold"/>
                <a:cs typeface="Segoe UI Semibold"/>
              </a:rPr>
              <a:t>Confidential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024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Turquoi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chemeClr val="bg1"/>
                </a:solidFill>
                <a:latin typeface="Segoe UI Semibold"/>
                <a:cs typeface="Segoe UI Semibold"/>
              </a:rPr>
              <a:t>Confidential</a:t>
            </a:r>
            <a:endParaRPr sz="1200">
              <a:solidFill>
                <a:schemeClr val="bg1"/>
              </a:solidFill>
              <a:latin typeface="Segoe UI Semibold"/>
              <a:cs typeface="Segoe UI Semibold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9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650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rgbClr val="FFFFFF"/>
                </a:solidFill>
                <a:latin typeface="Segoe UI Semibold"/>
                <a:cs typeface="Segoe UI Semibold"/>
              </a:rPr>
              <a:t>Confidential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1001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Yel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chemeClr val="bg1"/>
                </a:solidFill>
                <a:latin typeface="Segoe UI Semibold"/>
                <a:cs typeface="Segoe UI Semibold"/>
              </a:rPr>
              <a:t>Confidential</a:t>
            </a:r>
            <a:endParaRPr sz="1200">
              <a:solidFill>
                <a:schemeClr val="bg1"/>
              </a:solidFill>
              <a:latin typeface="Segoe UI Semibold"/>
              <a:cs typeface="Segoe UI Semibold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93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range /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chemeClr val="bg1"/>
                </a:solidFill>
                <a:latin typeface="Segoe UI Semibold"/>
                <a:cs typeface="Segoe UI Semibold"/>
              </a:rPr>
              <a:t>Confidential</a:t>
            </a:r>
            <a:endParaRPr sz="1200">
              <a:solidFill>
                <a:schemeClr val="bg1"/>
              </a:solidFill>
              <a:latin typeface="Segoe UI Semibold"/>
              <a:cs typeface="Segoe UI Semibold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814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ink / Pal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006312" y="5075163"/>
            <a:ext cx="1620000" cy="93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r>
              <a:rPr lang="en-GB"/>
              <a:t>Presentation:</a:t>
            </a:r>
          </a:p>
          <a:p>
            <a:pPr lvl="1"/>
            <a:r>
              <a:rPr lang="en-GB"/>
              <a:t>Next List Level for body text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 descr="A white and pink logo&#10;&#10;Description automatically generated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84" y="509550"/>
            <a:ext cx="2258695" cy="983866"/>
          </a:xfrm>
          <a:prstGeom prst="rect">
            <a:avLst/>
          </a:prstGeom>
        </p:spPr>
      </p:pic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C82E3FA-699C-E79B-DCEE-0163F9166F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060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18D2644-472B-C9B5-CDCB-387643A41B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96822" y="5075238"/>
            <a:ext cx="1620000" cy="9360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Date:</a:t>
            </a:r>
          </a:p>
          <a:p>
            <a:pPr lvl="1"/>
            <a:r>
              <a:rPr lang="en-US"/>
              <a:t>00/00/00</a:t>
            </a: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98135164-3C5A-1D76-223B-0CB94A16E04C}"/>
              </a:ext>
            </a:extLst>
          </p:cNvPr>
          <p:cNvSpPr txBox="1"/>
          <p:nvPr userDrawn="1"/>
        </p:nvSpPr>
        <p:spPr>
          <a:xfrm>
            <a:off x="10694075" y="602071"/>
            <a:ext cx="8680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chemeClr val="bg1"/>
                </a:solidFill>
                <a:latin typeface="Segoe UI Semibold"/>
                <a:cs typeface="Segoe UI Semibold"/>
              </a:rPr>
              <a:t>Confidential</a:t>
            </a:r>
            <a:endParaRPr sz="1200">
              <a:solidFill>
                <a:schemeClr val="bg1"/>
              </a:solidFill>
              <a:latin typeface="Segoe UI Semibold"/>
              <a:cs typeface="Segoe UI Semibold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98852108-13A8-2694-E393-3041E684F60E}"/>
              </a:ext>
            </a:extLst>
          </p:cNvPr>
          <p:cNvSpPr/>
          <p:nvPr userDrawn="1"/>
        </p:nvSpPr>
        <p:spPr>
          <a:xfrm>
            <a:off x="600631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927C1E38-B0A2-D5E6-ABA0-0DBA01026A9E}"/>
              </a:ext>
            </a:extLst>
          </p:cNvPr>
          <p:cNvSpPr/>
          <p:nvPr userDrawn="1"/>
        </p:nvSpPr>
        <p:spPr>
          <a:xfrm>
            <a:off x="799060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6C3627D4-1E79-88A5-C4E8-3C0E376F8C4D}"/>
              </a:ext>
            </a:extLst>
          </p:cNvPr>
          <p:cNvSpPr/>
          <p:nvPr userDrawn="1"/>
        </p:nvSpPr>
        <p:spPr>
          <a:xfrm>
            <a:off x="9896822" y="494807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2C51159B-1BEA-924D-D896-B120C9450856}"/>
              </a:ext>
            </a:extLst>
          </p:cNvPr>
          <p:cNvSpPr/>
          <p:nvPr userDrawn="1"/>
        </p:nvSpPr>
        <p:spPr>
          <a:xfrm>
            <a:off x="600631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8888CD6-9EA8-6FD8-0CFE-A00C592843D1}"/>
              </a:ext>
            </a:extLst>
          </p:cNvPr>
          <p:cNvSpPr/>
          <p:nvPr userDrawn="1"/>
        </p:nvSpPr>
        <p:spPr>
          <a:xfrm>
            <a:off x="799060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F1E8A134-045B-4BE4-64AF-EECB72EDB9B2}"/>
              </a:ext>
            </a:extLst>
          </p:cNvPr>
          <p:cNvSpPr/>
          <p:nvPr userDrawn="1"/>
        </p:nvSpPr>
        <p:spPr>
          <a:xfrm>
            <a:off x="9896822" y="6073597"/>
            <a:ext cx="1620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7640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10977268" cy="4011693"/>
          </a:xfrm>
        </p:spPr>
        <p:txBody>
          <a:bodyPr/>
          <a:lstStyle>
            <a:lvl5pPr>
              <a:defRPr/>
            </a:lvl5pPr>
            <a:lvl6pPr>
              <a:defRPr sz="1800">
                <a:latin typeface="+mn-lt"/>
              </a:defRPr>
            </a:lvl6pPr>
            <a:lvl9pPr marL="0" indent="0"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06E6B5C-8473-4363-B3CC-B6AAD2A9E6ED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6AFC4-9EA6-B78A-A216-374FA99E8C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[Document title]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9720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69"/>
            <a:ext cx="6054725" cy="3506411"/>
          </a:xfrm>
          <a:solidFill>
            <a:srgbClr val="F3F5F6"/>
          </a:solidFill>
        </p:spPr>
        <p:txBody>
          <a:bodyPr lIns="72000" tIns="72000" rIns="72000" bIns="72000"/>
          <a:lstStyle>
            <a:lvl1pPr marL="536575" indent="-536575">
              <a:buFont typeface="+mj-lt"/>
              <a:buAutoNum type="arabicPeriod"/>
              <a:defRPr sz="2200"/>
            </a:lvl1pPr>
            <a:lvl2pPr marL="536575" indent="-536575">
              <a:buFont typeface="+mj-lt"/>
              <a:buAutoNum type="arabicPeriod"/>
              <a:defRPr sz="2200"/>
            </a:lvl2pPr>
            <a:lvl3pPr marL="457200" indent="-457200">
              <a:buFont typeface="+mj-lt"/>
              <a:buAutoNum type="arabicPeriod"/>
              <a:defRPr sz="1800"/>
            </a:lvl3pPr>
            <a:lvl4pPr marL="457200" indent="-457200">
              <a:buFont typeface="+mj-lt"/>
              <a:buAutoNum type="arabicPeriod"/>
              <a:defRPr sz="1800"/>
            </a:lvl4pPr>
            <a:lvl5pPr marL="342900" indent="-342900">
              <a:buFont typeface="+mj-lt"/>
              <a:buAutoNum type="arabicPeriod"/>
              <a:defRPr sz="1400"/>
            </a:lvl5pPr>
            <a:lvl6pPr marL="342900" indent="-342900">
              <a:buFont typeface="+mj-lt"/>
              <a:buAutoNum type="arabicPeriod"/>
              <a:defRPr sz="1400">
                <a:latin typeface="+mn-lt"/>
              </a:defRPr>
            </a:lvl6pPr>
            <a:lvl7pPr marL="342900" indent="-342900">
              <a:buFont typeface="+mj-lt"/>
              <a:buAutoNum type="arabicPeriod"/>
              <a:defRPr sz="1200"/>
            </a:lvl7pPr>
            <a:lvl8pPr marL="342900" indent="-342900">
              <a:buFont typeface="+mj-lt"/>
              <a:buAutoNum type="arabicPeriod"/>
              <a:defRPr sz="1200"/>
            </a:lvl8pPr>
            <a:lvl9pPr marL="342900" indent="-342900">
              <a:buFont typeface="+mj-lt"/>
              <a:buAutoNum type="arabicPeriod"/>
              <a:defRPr sz="12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AB0771D-D7BD-471C-9E95-3DEF171D44A6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6AFC4-9EA6-B78A-A216-374FA99E8C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[Document title]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AF9F7D07-28C0-607B-B972-60161C4F1BE5}"/>
              </a:ext>
            </a:extLst>
          </p:cNvPr>
          <p:cNvSpPr txBox="1"/>
          <p:nvPr userDrawn="1"/>
        </p:nvSpPr>
        <p:spPr>
          <a:xfrm>
            <a:off x="7691094" y="4141965"/>
            <a:ext cx="4054475" cy="1306512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65"/>
              </a:spcBef>
            </a:pPr>
            <a:endParaRPr sz="1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0825" marR="245110" algn="just">
              <a:lnSpc>
                <a:spcPct val="106500"/>
              </a:lnSpc>
            </a:pP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Quote</a:t>
            </a:r>
            <a:r>
              <a:rPr sz="1800" b="1" spc="-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feature.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This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is</a:t>
            </a:r>
            <a:r>
              <a:rPr sz="1800" b="1" spc="-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dummy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0">
                <a:solidFill>
                  <a:srgbClr val="FFFFFF"/>
                </a:solidFill>
                <a:latin typeface="Segoe UI Semibold"/>
                <a:cs typeface="Segoe UI Semibold"/>
              </a:rPr>
              <a:t>text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and</a:t>
            </a:r>
            <a:r>
              <a:rPr sz="1800" b="1" spc="-5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has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no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meaning.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5">
                <a:solidFill>
                  <a:srgbClr val="FFFFFF"/>
                </a:solidFill>
                <a:latin typeface="Segoe UI Semibold"/>
                <a:cs typeface="Segoe UI Semibold"/>
              </a:rPr>
              <a:t>Text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size</a:t>
            </a:r>
            <a:r>
              <a:rPr sz="1800" b="1" spc="-5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25">
                <a:solidFill>
                  <a:srgbClr val="FFFFFF"/>
                </a:solidFill>
                <a:latin typeface="Segoe UI Semibold"/>
                <a:cs typeface="Segoe UI Semibold"/>
              </a:rPr>
              <a:t>and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colour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is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>
                <a:solidFill>
                  <a:srgbClr val="FFFFFF"/>
                </a:solidFill>
                <a:latin typeface="Segoe UI Semibold"/>
                <a:cs typeface="Segoe UI Semibold"/>
              </a:rPr>
              <a:t>flexible.</a:t>
            </a:r>
            <a:r>
              <a:rPr sz="1800" b="1" spc="-7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800" b="1" spc="-10">
                <a:solidFill>
                  <a:srgbClr val="FFFFFF"/>
                </a:solidFill>
                <a:latin typeface="Segoe UI Semibold"/>
                <a:cs typeface="Segoe UI Semibold"/>
              </a:rPr>
              <a:t>Semibold.”</a:t>
            </a:r>
            <a:endParaRPr sz="180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7179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4D2F6-F43F-7D2B-50EB-8C0952D3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558C2-04C0-F693-2230-5BC32404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8" y="5075164"/>
            <a:ext cx="4569868" cy="99568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43E4E-4A71-1E01-BDFC-EF14116D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484" y="509550"/>
            <a:ext cx="2258694" cy="983866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35A76166-C0E6-6B6A-376D-B3F7CBA86CCA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ECFCC704-70DF-7D42-08D2-E600D7D6F0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255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Presentation:</a:t>
            </a:r>
          </a:p>
          <a:p>
            <a:pPr lvl="1"/>
            <a:r>
              <a:rPr lang="it-IT"/>
              <a:t>Next List Level for body text</a:t>
            </a:r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CCBD904C-4799-8299-0374-29034E69AD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8917" y="5075238"/>
            <a:ext cx="2088000" cy="936000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nb-NO"/>
              <a:t>Client:</a:t>
            </a:r>
          </a:p>
          <a:p>
            <a:pPr lvl="1"/>
            <a:r>
              <a:rPr lang="en-GB"/>
              <a:t>Next List Level for body text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A775EBDA-8F5D-AE4B-F35D-FBECCCC56F6C}"/>
              </a:ext>
            </a:extLst>
          </p:cNvPr>
          <p:cNvSpPr/>
          <p:nvPr/>
        </p:nvSpPr>
        <p:spPr>
          <a:xfrm>
            <a:off x="7056255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CB41788F-80CE-DBD2-F4EB-F85D08A77A5C}"/>
              </a:ext>
            </a:extLst>
          </p:cNvPr>
          <p:cNvSpPr/>
          <p:nvPr/>
        </p:nvSpPr>
        <p:spPr>
          <a:xfrm>
            <a:off x="9528917" y="494807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709ABAA8-16CA-513F-F1FA-0016BB94A7A1}"/>
              </a:ext>
            </a:extLst>
          </p:cNvPr>
          <p:cNvSpPr/>
          <p:nvPr/>
        </p:nvSpPr>
        <p:spPr>
          <a:xfrm>
            <a:off x="7056255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BB040E59-D8FA-4375-7F62-96AEA2381BF0}"/>
              </a:ext>
            </a:extLst>
          </p:cNvPr>
          <p:cNvSpPr/>
          <p:nvPr/>
        </p:nvSpPr>
        <p:spPr>
          <a:xfrm>
            <a:off x="9528917" y="6073597"/>
            <a:ext cx="2088000" cy="0"/>
          </a:xfrm>
          <a:custGeom>
            <a:avLst/>
            <a:gdLst/>
            <a:ahLst/>
            <a:cxnLst/>
            <a:rect l="l" t="t" r="r" b="b"/>
            <a:pathLst>
              <a:path w="1630679">
                <a:moveTo>
                  <a:pt x="0" y="0"/>
                </a:moveTo>
                <a:lnTo>
                  <a:pt x="1630362" y="0"/>
                </a:lnTo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5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70"/>
            <a:ext cx="5256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9CD41C-6568-4542-BF3A-0D98E69EE7A3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6AFC4-9EA6-B78A-A216-374FA99E8C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[Document title]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ECA7AB37-4BFE-4846-03D7-5B2A4FC813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635" y="2165270"/>
            <a:ext cx="5256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0685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D6231E-170B-C1C4-370B-4F40D25E7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7AA42DB-8E95-4FB8-985F-D39D92851891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6AFC4-9EA6-B78A-A216-374FA99E8C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[Document title]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55A34AAA-638D-B24D-5E2B-D66D057346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22000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0868E78-D154-18E2-FE0F-34A1CD6303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6633" y="2165270"/>
            <a:ext cx="3348000" cy="349575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3737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36F252-24B3-39D1-7536-83EFA5B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FFE64-0141-3113-BAC4-1CF2ABF997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692CD0-5791-4488-A6F3-7218631C66C4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6AFC4-9EA6-B78A-A216-374FA99E8C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[Document title]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DA1D58-D7B9-5B14-F644-A55B2FA290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4" name="Chart Placeholder 51">
            <a:extLst>
              <a:ext uri="{FF2B5EF4-FFF2-40B4-BE49-F238E27FC236}">
                <a16:creationId xmlns:a16="http://schemas.microsoft.com/office/drawing/2014/main" id="{46847BC5-4126-0806-B58A-DD629579C45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3935" y="2463806"/>
            <a:ext cx="4814836" cy="261170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55" name="Chart Placeholder 51">
            <a:extLst>
              <a:ext uri="{FF2B5EF4-FFF2-40B4-BE49-F238E27FC236}">
                <a16:creationId xmlns:a16="http://schemas.microsoft.com/office/drawing/2014/main" id="{36AAA837-BD66-9B80-005A-C66B3A29E06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543231" y="2462346"/>
            <a:ext cx="4820218" cy="26146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56" name="Content Placeholder 9">
            <a:extLst>
              <a:ext uri="{FF2B5EF4-FFF2-40B4-BE49-F238E27FC236}">
                <a16:creationId xmlns:a16="http://schemas.microsoft.com/office/drawing/2014/main" id="{A298F4CB-1936-1374-34ED-CC027C6D72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367" y="5092981"/>
            <a:ext cx="5256000" cy="568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7" name="Content Placeholder 9">
            <a:extLst>
              <a:ext uri="{FF2B5EF4-FFF2-40B4-BE49-F238E27FC236}">
                <a16:creationId xmlns:a16="http://schemas.microsoft.com/office/drawing/2014/main" id="{9277A973-9DEA-8BC1-4263-58E4D3D0D2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8635" y="5092981"/>
            <a:ext cx="5256000" cy="568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38F46B09-295B-370B-ED2C-AD9F40D362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013" y="2168525"/>
            <a:ext cx="5267325" cy="27781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Chart title </a:t>
            </a:r>
            <a:r>
              <a:rPr lang="en-US" err="1"/>
              <a:t>SemiBold</a:t>
            </a:r>
            <a:r>
              <a:rPr lang="en-US"/>
              <a:t> 14pt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97462269-0FC4-635F-337F-6EC27408E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662" y="2168525"/>
            <a:ext cx="5267325" cy="27781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Chart title </a:t>
            </a:r>
            <a:r>
              <a:rPr lang="en-US" err="1"/>
              <a:t>SemiBold</a:t>
            </a:r>
            <a:r>
              <a:rPr lang="en-US"/>
              <a:t> 14pt</a:t>
            </a: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B32E79B8-46AB-5CBE-716C-043AC63671AF}"/>
              </a:ext>
            </a:extLst>
          </p:cNvPr>
          <p:cNvSpPr txBox="1"/>
          <p:nvPr userDrawn="1"/>
        </p:nvSpPr>
        <p:spPr>
          <a:xfrm>
            <a:off x="7929674" y="3631716"/>
            <a:ext cx="3013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Footnotes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/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 spc="-10">
                <a:solidFill>
                  <a:srgbClr val="1C3A51"/>
                </a:solidFill>
                <a:latin typeface="Segoe UI Semibold"/>
                <a:cs typeface="Segoe UI Semibold"/>
              </a:rPr>
              <a:t>Disclaimers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/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>
                <a:solidFill>
                  <a:srgbClr val="1C3A51"/>
                </a:solidFill>
                <a:latin typeface="Segoe UI Semibold"/>
                <a:cs typeface="Segoe UI Semibold"/>
              </a:rPr>
              <a:t>Source</a:t>
            </a:r>
            <a:r>
              <a:rPr sz="900" b="1" spc="-10">
                <a:solidFill>
                  <a:srgbClr val="1C3A51"/>
                </a:solidFill>
                <a:latin typeface="Segoe UI Semibold"/>
                <a:cs typeface="Segoe UI Semibold"/>
              </a:rPr>
              <a:t> information. Regular</a:t>
            </a:r>
            <a:r>
              <a:rPr sz="900" b="1" spc="-5">
                <a:solidFill>
                  <a:srgbClr val="1C3A51"/>
                </a:solidFill>
                <a:latin typeface="Segoe UI Semibold"/>
                <a:cs typeface="Segoe UI Semibold"/>
              </a:rPr>
              <a:t> </a:t>
            </a:r>
            <a:r>
              <a:rPr sz="900" b="1" spc="-25">
                <a:solidFill>
                  <a:srgbClr val="1C3A51"/>
                </a:solidFill>
                <a:latin typeface="Segoe UI Semibold"/>
                <a:cs typeface="Segoe UI Semibold"/>
              </a:rPr>
              <a:t>9pt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41A4975C-1747-ED37-D769-EAA89A71841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7367" y="5876267"/>
            <a:ext cx="5256000" cy="176401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spcBef>
                <a:spcPts val="120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Source / Note text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B1B5F62-68A1-6F92-F057-3ABDB45CBA2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16662" y="5876267"/>
            <a:ext cx="5256000" cy="176401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spcBef>
                <a:spcPts val="1200"/>
              </a:spcBef>
              <a:defRPr sz="1200"/>
            </a:lvl3pPr>
            <a:lvl4pPr>
              <a:defRPr sz="1200"/>
            </a:lvl4pPr>
            <a:lvl5pPr>
              <a:defRPr/>
            </a:lvl5pPr>
          </a:lstStyle>
          <a:p>
            <a:pPr lvl="0"/>
            <a:r>
              <a:rPr lang="en-US"/>
              <a:t>Click to edit Source / Note text</a:t>
            </a:r>
          </a:p>
        </p:txBody>
      </p:sp>
    </p:spTree>
    <p:extLst>
      <p:ext uri="{BB962C8B-B14F-4D97-AF65-F5344CB8AC3E}">
        <p14:creationId xmlns:p14="http://schemas.microsoft.com/office/powerpoint/2010/main" val="1457931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 /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2F2C96-84ED-48B3-A930-3B25C697A2E4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85279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Blue /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11E605C-3856-4B2E-B992-5F480CA9EB23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049765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0056FDC-0759-4224-B556-503C020127F5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208113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E3DDED4-29A2-45A4-94F7-D1EFF20D514F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223898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Navy /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9C59AC4-427F-4C72-9CF0-9EB89EFA8E09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61283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Orange 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CE76765-50A6-4111-A5C3-71596165D26B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126454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Pink / P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026DA-FE45-06EE-7521-D0D2A2A83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25146"/>
            <a:ext cx="3903472" cy="1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[Document title]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2C92D34-03BD-4E77-B0FD-AA9B427B523F}" type="datetime1">
              <a:rPr lang="en-US" smtClean="0"/>
              <a:t>5/1/2025</a:t>
            </a:fld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4B9F2-2A89-4499-1A38-D8F45815F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367" y="292949"/>
            <a:ext cx="10981064" cy="1397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Header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F9F7F-3422-55FE-D785-38E44F1CD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8" name="object 21">
            <a:extLst>
              <a:ext uri="{FF2B5EF4-FFF2-40B4-BE49-F238E27FC236}">
                <a16:creationId xmlns:a16="http://schemas.microsoft.com/office/drawing/2014/main" id="{05F7D096-D5C6-5117-8149-BC40307EE7CF}"/>
              </a:ext>
            </a:extLst>
          </p:cNvPr>
          <p:cNvSpPr/>
          <p:nvPr userDrawn="1"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9CF5F54-538B-BAAB-BF9E-AA316B1339DE}"/>
              </a:ext>
            </a:extLst>
          </p:cNvPr>
          <p:cNvSpPr txBox="1"/>
          <p:nvPr userDrawn="1"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2024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3422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82.xml"/><Relationship Id="rId47" Type="http://schemas.openxmlformats.org/officeDocument/2006/relationships/slideLayout" Target="../slideLayouts/slideLayout87.xml"/><Relationship Id="rId63" Type="http://schemas.openxmlformats.org/officeDocument/2006/relationships/slideLayout" Target="../slideLayouts/slideLayout103.xml"/><Relationship Id="rId68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80.xml"/><Relationship Id="rId45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93.xml"/><Relationship Id="rId58" Type="http://schemas.openxmlformats.org/officeDocument/2006/relationships/slideLayout" Target="../slideLayouts/slideLayout98.xml"/><Relationship Id="rId6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45.xml"/><Relationship Id="rId61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83.xml"/><Relationship Id="rId48" Type="http://schemas.openxmlformats.org/officeDocument/2006/relationships/slideLayout" Target="../slideLayouts/slideLayout88.xml"/><Relationship Id="rId56" Type="http://schemas.openxmlformats.org/officeDocument/2006/relationships/slideLayout" Target="../slideLayouts/slideLayout96.xml"/><Relationship Id="rId64" Type="http://schemas.openxmlformats.org/officeDocument/2006/relationships/slideLayout" Target="../slideLayouts/slideLayout104.xml"/><Relationship Id="rId6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91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86.xml"/><Relationship Id="rId59" Type="http://schemas.openxmlformats.org/officeDocument/2006/relationships/slideLayout" Target="../slideLayouts/slideLayout99.xml"/><Relationship Id="rId67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81.xml"/><Relationship Id="rId54" Type="http://schemas.openxmlformats.org/officeDocument/2006/relationships/slideLayout" Target="../slideLayouts/slideLayout94.xml"/><Relationship Id="rId62" Type="http://schemas.openxmlformats.org/officeDocument/2006/relationships/slideLayout" Target="../slideLayouts/slideLayout102.xml"/><Relationship Id="rId7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49" Type="http://schemas.openxmlformats.org/officeDocument/2006/relationships/slideLayout" Target="../slideLayouts/slideLayout89.xml"/><Relationship Id="rId57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71.xml"/><Relationship Id="rId44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92.xml"/><Relationship Id="rId60" Type="http://schemas.openxmlformats.org/officeDocument/2006/relationships/slideLayout" Target="../slideLayouts/slideLayout100.xml"/><Relationship Id="rId65" Type="http://schemas.openxmlformats.org/officeDocument/2006/relationships/slideLayout" Target="../slideLayouts/slideLayout105.xml"/><Relationship Id="rId73" Type="http://schemas.openxmlformats.org/officeDocument/2006/relationships/image" Target="../media/image2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90.xml"/><Relationship Id="rId55" Type="http://schemas.openxmlformats.org/officeDocument/2006/relationships/slideLayout" Target="../slideLayouts/slideLayout95.xml"/><Relationship Id="rId7" Type="http://schemas.openxmlformats.org/officeDocument/2006/relationships/slideLayout" Target="../slideLayouts/slideLayout47.xml"/><Relationship Id="rId71" Type="http://schemas.openxmlformats.org/officeDocument/2006/relationships/slideLayout" Target="../slideLayouts/slideLayout11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tags" Target="../tags/tag1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41" Type="http://schemas.openxmlformats.org/officeDocument/2006/relationships/image" Target="../media/image30.emf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  <a:prstGeom prst="rect">
            <a:avLst/>
          </a:prstGeom>
        </p:spPr>
        <p:txBody>
          <a:bodyPr vert="horz" wrap="square" lIns="0" tIns="21590" rIns="0" bIns="0" rtlCol="0">
            <a:noAutofit/>
          </a:bodyPr>
          <a:lstStyle>
            <a:lvl1pPr>
              <a:defRPr lang="en-US" sz="900" b="0" smtClean="0">
                <a:solidFill>
                  <a:srgbClr val="1C3A51"/>
                </a:solidFill>
                <a:latin typeface="+mn-lt"/>
                <a:cs typeface="Segoe UI Semibold"/>
              </a:defRPr>
            </a:lvl1pPr>
          </a:lstStyle>
          <a:p>
            <a:pPr marL="12700">
              <a:spcBef>
                <a:spcPts val="170"/>
              </a:spcBef>
            </a:pPr>
            <a:fld id="{9E677E15-9CF9-4AAA-BC51-8938BA085CD3}" type="datetime1">
              <a:rPr lang="en-US" smtClean="0"/>
              <a:t>5/1/2025</a:t>
            </a:fld>
            <a:endParaRPr lang="en-GB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r">
              <a:spcBef>
                <a:spcPts val="0"/>
              </a:spcBef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10FC241-9D65-05CE-58E9-C763086E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6054725" cy="139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367" y="2165269"/>
            <a:ext cx="10977266" cy="3506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498058-1064-E6C3-13BF-48F0BC9E1B97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19" name="object 17">
            <a:extLst>
              <a:ext uri="{FF2B5EF4-FFF2-40B4-BE49-F238E27FC236}">
                <a16:creationId xmlns:a16="http://schemas.microsoft.com/office/drawing/2014/main" id="{74B114F2-EE61-141F-4978-C5567156A70A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rgbClr val="1C3A5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rgbClr val="1C3A5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rgbClr val="1C3A5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rgbClr val="1C3A5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rgbClr val="1C3A51"/>
                </a:solidFill>
                <a:latin typeface="+mn-lt"/>
                <a:cs typeface="Segoe UI Semibold"/>
              </a:rPr>
              <a:t>5</a:t>
            </a:r>
            <a:endParaRPr sz="900" b="0">
              <a:latin typeface="+mn-lt"/>
              <a:cs typeface="Segoe UI Semibold"/>
            </a:endParaRPr>
          </a:p>
        </p:txBody>
      </p:sp>
      <p:sp>
        <p:nvSpPr>
          <p:cNvPr id="2" name="object 21">
            <a:extLst>
              <a:ext uri="{FF2B5EF4-FFF2-40B4-BE49-F238E27FC236}">
                <a16:creationId xmlns:a16="http://schemas.microsoft.com/office/drawing/2014/main" id="{281C4718-A1E6-1160-A2EC-AF0DA9555FB1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7" r:id="rId2"/>
    <p:sldLayoutId id="2147483698" r:id="rId3"/>
    <p:sldLayoutId id="2147483691" r:id="rId4"/>
    <p:sldLayoutId id="2147483699" r:id="rId5"/>
    <p:sldLayoutId id="2147483700" r:id="rId6"/>
    <p:sldLayoutId id="2147483692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3" r:id="rId14"/>
    <p:sldLayoutId id="2147483694" r:id="rId15"/>
    <p:sldLayoutId id="2147483668" r:id="rId16"/>
    <p:sldLayoutId id="2147483670" r:id="rId17"/>
    <p:sldLayoutId id="2147483662" r:id="rId18"/>
    <p:sldLayoutId id="2147483667" r:id="rId19"/>
    <p:sldLayoutId id="2147483669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95" r:id="rId27"/>
    <p:sldLayoutId id="2147483696" r:id="rId28"/>
    <p:sldLayoutId id="2147483677" r:id="rId29"/>
    <p:sldLayoutId id="2147483671" r:id="rId30"/>
    <p:sldLayoutId id="2147483674" r:id="rId31"/>
    <p:sldLayoutId id="2147483673" r:id="rId32"/>
    <p:sldLayoutId id="2147483672" r:id="rId33"/>
    <p:sldLayoutId id="2147483675" r:id="rId34"/>
    <p:sldLayoutId id="2147483665" r:id="rId35"/>
    <p:sldLayoutId id="2147483676" r:id="rId36"/>
    <p:sldLayoutId id="2147483666" r:id="rId37"/>
    <p:sldLayoutId id="2147483742" r:id="rId38"/>
    <p:sldLayoutId id="2147483743" r:id="rId39"/>
    <p:sldLayoutId id="2147483744" r:id="rId40"/>
  </p:sldLayoutIdLst>
  <p:hf hdr="0" dt="0"/>
  <p:txStyles>
    <p:titleStyle>
      <a:lvl1pPr algn="l" eaLnBrk="1" hangingPunct="1">
        <a:lnSpc>
          <a:spcPct val="110000"/>
        </a:lnSpc>
        <a:defRPr sz="28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algn="l" eaLnBrk="1" hangingPunct="1">
        <a:defRPr sz="24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eaLnBrk="1" hangingPunct="1">
        <a:spcBef>
          <a:spcPts val="0"/>
        </a:spcBef>
        <a:defRPr sz="2000">
          <a:solidFill>
            <a:schemeClr val="accent2"/>
          </a:solidFill>
          <a:latin typeface="+mj-lt"/>
          <a:ea typeface="+mn-ea"/>
          <a:cs typeface="+mn-cs"/>
        </a:defRPr>
      </a:lvl3pPr>
      <a:lvl4pPr marL="0" indent="0" algn="l" eaLnBrk="1" hangingPunct="1"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eaLnBrk="1" hangingPunct="1">
        <a:spcBef>
          <a:spcPts val="0"/>
        </a:spcBef>
        <a:defRPr sz="1600">
          <a:solidFill>
            <a:schemeClr val="accent2"/>
          </a:solidFill>
          <a:latin typeface="+mj-lt"/>
          <a:ea typeface="+mn-ea"/>
          <a:cs typeface="+mn-cs"/>
        </a:defRPr>
      </a:lvl5pPr>
      <a:lvl6pPr marL="0" indent="0" algn="l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eaLnBrk="1" hangingPunct="1">
        <a:spcBef>
          <a:spcPts val="0"/>
        </a:spcBef>
        <a:defRPr sz="1400">
          <a:solidFill>
            <a:schemeClr val="accent2"/>
          </a:solidFill>
          <a:latin typeface="+mj-lt"/>
          <a:ea typeface="+mn-ea"/>
          <a:cs typeface="+mn-cs"/>
        </a:defRPr>
      </a:lvl7pPr>
      <a:lvl8pPr marL="0" indent="0" algn="l" eaLnBrk="1" hangingPunct="1"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0" indent="0" eaLnBrk="1" hangingPunct="1">
        <a:defRPr sz="14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566">
          <p15:clr>
            <a:srgbClr val="F26B43"/>
          </p15:clr>
        </p15:guide>
        <p15:guide id="4" orient="horz" pos="136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  <a:prstGeom prst="rect">
            <a:avLst/>
          </a:prstGeom>
        </p:spPr>
        <p:txBody>
          <a:bodyPr vert="horz" wrap="square" lIns="0" tIns="21590" rIns="0" bIns="0" rtlCol="0">
            <a:noAutofit/>
          </a:bodyPr>
          <a:lstStyle>
            <a:lvl1pPr>
              <a:defRPr lang="en-US" sz="900" b="0" smtClean="0">
                <a:solidFill>
                  <a:srgbClr val="1C3A51"/>
                </a:solidFill>
                <a:latin typeface="+mn-lt"/>
                <a:cs typeface="Segoe UI Semibold"/>
              </a:defRPr>
            </a:lvl1pPr>
          </a:lstStyle>
          <a:p>
            <a:pPr marL="12700">
              <a:spcBef>
                <a:spcPts val="170"/>
              </a:spcBef>
            </a:pPr>
            <a:fld id="{9E677E15-9CF9-4AAA-BC51-8938BA085CD3}" type="datetime1">
              <a:rPr lang="en-US" smtClean="0"/>
              <a:t>5/1/2025</a:t>
            </a:fld>
            <a:endParaRPr lang="en-GB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r">
              <a:spcBef>
                <a:spcPts val="0"/>
              </a:spcBef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10FC241-9D65-05CE-58E9-C763086E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6054725" cy="139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367" y="2165269"/>
            <a:ext cx="10977266" cy="3506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498058-1064-E6C3-13BF-48F0BC9E1B97}"/>
              </a:ext>
            </a:extLst>
          </p:cNvPr>
          <p:cNvPicPr>
            <a:picLocks noChangeAspect="1"/>
          </p:cNvPicPr>
          <p:nvPr userDrawn="1"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19" name="object 17">
            <a:extLst>
              <a:ext uri="{FF2B5EF4-FFF2-40B4-BE49-F238E27FC236}">
                <a16:creationId xmlns:a16="http://schemas.microsoft.com/office/drawing/2014/main" id="{74B114F2-EE61-141F-4978-C5567156A70A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rgbClr val="1C3A5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rgbClr val="1C3A5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rgbClr val="1C3A5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rgbClr val="1C3A5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rgbClr val="1C3A51"/>
                </a:solidFill>
                <a:latin typeface="+mn-lt"/>
                <a:cs typeface="Segoe UI Semibold"/>
              </a:rPr>
              <a:t>5</a:t>
            </a:r>
            <a:endParaRPr sz="900" b="0">
              <a:latin typeface="+mn-lt"/>
              <a:cs typeface="Segoe UI Semibold"/>
            </a:endParaRPr>
          </a:p>
        </p:txBody>
      </p:sp>
      <p:sp>
        <p:nvSpPr>
          <p:cNvPr id="2" name="object 21">
            <a:extLst>
              <a:ext uri="{FF2B5EF4-FFF2-40B4-BE49-F238E27FC236}">
                <a16:creationId xmlns:a16="http://schemas.microsoft.com/office/drawing/2014/main" id="{281C4718-A1E6-1160-A2EC-AF0DA9555FB1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53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  <p:sldLayoutId id="2147483793" r:id="rId48"/>
    <p:sldLayoutId id="2147483794" r:id="rId49"/>
    <p:sldLayoutId id="2147483795" r:id="rId50"/>
    <p:sldLayoutId id="2147483796" r:id="rId51"/>
    <p:sldLayoutId id="2147483797" r:id="rId52"/>
    <p:sldLayoutId id="2147483798" r:id="rId53"/>
    <p:sldLayoutId id="2147483799" r:id="rId54"/>
    <p:sldLayoutId id="2147483800" r:id="rId55"/>
    <p:sldLayoutId id="2147483801" r:id="rId56"/>
    <p:sldLayoutId id="2147483802" r:id="rId57"/>
    <p:sldLayoutId id="2147483803" r:id="rId58"/>
    <p:sldLayoutId id="2147483804" r:id="rId59"/>
    <p:sldLayoutId id="2147483805" r:id="rId60"/>
    <p:sldLayoutId id="2147483806" r:id="rId61"/>
    <p:sldLayoutId id="2147483807" r:id="rId62"/>
    <p:sldLayoutId id="2147483808" r:id="rId63"/>
    <p:sldLayoutId id="2147483809" r:id="rId64"/>
    <p:sldLayoutId id="2147483810" r:id="rId65"/>
    <p:sldLayoutId id="2147483811" r:id="rId66"/>
    <p:sldLayoutId id="2147483812" r:id="rId67"/>
    <p:sldLayoutId id="2147483813" r:id="rId68"/>
    <p:sldLayoutId id="2147483814" r:id="rId69"/>
    <p:sldLayoutId id="2147483815" r:id="rId70"/>
    <p:sldLayoutId id="2147483816" r:id="rId71"/>
  </p:sldLayoutIdLst>
  <p:hf hdr="0" dt="0"/>
  <p:txStyles>
    <p:titleStyle>
      <a:lvl1pPr algn="l" eaLnBrk="1" hangingPunct="1">
        <a:lnSpc>
          <a:spcPct val="110000"/>
        </a:lnSpc>
        <a:defRPr sz="30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algn="l" eaLnBrk="1" hangingPunct="1">
        <a:defRPr sz="26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eaLnBrk="1" hangingPunct="1">
        <a:defRPr sz="26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eaLnBrk="1" hangingPunct="1">
        <a:spcBef>
          <a:spcPts val="0"/>
        </a:spcBef>
        <a:defRPr sz="2200">
          <a:solidFill>
            <a:schemeClr val="accent2"/>
          </a:solidFill>
          <a:latin typeface="+mj-lt"/>
          <a:ea typeface="+mn-ea"/>
          <a:cs typeface="+mn-cs"/>
        </a:defRPr>
      </a:lvl3pPr>
      <a:lvl4pPr marL="0" indent="0" algn="l" eaLnBrk="1" hangingPunct="1"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eaLnBrk="1" hangingPunct="1">
        <a:spcBef>
          <a:spcPts val="0"/>
        </a:spcBef>
        <a:defRPr>
          <a:solidFill>
            <a:schemeClr val="accent2"/>
          </a:solidFill>
          <a:latin typeface="+mj-lt"/>
          <a:ea typeface="+mn-ea"/>
          <a:cs typeface="+mn-cs"/>
        </a:defRPr>
      </a:lvl5pPr>
      <a:lvl6pPr marL="0" indent="0" algn="l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eaLnBrk="1" hangingPunct="1">
        <a:spcBef>
          <a:spcPts val="0"/>
        </a:spcBef>
        <a:defRPr sz="1400">
          <a:solidFill>
            <a:schemeClr val="accent2"/>
          </a:solidFill>
          <a:latin typeface="+mj-lt"/>
          <a:ea typeface="+mn-ea"/>
          <a:cs typeface="+mn-cs"/>
        </a:defRPr>
      </a:lvl7pPr>
      <a:lvl8pPr marL="0" indent="0" algn="l" eaLnBrk="1" hangingPunct="1"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0" indent="0" eaLnBrk="1" hangingPunct="1">
        <a:defRPr sz="14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566">
          <p15:clr>
            <a:srgbClr val="F26B43"/>
          </p15:clr>
        </p15:guide>
        <p15:guide id="4" orient="horz" pos="136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4778EE6-C044-69FD-12EE-1DA94C27E3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35591806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347" imgH="348" progId="TCLayout.ActiveDocument.1">
                  <p:embed/>
                </p:oleObj>
              </mc:Choice>
              <mc:Fallback>
                <p:oleObj name="think-cell Slide" r:id="rId40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778EE6-C044-69FD-12EE-1DA94C27E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043300" y="6325146"/>
            <a:ext cx="1368000" cy="176400"/>
          </a:xfrm>
          <a:prstGeom prst="rect">
            <a:avLst/>
          </a:prstGeom>
        </p:spPr>
        <p:txBody>
          <a:bodyPr vert="horz" wrap="square" lIns="0" tIns="21590" rIns="0" bIns="0" rtlCol="0">
            <a:noAutofit/>
          </a:bodyPr>
          <a:lstStyle>
            <a:lvl1pPr>
              <a:defRPr lang="en-US" sz="900" b="0" smtClean="0">
                <a:solidFill>
                  <a:srgbClr val="1C3A51"/>
                </a:solidFill>
                <a:latin typeface="+mn-lt"/>
                <a:cs typeface="Segoe UI Semibold"/>
              </a:defRPr>
            </a:lvl1pPr>
          </a:lstStyle>
          <a:p>
            <a:pPr marL="12700">
              <a:spcBef>
                <a:spcPts val="170"/>
              </a:spcBef>
            </a:pPr>
            <a:fld id="{9E677E15-9CF9-4AAA-BC51-8938BA085CD3}" type="datetime1">
              <a:rPr lang="en-US" smtClean="0"/>
              <a:t>5/1/2025</a:t>
            </a:fld>
            <a:endParaRPr lang="en-GB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r">
              <a:spcBef>
                <a:spcPts val="0"/>
              </a:spcBef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10FC241-9D65-05CE-58E9-C763086E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6054725" cy="139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367" y="2165269"/>
            <a:ext cx="10977266" cy="3506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498058-1064-E6C3-13BF-48F0BC9E1B97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19" name="object 17">
            <a:extLst>
              <a:ext uri="{FF2B5EF4-FFF2-40B4-BE49-F238E27FC236}">
                <a16:creationId xmlns:a16="http://schemas.microsoft.com/office/drawing/2014/main" id="{74B114F2-EE61-141F-4978-C5567156A70A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rgbClr val="1C3A5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rgbClr val="1C3A5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rgbClr val="1C3A5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rgbClr val="1C3A5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rgbClr val="1C3A51"/>
                </a:solidFill>
                <a:latin typeface="+mn-lt"/>
                <a:cs typeface="Segoe UI Semibold"/>
              </a:rPr>
              <a:t>5</a:t>
            </a:r>
            <a:endParaRPr sz="900" b="0">
              <a:latin typeface="+mn-lt"/>
              <a:cs typeface="Segoe UI Semibold"/>
            </a:endParaRPr>
          </a:p>
        </p:txBody>
      </p:sp>
      <p:sp>
        <p:nvSpPr>
          <p:cNvPr id="2" name="object 21">
            <a:extLst>
              <a:ext uri="{FF2B5EF4-FFF2-40B4-BE49-F238E27FC236}">
                <a16:creationId xmlns:a16="http://schemas.microsoft.com/office/drawing/2014/main" id="{281C4718-A1E6-1160-A2EC-AF0DA9555FB1}"/>
              </a:ext>
            </a:extLst>
          </p:cNvPr>
          <p:cNvSpPr/>
          <p:nvPr/>
        </p:nvSpPr>
        <p:spPr>
          <a:xfrm>
            <a:off x="0" y="6777534"/>
            <a:ext cx="12193270" cy="86995"/>
          </a:xfrm>
          <a:custGeom>
            <a:avLst/>
            <a:gdLst/>
            <a:ahLst/>
            <a:cxnLst/>
            <a:rect l="l" t="t" r="r" b="b"/>
            <a:pathLst>
              <a:path w="12193270" h="86995">
                <a:moveTo>
                  <a:pt x="12193193" y="0"/>
                </a:moveTo>
                <a:lnTo>
                  <a:pt x="0" y="0"/>
                </a:lnTo>
                <a:lnTo>
                  <a:pt x="0" y="86448"/>
                </a:lnTo>
                <a:lnTo>
                  <a:pt x="12193193" y="86448"/>
                </a:lnTo>
                <a:lnTo>
                  <a:pt x="12193193" y="0"/>
                </a:lnTo>
                <a:close/>
              </a:path>
            </a:pathLst>
          </a:custGeom>
          <a:solidFill>
            <a:srgbClr val="ED2A7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4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</p:sldLayoutIdLst>
  <p:hf hdr="0" dt="0"/>
  <p:txStyles>
    <p:titleStyle>
      <a:lvl1pPr algn="l" eaLnBrk="1" hangingPunct="1">
        <a:lnSpc>
          <a:spcPct val="110000"/>
        </a:lnSpc>
        <a:defRPr sz="28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algn="l" eaLnBrk="1" hangingPunct="1">
        <a:defRPr sz="24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eaLnBrk="1" hangingPunct="1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eaLnBrk="1" hangingPunct="1">
        <a:spcBef>
          <a:spcPts val="0"/>
        </a:spcBef>
        <a:defRPr sz="2000">
          <a:solidFill>
            <a:schemeClr val="accent2"/>
          </a:solidFill>
          <a:latin typeface="+mj-lt"/>
          <a:ea typeface="+mn-ea"/>
          <a:cs typeface="+mn-cs"/>
        </a:defRPr>
      </a:lvl3pPr>
      <a:lvl4pPr marL="0" indent="0" algn="l" eaLnBrk="1" hangingPunct="1"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eaLnBrk="1" hangingPunct="1">
        <a:spcBef>
          <a:spcPts val="0"/>
        </a:spcBef>
        <a:defRPr sz="1600">
          <a:solidFill>
            <a:schemeClr val="accent2"/>
          </a:solidFill>
          <a:latin typeface="+mj-lt"/>
          <a:ea typeface="+mn-ea"/>
          <a:cs typeface="+mn-cs"/>
        </a:defRPr>
      </a:lvl5pPr>
      <a:lvl6pPr marL="0" indent="0" algn="l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eaLnBrk="1" hangingPunct="1">
        <a:spcBef>
          <a:spcPts val="0"/>
        </a:spcBef>
        <a:defRPr sz="1400">
          <a:solidFill>
            <a:schemeClr val="accent2"/>
          </a:solidFill>
          <a:latin typeface="+mj-lt"/>
          <a:ea typeface="+mn-ea"/>
          <a:cs typeface="+mn-cs"/>
        </a:defRPr>
      </a:lvl7pPr>
      <a:lvl8pPr marL="0" indent="0" algn="l" eaLnBrk="1" hangingPunct="1"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0" indent="0" eaLnBrk="1" hangingPunct="1">
        <a:defRPr sz="14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566">
          <p15:clr>
            <a:srgbClr val="F26B43"/>
          </p15:clr>
        </p15:guide>
        <p15:guide id="4" orient="horz" pos="13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7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5" Type="http://schemas.openxmlformats.org/officeDocument/2006/relationships/image" Target="../media/image179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1.xml"/><Relationship Id="rId1" Type="http://schemas.openxmlformats.org/officeDocument/2006/relationships/tags" Target="../tags/tag3.xml"/><Relationship Id="rId5" Type="http://schemas.openxmlformats.org/officeDocument/2006/relationships/image" Target="../media/image180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slideLayout" Target="../slideLayouts/slideLayout3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image" Target="../media/image181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image" Target="../media/image180.emf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chart" Target="../charts/chart1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oleObject" Target="../embeddings/oleObject4.bin"/><Relationship Id="rId30" Type="http://schemas.openxmlformats.org/officeDocument/2006/relationships/image" Target="../media/image18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8.xml"/><Relationship Id="rId5" Type="http://schemas.openxmlformats.org/officeDocument/2006/relationships/image" Target="../media/image180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9.xml"/><Relationship Id="rId5" Type="http://schemas.openxmlformats.org/officeDocument/2006/relationships/image" Target="../media/image180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chart" Target="../charts/chart2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image" Target="../media/image30.emf"/><Relationship Id="rId2" Type="http://schemas.openxmlformats.org/officeDocument/2006/relationships/tags" Target="../tags/tag31.xml"/><Relationship Id="rId16" Type="http://schemas.openxmlformats.org/officeDocument/2006/relationships/oleObject" Target="../embeddings/oleObject5.bin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slideLayout" Target="../slideLayouts/slideLayout30.xml"/><Relationship Id="rId10" Type="http://schemas.openxmlformats.org/officeDocument/2006/relationships/tags" Target="../tags/tag39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tags" Target="../tags/tag69.xml"/><Relationship Id="rId39" Type="http://schemas.openxmlformats.org/officeDocument/2006/relationships/tags" Target="../tags/tag82.xml"/><Relationship Id="rId21" Type="http://schemas.openxmlformats.org/officeDocument/2006/relationships/tags" Target="../tags/tag64.xml"/><Relationship Id="rId34" Type="http://schemas.openxmlformats.org/officeDocument/2006/relationships/tags" Target="../tags/tag77.xml"/><Relationship Id="rId42" Type="http://schemas.openxmlformats.org/officeDocument/2006/relationships/tags" Target="../tags/tag85.xml"/><Relationship Id="rId47" Type="http://schemas.openxmlformats.org/officeDocument/2006/relationships/tags" Target="../tags/tag90.xml"/><Relationship Id="rId50" Type="http://schemas.openxmlformats.org/officeDocument/2006/relationships/tags" Target="../tags/tag93.xml"/><Relationship Id="rId55" Type="http://schemas.openxmlformats.org/officeDocument/2006/relationships/notesSlide" Target="../notesSlides/notesSlide8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9" Type="http://schemas.openxmlformats.org/officeDocument/2006/relationships/tags" Target="../tags/tag72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tags" Target="../tags/tag75.xml"/><Relationship Id="rId37" Type="http://schemas.openxmlformats.org/officeDocument/2006/relationships/tags" Target="../tags/tag80.xml"/><Relationship Id="rId40" Type="http://schemas.openxmlformats.org/officeDocument/2006/relationships/tags" Target="../tags/tag83.xml"/><Relationship Id="rId45" Type="http://schemas.openxmlformats.org/officeDocument/2006/relationships/tags" Target="../tags/tag88.xml"/><Relationship Id="rId53" Type="http://schemas.openxmlformats.org/officeDocument/2006/relationships/tags" Target="../tags/tag96.xml"/><Relationship Id="rId58" Type="http://schemas.openxmlformats.org/officeDocument/2006/relationships/chart" Target="../charts/chart3.xml"/><Relationship Id="rId5" Type="http://schemas.openxmlformats.org/officeDocument/2006/relationships/tags" Target="../tags/tag48.xml"/><Relationship Id="rId19" Type="http://schemas.openxmlformats.org/officeDocument/2006/relationships/tags" Target="../tags/tag62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tags" Target="../tags/tag70.xml"/><Relationship Id="rId30" Type="http://schemas.openxmlformats.org/officeDocument/2006/relationships/tags" Target="../tags/tag73.xml"/><Relationship Id="rId35" Type="http://schemas.openxmlformats.org/officeDocument/2006/relationships/tags" Target="../tags/tag78.xml"/><Relationship Id="rId43" Type="http://schemas.openxmlformats.org/officeDocument/2006/relationships/tags" Target="../tags/tag86.xml"/><Relationship Id="rId48" Type="http://schemas.openxmlformats.org/officeDocument/2006/relationships/tags" Target="../tags/tag91.xml"/><Relationship Id="rId56" Type="http://schemas.openxmlformats.org/officeDocument/2006/relationships/oleObject" Target="../embeddings/oleObject6.bin"/><Relationship Id="rId8" Type="http://schemas.openxmlformats.org/officeDocument/2006/relationships/tags" Target="../tags/tag51.xml"/><Relationship Id="rId51" Type="http://schemas.openxmlformats.org/officeDocument/2006/relationships/tags" Target="../tags/tag94.xml"/><Relationship Id="rId3" Type="http://schemas.openxmlformats.org/officeDocument/2006/relationships/tags" Target="../tags/tag46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tags" Target="../tags/tag76.xml"/><Relationship Id="rId38" Type="http://schemas.openxmlformats.org/officeDocument/2006/relationships/tags" Target="../tags/tag81.xml"/><Relationship Id="rId46" Type="http://schemas.openxmlformats.org/officeDocument/2006/relationships/tags" Target="../tags/tag89.xml"/><Relationship Id="rId20" Type="http://schemas.openxmlformats.org/officeDocument/2006/relationships/tags" Target="../tags/tag63.xml"/><Relationship Id="rId41" Type="http://schemas.openxmlformats.org/officeDocument/2006/relationships/tags" Target="../tags/tag84.xml"/><Relationship Id="rId54" Type="http://schemas.openxmlformats.org/officeDocument/2006/relationships/slideLayout" Target="../slideLayouts/slideLayout30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tags" Target="../tags/tag71.xml"/><Relationship Id="rId36" Type="http://schemas.openxmlformats.org/officeDocument/2006/relationships/tags" Target="../tags/tag79.xml"/><Relationship Id="rId49" Type="http://schemas.openxmlformats.org/officeDocument/2006/relationships/tags" Target="../tags/tag92.xml"/><Relationship Id="rId57" Type="http://schemas.openxmlformats.org/officeDocument/2006/relationships/image" Target="../media/image183.emf"/><Relationship Id="rId10" Type="http://schemas.openxmlformats.org/officeDocument/2006/relationships/tags" Target="../tags/tag53.xml"/><Relationship Id="rId31" Type="http://schemas.openxmlformats.org/officeDocument/2006/relationships/tags" Target="../tags/tag74.xml"/><Relationship Id="rId44" Type="http://schemas.openxmlformats.org/officeDocument/2006/relationships/tags" Target="../tags/tag87.xml"/><Relationship Id="rId52" Type="http://schemas.openxmlformats.org/officeDocument/2006/relationships/tags" Target="../tags/tag95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122.xml"/><Relationship Id="rId21" Type="http://schemas.openxmlformats.org/officeDocument/2006/relationships/tags" Target="../tags/tag117.xml"/><Relationship Id="rId42" Type="http://schemas.openxmlformats.org/officeDocument/2006/relationships/tags" Target="../tags/tag138.xml"/><Relationship Id="rId47" Type="http://schemas.openxmlformats.org/officeDocument/2006/relationships/tags" Target="../tags/tag143.xml"/><Relationship Id="rId63" Type="http://schemas.openxmlformats.org/officeDocument/2006/relationships/tags" Target="../tags/tag159.xml"/><Relationship Id="rId68" Type="http://schemas.openxmlformats.org/officeDocument/2006/relationships/tags" Target="../tags/tag164.xml"/><Relationship Id="rId84" Type="http://schemas.openxmlformats.org/officeDocument/2006/relationships/tags" Target="../tags/tag180.xml"/><Relationship Id="rId89" Type="http://schemas.openxmlformats.org/officeDocument/2006/relationships/tags" Target="../tags/tag185.xml"/><Relationship Id="rId16" Type="http://schemas.openxmlformats.org/officeDocument/2006/relationships/tags" Target="../tags/tag112.xml"/><Relationship Id="rId11" Type="http://schemas.openxmlformats.org/officeDocument/2006/relationships/tags" Target="../tags/tag107.xml"/><Relationship Id="rId32" Type="http://schemas.openxmlformats.org/officeDocument/2006/relationships/tags" Target="../tags/tag128.xml"/><Relationship Id="rId37" Type="http://schemas.openxmlformats.org/officeDocument/2006/relationships/tags" Target="../tags/tag133.xml"/><Relationship Id="rId53" Type="http://schemas.openxmlformats.org/officeDocument/2006/relationships/tags" Target="../tags/tag149.xml"/><Relationship Id="rId58" Type="http://schemas.openxmlformats.org/officeDocument/2006/relationships/tags" Target="../tags/tag154.xml"/><Relationship Id="rId74" Type="http://schemas.openxmlformats.org/officeDocument/2006/relationships/tags" Target="../tags/tag170.xml"/><Relationship Id="rId79" Type="http://schemas.openxmlformats.org/officeDocument/2006/relationships/tags" Target="../tags/tag175.xml"/><Relationship Id="rId5" Type="http://schemas.openxmlformats.org/officeDocument/2006/relationships/tags" Target="../tags/tag101.xml"/><Relationship Id="rId90" Type="http://schemas.openxmlformats.org/officeDocument/2006/relationships/tags" Target="../tags/tag186.xml"/><Relationship Id="rId95" Type="http://schemas.openxmlformats.org/officeDocument/2006/relationships/slideLayout" Target="../slideLayouts/slideLayout30.xml"/><Relationship Id="rId22" Type="http://schemas.openxmlformats.org/officeDocument/2006/relationships/tags" Target="../tags/tag118.xml"/><Relationship Id="rId27" Type="http://schemas.openxmlformats.org/officeDocument/2006/relationships/tags" Target="../tags/tag123.xml"/><Relationship Id="rId43" Type="http://schemas.openxmlformats.org/officeDocument/2006/relationships/tags" Target="../tags/tag139.xml"/><Relationship Id="rId48" Type="http://schemas.openxmlformats.org/officeDocument/2006/relationships/tags" Target="../tags/tag144.xml"/><Relationship Id="rId64" Type="http://schemas.openxmlformats.org/officeDocument/2006/relationships/tags" Target="../tags/tag160.xml"/><Relationship Id="rId69" Type="http://schemas.openxmlformats.org/officeDocument/2006/relationships/tags" Target="../tags/tag165.xml"/><Relationship Id="rId80" Type="http://schemas.openxmlformats.org/officeDocument/2006/relationships/tags" Target="../tags/tag176.xml"/><Relationship Id="rId85" Type="http://schemas.openxmlformats.org/officeDocument/2006/relationships/tags" Target="../tags/tag181.xml"/><Relationship Id="rId3" Type="http://schemas.openxmlformats.org/officeDocument/2006/relationships/tags" Target="../tags/tag99.xml"/><Relationship Id="rId12" Type="http://schemas.openxmlformats.org/officeDocument/2006/relationships/tags" Target="../tags/tag108.xml"/><Relationship Id="rId17" Type="http://schemas.openxmlformats.org/officeDocument/2006/relationships/tags" Target="../tags/tag113.xml"/><Relationship Id="rId25" Type="http://schemas.openxmlformats.org/officeDocument/2006/relationships/tags" Target="../tags/tag121.xml"/><Relationship Id="rId33" Type="http://schemas.openxmlformats.org/officeDocument/2006/relationships/tags" Target="../tags/tag129.xml"/><Relationship Id="rId38" Type="http://schemas.openxmlformats.org/officeDocument/2006/relationships/tags" Target="../tags/tag134.xml"/><Relationship Id="rId46" Type="http://schemas.openxmlformats.org/officeDocument/2006/relationships/tags" Target="../tags/tag142.xml"/><Relationship Id="rId59" Type="http://schemas.openxmlformats.org/officeDocument/2006/relationships/tags" Target="../tags/tag155.xml"/><Relationship Id="rId67" Type="http://schemas.openxmlformats.org/officeDocument/2006/relationships/tags" Target="../tags/tag163.xml"/><Relationship Id="rId20" Type="http://schemas.openxmlformats.org/officeDocument/2006/relationships/tags" Target="../tags/tag116.xml"/><Relationship Id="rId41" Type="http://schemas.openxmlformats.org/officeDocument/2006/relationships/tags" Target="../tags/tag137.xml"/><Relationship Id="rId54" Type="http://schemas.openxmlformats.org/officeDocument/2006/relationships/tags" Target="../tags/tag150.xml"/><Relationship Id="rId62" Type="http://schemas.openxmlformats.org/officeDocument/2006/relationships/tags" Target="../tags/tag158.xml"/><Relationship Id="rId70" Type="http://schemas.openxmlformats.org/officeDocument/2006/relationships/tags" Target="../tags/tag166.xml"/><Relationship Id="rId75" Type="http://schemas.openxmlformats.org/officeDocument/2006/relationships/tags" Target="../tags/tag171.xml"/><Relationship Id="rId83" Type="http://schemas.openxmlformats.org/officeDocument/2006/relationships/tags" Target="../tags/tag179.xml"/><Relationship Id="rId88" Type="http://schemas.openxmlformats.org/officeDocument/2006/relationships/tags" Target="../tags/tag184.xml"/><Relationship Id="rId91" Type="http://schemas.openxmlformats.org/officeDocument/2006/relationships/tags" Target="../tags/tag187.xml"/><Relationship Id="rId96" Type="http://schemas.openxmlformats.org/officeDocument/2006/relationships/notesSlide" Target="../notesSlides/notesSlide9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5" Type="http://schemas.openxmlformats.org/officeDocument/2006/relationships/tags" Target="../tags/tag111.xml"/><Relationship Id="rId23" Type="http://schemas.openxmlformats.org/officeDocument/2006/relationships/tags" Target="../tags/tag119.xml"/><Relationship Id="rId28" Type="http://schemas.openxmlformats.org/officeDocument/2006/relationships/tags" Target="../tags/tag124.xml"/><Relationship Id="rId36" Type="http://schemas.openxmlformats.org/officeDocument/2006/relationships/tags" Target="../tags/tag132.xml"/><Relationship Id="rId49" Type="http://schemas.openxmlformats.org/officeDocument/2006/relationships/tags" Target="../tags/tag145.xml"/><Relationship Id="rId57" Type="http://schemas.openxmlformats.org/officeDocument/2006/relationships/tags" Target="../tags/tag153.xml"/><Relationship Id="rId10" Type="http://schemas.openxmlformats.org/officeDocument/2006/relationships/tags" Target="../tags/tag106.xml"/><Relationship Id="rId31" Type="http://schemas.openxmlformats.org/officeDocument/2006/relationships/tags" Target="../tags/tag127.xml"/><Relationship Id="rId44" Type="http://schemas.openxmlformats.org/officeDocument/2006/relationships/tags" Target="../tags/tag140.xml"/><Relationship Id="rId52" Type="http://schemas.openxmlformats.org/officeDocument/2006/relationships/tags" Target="../tags/tag148.xml"/><Relationship Id="rId60" Type="http://schemas.openxmlformats.org/officeDocument/2006/relationships/tags" Target="../tags/tag156.xml"/><Relationship Id="rId65" Type="http://schemas.openxmlformats.org/officeDocument/2006/relationships/tags" Target="../tags/tag161.xml"/><Relationship Id="rId73" Type="http://schemas.openxmlformats.org/officeDocument/2006/relationships/tags" Target="../tags/tag169.xml"/><Relationship Id="rId78" Type="http://schemas.openxmlformats.org/officeDocument/2006/relationships/tags" Target="../tags/tag174.xml"/><Relationship Id="rId81" Type="http://schemas.openxmlformats.org/officeDocument/2006/relationships/tags" Target="../tags/tag177.xml"/><Relationship Id="rId86" Type="http://schemas.openxmlformats.org/officeDocument/2006/relationships/tags" Target="../tags/tag182.xml"/><Relationship Id="rId94" Type="http://schemas.openxmlformats.org/officeDocument/2006/relationships/tags" Target="../tags/tag190.xml"/><Relationship Id="rId99" Type="http://schemas.openxmlformats.org/officeDocument/2006/relationships/chart" Target="../charts/chart4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3" Type="http://schemas.openxmlformats.org/officeDocument/2006/relationships/tags" Target="../tags/tag109.xml"/><Relationship Id="rId18" Type="http://schemas.openxmlformats.org/officeDocument/2006/relationships/tags" Target="../tags/tag114.xml"/><Relationship Id="rId39" Type="http://schemas.openxmlformats.org/officeDocument/2006/relationships/tags" Target="../tags/tag135.xml"/><Relationship Id="rId34" Type="http://schemas.openxmlformats.org/officeDocument/2006/relationships/tags" Target="../tags/tag130.xml"/><Relationship Id="rId50" Type="http://schemas.openxmlformats.org/officeDocument/2006/relationships/tags" Target="../tags/tag146.xml"/><Relationship Id="rId55" Type="http://schemas.openxmlformats.org/officeDocument/2006/relationships/tags" Target="../tags/tag151.xml"/><Relationship Id="rId76" Type="http://schemas.openxmlformats.org/officeDocument/2006/relationships/tags" Target="../tags/tag172.xml"/><Relationship Id="rId97" Type="http://schemas.openxmlformats.org/officeDocument/2006/relationships/oleObject" Target="../embeddings/oleObject7.bin"/><Relationship Id="rId7" Type="http://schemas.openxmlformats.org/officeDocument/2006/relationships/tags" Target="../tags/tag103.xml"/><Relationship Id="rId71" Type="http://schemas.openxmlformats.org/officeDocument/2006/relationships/tags" Target="../tags/tag167.xml"/><Relationship Id="rId92" Type="http://schemas.openxmlformats.org/officeDocument/2006/relationships/tags" Target="../tags/tag188.xml"/><Relationship Id="rId2" Type="http://schemas.openxmlformats.org/officeDocument/2006/relationships/tags" Target="../tags/tag98.xml"/><Relationship Id="rId29" Type="http://schemas.openxmlformats.org/officeDocument/2006/relationships/tags" Target="../tags/tag125.xml"/><Relationship Id="rId24" Type="http://schemas.openxmlformats.org/officeDocument/2006/relationships/tags" Target="../tags/tag120.xml"/><Relationship Id="rId40" Type="http://schemas.openxmlformats.org/officeDocument/2006/relationships/tags" Target="../tags/tag136.xml"/><Relationship Id="rId45" Type="http://schemas.openxmlformats.org/officeDocument/2006/relationships/tags" Target="../tags/tag141.xml"/><Relationship Id="rId66" Type="http://schemas.openxmlformats.org/officeDocument/2006/relationships/tags" Target="../tags/tag162.xml"/><Relationship Id="rId87" Type="http://schemas.openxmlformats.org/officeDocument/2006/relationships/tags" Target="../tags/tag183.xml"/><Relationship Id="rId61" Type="http://schemas.openxmlformats.org/officeDocument/2006/relationships/tags" Target="../tags/tag157.xml"/><Relationship Id="rId82" Type="http://schemas.openxmlformats.org/officeDocument/2006/relationships/tags" Target="../tags/tag178.xml"/><Relationship Id="rId19" Type="http://schemas.openxmlformats.org/officeDocument/2006/relationships/tags" Target="../tags/tag115.xml"/><Relationship Id="rId14" Type="http://schemas.openxmlformats.org/officeDocument/2006/relationships/tags" Target="../tags/tag110.xml"/><Relationship Id="rId30" Type="http://schemas.openxmlformats.org/officeDocument/2006/relationships/tags" Target="../tags/tag126.xml"/><Relationship Id="rId35" Type="http://schemas.openxmlformats.org/officeDocument/2006/relationships/tags" Target="../tags/tag131.xml"/><Relationship Id="rId56" Type="http://schemas.openxmlformats.org/officeDocument/2006/relationships/tags" Target="../tags/tag152.xml"/><Relationship Id="rId77" Type="http://schemas.openxmlformats.org/officeDocument/2006/relationships/tags" Target="../tags/tag173.xml"/><Relationship Id="rId100" Type="http://schemas.openxmlformats.org/officeDocument/2006/relationships/chart" Target="../charts/chart5.xml"/><Relationship Id="rId8" Type="http://schemas.openxmlformats.org/officeDocument/2006/relationships/tags" Target="../tags/tag104.xml"/><Relationship Id="rId51" Type="http://schemas.openxmlformats.org/officeDocument/2006/relationships/tags" Target="../tags/tag147.xml"/><Relationship Id="rId72" Type="http://schemas.openxmlformats.org/officeDocument/2006/relationships/tags" Target="../tags/tag168.xml"/><Relationship Id="rId93" Type="http://schemas.openxmlformats.org/officeDocument/2006/relationships/tags" Target="../tags/tag189.xml"/><Relationship Id="rId98" Type="http://schemas.openxmlformats.org/officeDocument/2006/relationships/image" Target="../media/image18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svg"/><Relationship Id="rId21" Type="http://schemas.openxmlformats.org/officeDocument/2006/relationships/image" Target="../media/image50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52.png"/><Relationship Id="rId28" Type="http://schemas.openxmlformats.org/officeDocument/2006/relationships/image" Target="../media/image57.sv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91.xml"/><Relationship Id="rId6" Type="http://schemas.openxmlformats.org/officeDocument/2006/relationships/chart" Target="../charts/chart6.xml"/><Relationship Id="rId5" Type="http://schemas.openxmlformats.org/officeDocument/2006/relationships/image" Target="../media/image183.e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3.jpeg"/><Relationship Id="rId26" Type="http://schemas.openxmlformats.org/officeDocument/2006/relationships/image" Target="../media/image91.jpeg"/><Relationship Id="rId39" Type="http://schemas.openxmlformats.org/officeDocument/2006/relationships/image" Target="../media/image104.png"/><Relationship Id="rId21" Type="http://schemas.openxmlformats.org/officeDocument/2006/relationships/image" Target="../media/image86.png"/><Relationship Id="rId34" Type="http://schemas.openxmlformats.org/officeDocument/2006/relationships/image" Target="../media/image99.png"/><Relationship Id="rId42" Type="http://schemas.openxmlformats.org/officeDocument/2006/relationships/image" Target="../media/image107.png"/><Relationship Id="rId47" Type="http://schemas.openxmlformats.org/officeDocument/2006/relationships/image" Target="../media/image112.jpeg"/><Relationship Id="rId50" Type="http://schemas.openxmlformats.org/officeDocument/2006/relationships/image" Target="../media/image115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9" Type="http://schemas.openxmlformats.org/officeDocument/2006/relationships/image" Target="../media/image94.png"/><Relationship Id="rId11" Type="http://schemas.openxmlformats.org/officeDocument/2006/relationships/image" Target="../media/image76.png"/><Relationship Id="rId24" Type="http://schemas.openxmlformats.org/officeDocument/2006/relationships/image" Target="../media/image89.jpeg"/><Relationship Id="rId32" Type="http://schemas.openxmlformats.org/officeDocument/2006/relationships/image" Target="../media/image97.png"/><Relationship Id="rId37" Type="http://schemas.openxmlformats.org/officeDocument/2006/relationships/image" Target="../media/image102.jpeg"/><Relationship Id="rId40" Type="http://schemas.openxmlformats.org/officeDocument/2006/relationships/image" Target="../media/image105.png"/><Relationship Id="rId45" Type="http://schemas.openxmlformats.org/officeDocument/2006/relationships/image" Target="../media/image110.png"/><Relationship Id="rId53" Type="http://schemas.openxmlformats.org/officeDocument/2006/relationships/image" Target="../media/image118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4" Type="http://schemas.openxmlformats.org/officeDocument/2006/relationships/image" Target="../media/image109.png"/><Relationship Id="rId52" Type="http://schemas.openxmlformats.org/officeDocument/2006/relationships/image" Target="../media/image117.jpe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35" Type="http://schemas.openxmlformats.org/officeDocument/2006/relationships/image" Target="../media/image100.jpeg"/><Relationship Id="rId43" Type="http://schemas.openxmlformats.org/officeDocument/2006/relationships/image" Target="../media/image108.jpeg"/><Relationship Id="rId48" Type="http://schemas.openxmlformats.org/officeDocument/2006/relationships/image" Target="../media/image113.png"/><Relationship Id="rId8" Type="http://schemas.openxmlformats.org/officeDocument/2006/relationships/image" Target="../media/image73.png"/><Relationship Id="rId51" Type="http://schemas.openxmlformats.org/officeDocument/2006/relationships/image" Target="../media/image116.png"/><Relationship Id="rId3" Type="http://schemas.openxmlformats.org/officeDocument/2006/relationships/image" Target="../media/image68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38" Type="http://schemas.openxmlformats.org/officeDocument/2006/relationships/image" Target="../media/image103.png"/><Relationship Id="rId46" Type="http://schemas.openxmlformats.org/officeDocument/2006/relationships/image" Target="../media/image111.png"/><Relationship Id="rId20" Type="http://schemas.openxmlformats.org/officeDocument/2006/relationships/image" Target="../media/image85.png"/><Relationship Id="rId41" Type="http://schemas.openxmlformats.org/officeDocument/2006/relationships/image" Target="../media/image106.png"/><Relationship Id="rId54" Type="http://schemas.openxmlformats.org/officeDocument/2006/relationships/image" Target="../media/image11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36" Type="http://schemas.openxmlformats.org/officeDocument/2006/relationships/image" Target="../media/image101.png"/><Relationship Id="rId49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55.jpeg"/><Relationship Id="rId21" Type="http://schemas.openxmlformats.org/officeDocument/2006/relationships/image" Target="../media/image137.png"/><Relationship Id="rId34" Type="http://schemas.openxmlformats.org/officeDocument/2006/relationships/image" Target="../media/image150.jpeg"/><Relationship Id="rId42" Type="http://schemas.openxmlformats.org/officeDocument/2006/relationships/image" Target="../media/image158.png"/><Relationship Id="rId47" Type="http://schemas.openxmlformats.org/officeDocument/2006/relationships/image" Target="../media/image163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2.png"/><Relationship Id="rId29" Type="http://schemas.openxmlformats.org/officeDocument/2006/relationships/image" Target="../media/image1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32" Type="http://schemas.openxmlformats.org/officeDocument/2006/relationships/image" Target="../media/image148.jpeg"/><Relationship Id="rId37" Type="http://schemas.openxmlformats.org/officeDocument/2006/relationships/image" Target="../media/image153.png"/><Relationship Id="rId40" Type="http://schemas.openxmlformats.org/officeDocument/2006/relationships/image" Target="../media/image156.png"/><Relationship Id="rId45" Type="http://schemas.openxmlformats.org/officeDocument/2006/relationships/image" Target="../media/image161.jpe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147.png"/><Relationship Id="rId44" Type="http://schemas.openxmlformats.org/officeDocument/2006/relationships/image" Target="../media/image160.jpe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jpeg"/><Relationship Id="rId35" Type="http://schemas.openxmlformats.org/officeDocument/2006/relationships/image" Target="../media/image151.png"/><Relationship Id="rId43" Type="http://schemas.openxmlformats.org/officeDocument/2006/relationships/image" Target="../media/image159.png"/><Relationship Id="rId8" Type="http://schemas.openxmlformats.org/officeDocument/2006/relationships/image" Target="../media/image124.png"/><Relationship Id="rId3" Type="http://schemas.openxmlformats.org/officeDocument/2006/relationships/image" Target="../media/image25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33" Type="http://schemas.openxmlformats.org/officeDocument/2006/relationships/image" Target="../media/image149.jpeg"/><Relationship Id="rId38" Type="http://schemas.openxmlformats.org/officeDocument/2006/relationships/image" Target="../media/image154.jpeg"/><Relationship Id="rId46" Type="http://schemas.openxmlformats.org/officeDocument/2006/relationships/image" Target="../media/image162.png"/><Relationship Id="rId20" Type="http://schemas.openxmlformats.org/officeDocument/2006/relationships/image" Target="../media/image136.png"/><Relationship Id="rId41" Type="http://schemas.openxmlformats.org/officeDocument/2006/relationships/image" Target="../media/image15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BFC5B-98EC-B47F-3165-FABF2FB36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5E54-919E-4040-E52E-36B1F69D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UK Cross-Media </a:t>
            </a:r>
            <a:br>
              <a:rPr lang="en-GB"/>
            </a:br>
            <a:r>
              <a:rPr lang="en-GB"/>
              <a:t>Measurement Platform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C035-B9FE-9A7C-10EF-71C4A212A0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Intro to Origin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3D866-5E2B-448E-DD1D-AAC06F7F1A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21640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02CD5-9197-B6F7-FEFB-2F97779A6F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C3D4-3ED9-DE02-B08B-C021904C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…and greater media coverage</a:t>
            </a:r>
          </a:p>
        </p:txBody>
      </p:sp>
      <p:sp>
        <p:nvSpPr>
          <p:cNvPr id="5" name="Manual Input 4">
            <a:extLst>
              <a:ext uri="{FF2B5EF4-FFF2-40B4-BE49-F238E27FC236}">
                <a16:creationId xmlns:a16="http://schemas.microsoft.com/office/drawing/2014/main" id="{73DAE305-330F-FBC8-627B-C69424CAA26E}"/>
              </a:ext>
            </a:extLst>
          </p:cNvPr>
          <p:cNvSpPr/>
          <p:nvPr/>
        </p:nvSpPr>
        <p:spPr>
          <a:xfrm>
            <a:off x="1191127" y="2141621"/>
            <a:ext cx="4487779" cy="3501190"/>
          </a:xfrm>
          <a:prstGeom prst="flowChartManualInpu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1096E3AD-A4F3-4E76-ABFB-6F7AF98E5FE1}"/>
              </a:ext>
            </a:extLst>
          </p:cNvPr>
          <p:cNvSpPr/>
          <p:nvPr/>
        </p:nvSpPr>
        <p:spPr>
          <a:xfrm>
            <a:off x="6513094" y="1094875"/>
            <a:ext cx="4487779" cy="4547936"/>
          </a:xfrm>
          <a:prstGeom prst="flowChartManualInpu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F6F82-88FA-C907-0960-0F1E2DEC8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728" y="3892216"/>
            <a:ext cx="720000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1DADD-06CA-581B-29E3-B6FB221D5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635" y="3892216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8B2114-7AF6-F594-5CD1-6BFDAC424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580" y="2962513"/>
            <a:ext cx="720000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347ADA-9BA6-828D-0EAE-C9C9A36E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090" y="2962513"/>
            <a:ext cx="720000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C7E638-7BE1-8A65-ECBE-3217053884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648" y="1920178"/>
            <a:ext cx="720000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D2DB14-0172-56C1-4372-37A5FC5056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728" y="1920178"/>
            <a:ext cx="720000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307D36-B612-1613-C541-52A611A9F5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648" y="3810819"/>
            <a:ext cx="720000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5E9775-C3C5-1AD9-FFFA-6A9C150BBA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472" y="2962513"/>
            <a:ext cx="720000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C5AD05-FD68-3E68-BFD5-55AD2C10F7F9}"/>
              </a:ext>
            </a:extLst>
          </p:cNvPr>
          <p:cNvSpPr txBox="1"/>
          <p:nvPr/>
        </p:nvSpPr>
        <p:spPr>
          <a:xfrm>
            <a:off x="2749572" y="4545235"/>
            <a:ext cx="13708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70%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+mn-lt"/>
                <a:cs typeface="Segoe UI Black" panose="020B0502040204020203" pitchFamily="34" charset="0"/>
              </a:rPr>
              <a:t>UK </a:t>
            </a:r>
            <a:r>
              <a:rPr lang="en-US" sz="1600" b="1" err="1">
                <a:solidFill>
                  <a:schemeClr val="bg1"/>
                </a:solidFill>
                <a:latin typeface="+mn-lt"/>
                <a:cs typeface="Segoe UI Black" panose="020B0502040204020203" pitchFamily="34" charset="0"/>
              </a:rPr>
              <a:t>Adspend</a:t>
            </a:r>
            <a:endParaRPr lang="en-US" sz="1600" b="1">
              <a:solidFill>
                <a:schemeClr val="bg1"/>
              </a:solidFill>
              <a:latin typeface="+mn-lt"/>
              <a:cs typeface="Segoe UI Black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1EA7A1-23AD-A6D6-B794-76CD83F3A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648" y="2962513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CC616A-AD59-39D8-6341-EDCC6C764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728" y="2962513"/>
            <a:ext cx="720000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F09352-7843-E899-90E5-6F7557D561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635" y="2962513"/>
            <a:ext cx="720000" cy="7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65F155-18A7-20A3-2C7F-4F21AB1B9A42}"/>
              </a:ext>
            </a:extLst>
          </p:cNvPr>
          <p:cNvSpPr txBox="1"/>
          <p:nvPr/>
        </p:nvSpPr>
        <p:spPr>
          <a:xfrm>
            <a:off x="7887908" y="4612216"/>
            <a:ext cx="1771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&gt;90%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+mn-lt"/>
                <a:cs typeface="Segoe UI Black" panose="020B0502040204020203" pitchFamily="34" charset="0"/>
              </a:rPr>
              <a:t>UK </a:t>
            </a:r>
            <a:r>
              <a:rPr lang="en-US" sz="1600" b="1" err="1">
                <a:solidFill>
                  <a:schemeClr val="bg1"/>
                </a:solidFill>
                <a:latin typeface="+mn-lt"/>
                <a:cs typeface="Segoe UI Black" panose="020B0502040204020203" pitchFamily="34" charset="0"/>
              </a:rPr>
              <a:t>Adspend</a:t>
            </a:r>
            <a:endParaRPr lang="en-US" sz="1600" b="1">
              <a:solidFill>
                <a:schemeClr val="bg1"/>
              </a:solidFill>
              <a:latin typeface="+mn-lt"/>
              <a:cs typeface="Segoe UI Black" panose="020B0502040204020203" pitchFamily="34" charset="0"/>
            </a:endParaRPr>
          </a:p>
        </p:txBody>
      </p:sp>
      <p:sp>
        <p:nvSpPr>
          <p:cNvPr id="20" name="Manual Input 19">
            <a:extLst>
              <a:ext uri="{FF2B5EF4-FFF2-40B4-BE49-F238E27FC236}">
                <a16:creationId xmlns:a16="http://schemas.microsoft.com/office/drawing/2014/main" id="{30F62117-7810-FCE6-9AA0-3D895B103B1F}"/>
              </a:ext>
            </a:extLst>
          </p:cNvPr>
          <p:cNvSpPr/>
          <p:nvPr/>
        </p:nvSpPr>
        <p:spPr>
          <a:xfrm>
            <a:off x="3717758" y="2141621"/>
            <a:ext cx="1203158" cy="498557"/>
          </a:xfrm>
          <a:prstGeom prst="flowChartManualInp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2025</a:t>
            </a:r>
          </a:p>
        </p:txBody>
      </p:sp>
      <p:sp>
        <p:nvSpPr>
          <p:cNvPr id="21" name="Manual Input 20">
            <a:extLst>
              <a:ext uri="{FF2B5EF4-FFF2-40B4-BE49-F238E27FC236}">
                <a16:creationId xmlns:a16="http://schemas.microsoft.com/office/drawing/2014/main" id="{133D54A6-C5B2-88C2-8A42-9F32926A8C59}"/>
              </a:ext>
            </a:extLst>
          </p:cNvPr>
          <p:cNvSpPr/>
          <p:nvPr/>
        </p:nvSpPr>
        <p:spPr>
          <a:xfrm>
            <a:off x="9133728" y="1165042"/>
            <a:ext cx="1203158" cy="498557"/>
          </a:xfrm>
          <a:prstGeom prst="flowChartManualInpu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Post 2025</a:t>
            </a:r>
          </a:p>
        </p:txBody>
      </p:sp>
      <p:sp>
        <p:nvSpPr>
          <p:cNvPr id="22" name="Pentagon 9">
            <a:extLst>
              <a:ext uri="{FF2B5EF4-FFF2-40B4-BE49-F238E27FC236}">
                <a16:creationId xmlns:a16="http://schemas.microsoft.com/office/drawing/2014/main" id="{830730D0-AC07-9763-8F35-413834A641EF}"/>
              </a:ext>
            </a:extLst>
          </p:cNvPr>
          <p:cNvSpPr/>
          <p:nvPr/>
        </p:nvSpPr>
        <p:spPr>
          <a:xfrm>
            <a:off x="1719581" y="3953645"/>
            <a:ext cx="3425033" cy="500845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36000" rIns="36000" bIns="3600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0" cap="none" spc="0" normalizeH="0" baseline="0" noProof="0">
                <a:ln>
                  <a:noFill/>
                </a:ln>
                <a:solidFill>
                  <a:srgbClr val="232959"/>
                </a:solidFill>
                <a:effectLst/>
                <a:uLnTx/>
                <a:uFillTx/>
                <a:latin typeface="Segoe UI" panose="020B0502040204020203" pitchFamily="34" charset="0"/>
                <a:ea typeface="Inter" panose="020B0604020202020204" charset="0"/>
                <a:cs typeface="Segoe UI" panose="020B0502040204020203" pitchFamily="34" charset="0"/>
              </a:rPr>
              <a:t>TV</a:t>
            </a:r>
          </a:p>
        </p:txBody>
      </p:sp>
      <p:pic>
        <p:nvPicPr>
          <p:cNvPr id="23" name="Picture 2" descr="Meta logo PNG transparent image download, size: 1567x1041px">
            <a:extLst>
              <a:ext uri="{FF2B5EF4-FFF2-40B4-BE49-F238E27FC236}">
                <a16:creationId xmlns:a16="http://schemas.microsoft.com/office/drawing/2014/main" id="{AA7C6379-EE19-5C7E-18BF-30B23E414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083" y="4063116"/>
            <a:ext cx="444497" cy="2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 Marketing Services: How to Set Up Amazon eCommerce Ads | Tinuiti">
            <a:extLst>
              <a:ext uri="{FF2B5EF4-FFF2-40B4-BE49-F238E27FC236}">
                <a16:creationId xmlns:a16="http://schemas.microsoft.com/office/drawing/2014/main" id="{58509AF9-D616-5F2F-1A28-B30E9100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580" y="4011061"/>
            <a:ext cx="399395" cy="39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ktok Logo PNG Vectors Free Download">
            <a:extLst>
              <a:ext uri="{FF2B5EF4-FFF2-40B4-BE49-F238E27FC236}">
                <a16:creationId xmlns:a16="http://schemas.microsoft.com/office/drawing/2014/main" id="{FD036095-A3D3-D06D-7EC9-5BC95328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549" y="4050638"/>
            <a:ext cx="274605" cy="3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YouTube Brand Resources and Guidelines ...">
            <a:extLst>
              <a:ext uri="{FF2B5EF4-FFF2-40B4-BE49-F238E27FC236}">
                <a16:creationId xmlns:a16="http://schemas.microsoft.com/office/drawing/2014/main" id="{56A2EB95-C739-0E86-C28A-C59FD9578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24656" r="62737" b="24010"/>
          <a:stretch/>
        </p:blipFill>
        <p:spPr bwMode="auto">
          <a:xfrm>
            <a:off x="2590835" y="4034768"/>
            <a:ext cx="389384" cy="3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27" descr="Shopping cart outline">
            <a:extLst>
              <a:ext uri="{FF2B5EF4-FFF2-40B4-BE49-F238E27FC236}">
                <a16:creationId xmlns:a16="http://schemas.microsoft.com/office/drawing/2014/main" id="{5A266E2A-209C-610F-228A-3C6769ABE2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50148" y="18229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8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DAC9C-E356-40B1-1B65-559D48FB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7C4EAC7-4D2D-35EC-8104-C7F2B30782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577" b="577"/>
          <a:stretch/>
        </p:blipFill>
        <p:spPr>
          <a:xfrm>
            <a:off x="0" y="0"/>
            <a:ext cx="12192000" cy="6778800"/>
          </a:xfr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EA60FB5-93F2-3D23-FEAB-F3F941C10B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/>
          <a:lstStyle/>
          <a:p>
            <a:fld id="{B6F15528-21DE-4FAA-801E-634DDDAF4B2B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453B8-F286-0013-B166-660D552A39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18CC14C1-C26D-C5BB-0820-C35C85B373E6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745D2035-DDC9-5B5B-2D63-19865D68AA50}"/>
              </a:ext>
            </a:extLst>
          </p:cNvPr>
          <p:cNvSpPr txBox="1"/>
          <p:nvPr/>
        </p:nvSpPr>
        <p:spPr>
          <a:xfrm>
            <a:off x="219334" y="218484"/>
            <a:ext cx="4943385" cy="1502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60655" rIns="0" bIns="0" rtlCol="0">
            <a:noAutofit/>
          </a:bodyPr>
          <a:lstStyle/>
          <a:p>
            <a:pPr marL="250825" marR="245110" algn="l">
              <a:lnSpc>
                <a:spcPct val="106500"/>
              </a:lnSpc>
            </a:pPr>
            <a:r>
              <a:rPr lang="en-GB" sz="2600" b="1">
                <a:solidFill>
                  <a:srgbClr val="FFFFFF"/>
                </a:solidFill>
                <a:latin typeface="Segoe UI Semibold"/>
                <a:cs typeface="Segoe UI Semibold"/>
              </a:rPr>
              <a:t>Origin Use Cases: </a:t>
            </a:r>
          </a:p>
          <a:p>
            <a:pPr marL="250825" marR="245110" algn="l">
              <a:lnSpc>
                <a:spcPct val="106500"/>
              </a:lnSpc>
            </a:pPr>
            <a:r>
              <a:rPr lang="en-GB" sz="2600" b="1">
                <a:solidFill>
                  <a:srgbClr val="FFFFFF"/>
                </a:solidFill>
                <a:latin typeface="Segoe UI Semibold"/>
                <a:cs typeface="Segoe UI Semibold"/>
              </a:rPr>
              <a:t>Supporting Campaign Decisions</a:t>
            </a:r>
            <a:endParaRPr lang="en-GB" sz="260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60601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7A2CE-5992-2988-2E82-277E845B1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1AF551B-773A-03FB-5AF5-138EBE399A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1AF551B-773A-03FB-5AF5-138EBE399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6" name="Google Shape;802;p107">
            <a:extLst>
              <a:ext uri="{FF2B5EF4-FFF2-40B4-BE49-F238E27FC236}">
                <a16:creationId xmlns:a16="http://schemas.microsoft.com/office/drawing/2014/main" id="{8ACC3F18-6AF6-38ED-85DC-6217A8E3D402}"/>
              </a:ext>
            </a:extLst>
          </p:cNvPr>
          <p:cNvCxnSpPr>
            <a:cxnSpLocks/>
          </p:cNvCxnSpPr>
          <p:nvPr/>
        </p:nvCxnSpPr>
        <p:spPr>
          <a:xfrm flipH="1">
            <a:off x="1109921" y="1925811"/>
            <a:ext cx="10044348" cy="6647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78482814-588C-1B24-5F18-DC9FE7C2C91A}"/>
              </a:ext>
            </a:extLst>
          </p:cNvPr>
          <p:cNvSpPr txBox="1">
            <a:spLocks/>
          </p:cNvSpPr>
          <p:nvPr/>
        </p:nvSpPr>
        <p:spPr>
          <a:xfrm>
            <a:off x="381000" y="237029"/>
            <a:ext cx="11430000" cy="70580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eaLnBrk="1" hangingPunct="1">
              <a:lnSpc>
                <a:spcPct val="110000"/>
              </a:lnSpc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rPr>
              <a:t>Supporting decisions to </a:t>
            </a:r>
            <a:r>
              <a:rPr lang="en-US" b="1">
                <a:solidFill>
                  <a:srgbClr val="1C3B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drive campaign effectiveness</a:t>
            </a:r>
            <a:endParaRPr kumimoji="0" lang="de-DE" sz="3000" b="1" u="none" strike="noStrike" kern="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164112-2F59-6F43-60BF-654A89E33E2B}"/>
              </a:ext>
            </a:extLst>
          </p:cNvPr>
          <p:cNvSpPr txBox="1"/>
          <p:nvPr/>
        </p:nvSpPr>
        <p:spPr>
          <a:xfrm>
            <a:off x="933043" y="1940314"/>
            <a:ext cx="2861534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200" kern="1200">
                <a:solidFill>
                  <a:srgbClr val="A4B0B9"/>
                </a:solidFill>
              </a:rPr>
              <a:t>A core contributor to weekly reporting</a:t>
            </a:r>
            <a:endParaRPr lang="en-GB" sz="1200" kern="1200">
              <a:solidFill>
                <a:srgbClr val="A4B0B9"/>
              </a:solidFill>
              <a:cs typeface="Segoe U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>
                <a:solidFill>
                  <a:srgbClr val="A4B0B9"/>
                </a:solidFill>
              </a:rPr>
              <a:t>Which media channels are delivering most effectively against our core KPI?</a:t>
            </a:r>
            <a:endParaRPr lang="en-GB" sz="1200" kern="1200">
              <a:solidFill>
                <a:srgbClr val="A4B0B9"/>
              </a:solidFill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>
                <a:solidFill>
                  <a:srgbClr val="A4B0B9"/>
                </a:solidFill>
              </a:rPr>
              <a:t>Frequency</a:t>
            </a:r>
            <a:endParaRPr lang="en-GB" sz="1200" kern="1200">
              <a:solidFill>
                <a:srgbClr val="A4B0B9"/>
              </a:solidFill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>
                <a:solidFill>
                  <a:srgbClr val="A4B0B9"/>
                </a:solidFill>
              </a:rPr>
              <a:t>Unique reach/ incremental reach</a:t>
            </a:r>
            <a:endParaRPr lang="en-GB" sz="1200" kern="1200">
              <a:solidFill>
                <a:srgbClr val="A4B0B9"/>
              </a:solidFill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>
                <a:solidFill>
                  <a:srgbClr val="A4B0B9"/>
                </a:solidFill>
              </a:rPr>
              <a:t>Quality reach - Viewability and view through rates</a:t>
            </a:r>
            <a:endParaRPr lang="en-GB" sz="1200" kern="1200">
              <a:solidFill>
                <a:srgbClr val="A4B0B9"/>
              </a:solidFill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>
                <a:solidFill>
                  <a:srgbClr val="A4B0B9"/>
                </a:solidFill>
              </a:rPr>
              <a:t>Cost per reach/ frequency </a:t>
            </a:r>
            <a:endParaRPr lang="en-GB" sz="1200" kern="1200">
              <a:solidFill>
                <a:srgbClr val="A4B0B9"/>
              </a:solidFill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>
                <a:solidFill>
                  <a:srgbClr val="A4B0B9"/>
                </a:solidFill>
              </a:rPr>
              <a:t>Flighting/ ad stock </a:t>
            </a:r>
            <a:endParaRPr lang="en-GB" sz="1200" kern="1200">
              <a:solidFill>
                <a:srgbClr val="A4B0B9"/>
              </a:solidFill>
              <a:cs typeface="Segoe U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>
                <a:solidFill>
                  <a:srgbClr val="A4B0B9"/>
                </a:solidFill>
              </a:rPr>
              <a:t>This would enable you to move budget for short term </a:t>
            </a:r>
            <a:r>
              <a:rPr lang="en-GB" sz="1200" kern="1200">
                <a:solidFill>
                  <a:srgbClr val="A4B0B9"/>
                </a:solidFill>
                <a:latin typeface="Segoe UI"/>
                <a:ea typeface="+mn-ea"/>
                <a:cs typeface="+mn-cs"/>
              </a:rPr>
              <a:t>course correction mid campaign</a:t>
            </a:r>
            <a:endParaRPr lang="en-GB">
              <a:solidFill>
                <a:srgbClr val="A4B0B9"/>
              </a:solidFill>
              <a:cs typeface="Segoe U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D20845-21FD-B807-E3B1-790AFB1AFAFD}"/>
              </a:ext>
            </a:extLst>
          </p:cNvPr>
          <p:cNvSpPr txBox="1"/>
          <p:nvPr/>
        </p:nvSpPr>
        <p:spPr>
          <a:xfrm>
            <a:off x="4531475" y="1940314"/>
            <a:ext cx="3151573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l"/>
            <a:r>
              <a:rPr lang="en-GB" sz="1200">
                <a:solidFill>
                  <a:srgbClr val="A4B0B9"/>
                </a:solidFill>
              </a:rPr>
              <a:t>A core component of a PCA or a QBR</a:t>
            </a:r>
          </a:p>
          <a:p>
            <a:pPr lvl="0" algn="l"/>
            <a:r>
              <a:rPr lang="en-GB" sz="1200">
                <a:solidFill>
                  <a:srgbClr val="A4B0B9"/>
                </a:solidFill>
              </a:rPr>
              <a:t>What did we learn last time and what could we do differently next time?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Which partners deliver most reach?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Which partners deliver most unique reach?	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Which partners deliver most cost effective reach?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Who is driving frequency of message?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Who is driving completed reach – apples and apples comparisons on view through rates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How does our campaign cover build?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ABE02D-CA73-485F-8F6D-65B9684C3A4D}"/>
              </a:ext>
            </a:extLst>
          </p:cNvPr>
          <p:cNvSpPr txBox="1"/>
          <p:nvPr/>
        </p:nvSpPr>
        <p:spPr>
          <a:xfrm>
            <a:off x="8045289" y="1940314"/>
            <a:ext cx="343363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GB" sz="1200">
                <a:solidFill>
                  <a:srgbClr val="A4B0B9"/>
                </a:solidFill>
              </a:rPr>
              <a:t>How can Origin contribute to bigger decisions for planning forward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Weights behind my media partners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Strategic role of the partners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Brand visibility in a time period – looking at my performance across multiple campaigns rather than just one campaign: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Total no. campaigns to run at any time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Creative placements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View through rates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Frequency of message 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Channel hierarchy in strategic planning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A4B0B9"/>
                </a:solidFill>
              </a:rPr>
              <a:t>Most relevant target audience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898894-05B0-AAB7-6186-3974455DA2A0}"/>
              </a:ext>
            </a:extLst>
          </p:cNvPr>
          <p:cNvGrpSpPr/>
          <p:nvPr/>
        </p:nvGrpSpPr>
        <p:grpSpPr>
          <a:xfrm>
            <a:off x="11478921" y="6367031"/>
            <a:ext cx="701265" cy="360177"/>
            <a:chOff x="2878962" y="1955732"/>
            <a:chExt cx="1287418" cy="254397"/>
          </a:xfrm>
        </p:grpSpPr>
        <p:sp>
          <p:nvSpPr>
            <p:cNvPr id="39" name="Rounded Rectangle 82">
              <a:extLst>
                <a:ext uri="{FF2B5EF4-FFF2-40B4-BE49-F238E27FC236}">
                  <a16:creationId xmlns:a16="http://schemas.microsoft.com/office/drawing/2014/main" id="{50A3400E-5C7C-A65B-54DA-C5DA90E8021E}"/>
                </a:ext>
              </a:extLst>
            </p:cNvPr>
            <p:cNvSpPr/>
            <p:nvPr/>
          </p:nvSpPr>
          <p:spPr>
            <a:xfrm>
              <a:off x="2910596" y="1955732"/>
              <a:ext cx="1224150" cy="2543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415ACB-49C6-5150-BAC6-04F33B9E2D91}"/>
                </a:ext>
              </a:extLst>
            </p:cNvPr>
            <p:cNvSpPr txBox="1"/>
            <p:nvPr/>
          </p:nvSpPr>
          <p:spPr>
            <a:xfrm>
              <a:off x="2878962" y="1961760"/>
              <a:ext cx="1287418" cy="152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cs typeface="Segoe U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4A2C7F4-1A9C-61DB-7791-B1EC67401F64}"/>
              </a:ext>
            </a:extLst>
          </p:cNvPr>
          <p:cNvSpPr/>
          <p:nvPr/>
        </p:nvSpPr>
        <p:spPr>
          <a:xfrm>
            <a:off x="739574" y="5017167"/>
            <a:ext cx="3248473" cy="9504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In-campaign course correction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4C63D8-A930-8FA0-E973-5206174C6235}"/>
              </a:ext>
            </a:extLst>
          </p:cNvPr>
          <p:cNvSpPr/>
          <p:nvPr/>
        </p:nvSpPr>
        <p:spPr>
          <a:xfrm>
            <a:off x="4483025" y="5017167"/>
            <a:ext cx="3248473" cy="9504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How to improve future campaign execution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C2C77A-6A45-953A-19A8-8657F26B26D8}"/>
              </a:ext>
            </a:extLst>
          </p:cNvPr>
          <p:cNvSpPr/>
          <p:nvPr/>
        </p:nvSpPr>
        <p:spPr>
          <a:xfrm>
            <a:off x="8137868" y="5017166"/>
            <a:ext cx="3248473" cy="9504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Structural effectiveness: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channel role, measurement approach, etc. 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3E75E58-E303-581E-B0DA-DB57887D5191}"/>
              </a:ext>
            </a:extLst>
          </p:cNvPr>
          <p:cNvSpPr/>
          <p:nvPr/>
        </p:nvSpPr>
        <p:spPr>
          <a:xfrm>
            <a:off x="2183336" y="4602973"/>
            <a:ext cx="360948" cy="5173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94FAA17-3CB3-B3AC-3B38-909EEC2BBFC8}"/>
              </a:ext>
            </a:extLst>
          </p:cNvPr>
          <p:cNvSpPr/>
          <p:nvPr/>
        </p:nvSpPr>
        <p:spPr>
          <a:xfrm>
            <a:off x="5926787" y="4602973"/>
            <a:ext cx="360948" cy="5173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0B24749-8D24-B00C-F4CB-449BAF10EFFC}"/>
              </a:ext>
            </a:extLst>
          </p:cNvPr>
          <p:cNvSpPr/>
          <p:nvPr/>
        </p:nvSpPr>
        <p:spPr>
          <a:xfrm>
            <a:off x="9581630" y="4610126"/>
            <a:ext cx="360948" cy="5173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A8E80-DBA8-7A7E-2695-E6A925F40238}"/>
              </a:ext>
            </a:extLst>
          </p:cNvPr>
          <p:cNvSpPr/>
          <p:nvPr/>
        </p:nvSpPr>
        <p:spPr>
          <a:xfrm>
            <a:off x="1150285" y="1432769"/>
            <a:ext cx="2427050" cy="38433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1C3B51"/>
                </a:solidFill>
              </a:rPr>
              <a:t>In-flight </a:t>
            </a:r>
            <a:r>
              <a:rPr lang="en-US" sz="1600" err="1">
                <a:solidFill>
                  <a:srgbClr val="1C3B51"/>
                </a:solidFill>
              </a:rPr>
              <a:t>Optimisation</a:t>
            </a:r>
            <a:endParaRPr lang="en-US" sz="1600">
              <a:solidFill>
                <a:srgbClr val="1C3B5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976C36-F888-92DE-5494-9E3DE52CA05C}"/>
              </a:ext>
            </a:extLst>
          </p:cNvPr>
          <p:cNvSpPr/>
          <p:nvPr/>
        </p:nvSpPr>
        <p:spPr>
          <a:xfrm>
            <a:off x="4893736" y="1429331"/>
            <a:ext cx="2427050" cy="38433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1C3B51"/>
                </a:solidFill>
              </a:rPr>
              <a:t>Post-campaign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1C8F07-8D01-C7D1-EF31-4BC829E8A619}"/>
              </a:ext>
            </a:extLst>
          </p:cNvPr>
          <p:cNvSpPr/>
          <p:nvPr/>
        </p:nvSpPr>
        <p:spPr>
          <a:xfrm>
            <a:off x="8548579" y="1427411"/>
            <a:ext cx="2427050" cy="38433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Strategic Planning</a:t>
            </a:r>
          </a:p>
        </p:txBody>
      </p:sp>
    </p:spTree>
    <p:extLst>
      <p:ext uri="{BB962C8B-B14F-4D97-AF65-F5344CB8AC3E}">
        <p14:creationId xmlns:p14="http://schemas.microsoft.com/office/powerpoint/2010/main" val="370088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4C8F4-7693-FA5B-18DC-8B07B401A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C97E232-5C6F-3AD7-C845-E9BC96244C1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C97E232-5C6F-3AD7-C845-E9BC96244C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92338614-D4B1-8FE7-896F-444AEB8A3F7F}"/>
              </a:ext>
            </a:extLst>
          </p:cNvPr>
          <p:cNvSpPr>
            <a:spLocks noChangeAspect="1"/>
          </p:cNvSpPr>
          <p:nvPr/>
        </p:nvSpPr>
        <p:spPr>
          <a:xfrm>
            <a:off x="3417213" y="2681710"/>
            <a:ext cx="1153543" cy="1153544"/>
          </a:xfrm>
          <a:prstGeom prst="ellipse">
            <a:avLst/>
          </a:prstGeom>
          <a:solidFill>
            <a:srgbClr val="CC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5.2m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644B0E-ADDA-E378-1307-E91A43C2CB6A}"/>
              </a:ext>
            </a:extLst>
          </p:cNvPr>
          <p:cNvSpPr>
            <a:spLocks noChangeAspect="1"/>
          </p:cNvSpPr>
          <p:nvPr/>
        </p:nvSpPr>
        <p:spPr>
          <a:xfrm>
            <a:off x="2928768" y="4074846"/>
            <a:ext cx="1469734" cy="1469735"/>
          </a:xfrm>
          <a:prstGeom prst="ellipse">
            <a:avLst/>
          </a:prstGeom>
          <a:solidFill>
            <a:srgbClr val="EDC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13.5m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13CEBC-CAA7-A75B-91AB-6864EA975333}"/>
              </a:ext>
            </a:extLst>
          </p:cNvPr>
          <p:cNvSpPr>
            <a:spLocks noChangeAspect="1"/>
          </p:cNvSpPr>
          <p:nvPr/>
        </p:nvSpPr>
        <p:spPr>
          <a:xfrm>
            <a:off x="932793" y="2697568"/>
            <a:ext cx="2046019" cy="2046020"/>
          </a:xfrm>
          <a:prstGeom prst="ellipse">
            <a:avLst/>
          </a:prstGeom>
          <a:solidFill>
            <a:srgbClr val="FFF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31.0m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BF9BF7-96D5-0C8C-BFA2-3FDBCB6146DC}"/>
              </a:ext>
            </a:extLst>
          </p:cNvPr>
          <p:cNvSpPr/>
          <p:nvPr/>
        </p:nvSpPr>
        <p:spPr>
          <a:xfrm>
            <a:off x="607366" y="2442117"/>
            <a:ext cx="5056583" cy="332597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D2D8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91CE1A2-DDA9-93A9-36C2-7CDD43A598CE}"/>
              </a:ext>
            </a:extLst>
          </p:cNvPr>
          <p:cNvSpPr/>
          <p:nvPr/>
        </p:nvSpPr>
        <p:spPr>
          <a:xfrm>
            <a:off x="607366" y="1845858"/>
            <a:ext cx="5056583" cy="519858"/>
          </a:xfrm>
          <a:prstGeom prst="roundRect">
            <a:avLst>
              <a:gd name="adj" fmla="val 0"/>
            </a:avLst>
          </a:prstGeom>
          <a:solidFill>
            <a:srgbClr val="EE2A7B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Siloed Gross Audience Reach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(31m + 13.5m + 5.3m ≠49.7m)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7014D0F8-CC30-25FD-1AF0-9559BA43A242}"/>
              </a:ext>
            </a:extLst>
          </p:cNvPr>
          <p:cNvSpPr/>
          <p:nvPr/>
        </p:nvSpPr>
        <p:spPr>
          <a:xfrm rot="5400000">
            <a:off x="5227911" y="3679446"/>
            <a:ext cx="1841216" cy="36323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59E6A1-A496-1B77-64A0-72C0DC3DA6D0}"/>
              </a:ext>
            </a:extLst>
          </p:cNvPr>
          <p:cNvSpPr/>
          <p:nvPr/>
        </p:nvSpPr>
        <p:spPr>
          <a:xfrm>
            <a:off x="6540750" y="2442117"/>
            <a:ext cx="5058000" cy="332597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D2D8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D3E312-056C-7A31-6E81-9F0437BB9642}"/>
              </a:ext>
            </a:extLst>
          </p:cNvPr>
          <p:cNvSpPr/>
          <p:nvPr/>
        </p:nvSpPr>
        <p:spPr>
          <a:xfrm>
            <a:off x="6540750" y="1845858"/>
            <a:ext cx="5058000" cy="519858"/>
          </a:xfrm>
          <a:prstGeom prst="roundRect">
            <a:avLst>
              <a:gd name="adj" fmla="val 0"/>
            </a:avLst>
          </a:prstGeom>
          <a:solidFill>
            <a:srgbClr val="EE2A7B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40.1m (69%) reach of All Adults at 4.64 OTS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84700E-6643-35CD-FF6B-8037686E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6" y="292949"/>
            <a:ext cx="8498457" cy="1409739"/>
          </a:xfrm>
        </p:spPr>
        <p:txBody>
          <a:bodyPr vert="horz"/>
          <a:lstStyle/>
          <a:p>
            <a:r>
              <a:rPr lang="de-DE" sz="2400"/>
              <a:t>Origin enables you to see your de-duplicated </a:t>
            </a:r>
            <a:r>
              <a:rPr lang="de-DE" sz="2400">
                <a:solidFill>
                  <a:schemeClr val="accent2"/>
                </a:solidFill>
              </a:rPr>
              <a:t>Total Campaign Delivery </a:t>
            </a:r>
            <a:r>
              <a:rPr lang="de-DE" sz="2400"/>
              <a:t>(ie Reach and Frequency) for the first time.  From gross siloes to actual net campaign delivery</a:t>
            </a:r>
            <a:br>
              <a:rPr lang="de-DE" sz="2400"/>
            </a:br>
            <a:endParaRPr lang="de-DE" sz="2400">
              <a:solidFill>
                <a:schemeClr val="accent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9AF9C0-EDF3-AAD7-D753-2B64C9B44FD1}"/>
              </a:ext>
            </a:extLst>
          </p:cNvPr>
          <p:cNvSpPr/>
          <p:nvPr/>
        </p:nvSpPr>
        <p:spPr>
          <a:xfrm>
            <a:off x="4784622" y="5536904"/>
            <a:ext cx="1477107" cy="130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*not to scale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C3ED17-FFDA-E914-AAEE-A0F42313C3E6}"/>
              </a:ext>
            </a:extLst>
          </p:cNvPr>
          <p:cNvSpPr/>
          <p:nvPr/>
        </p:nvSpPr>
        <p:spPr>
          <a:xfrm>
            <a:off x="10674894" y="5536904"/>
            <a:ext cx="1477107" cy="130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*not to 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040A2-CDC9-E70E-379F-AD751540650A}"/>
              </a:ext>
            </a:extLst>
          </p:cNvPr>
          <p:cNvSpPr txBox="1"/>
          <p:nvPr/>
        </p:nvSpPr>
        <p:spPr>
          <a:xfrm>
            <a:off x="5007580" y="6517230"/>
            <a:ext cx="626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**Synthetic data for illustrative purposes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AE1CA-8563-B186-51E3-A54FDE35C03F}"/>
              </a:ext>
            </a:extLst>
          </p:cNvPr>
          <p:cNvSpPr txBox="1"/>
          <p:nvPr/>
        </p:nvSpPr>
        <p:spPr>
          <a:xfrm>
            <a:off x="1552891" y="3219618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7A77DF-1713-93BE-A803-54B9FDCC5421}"/>
              </a:ext>
            </a:extLst>
          </p:cNvPr>
          <p:cNvSpPr txBox="1"/>
          <p:nvPr/>
        </p:nvSpPr>
        <p:spPr>
          <a:xfrm>
            <a:off x="3597514" y="2889014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D1531F-2BD5-0E48-F40F-B0F6AD676DA3}"/>
              </a:ext>
            </a:extLst>
          </p:cNvPr>
          <p:cNvSpPr txBox="1"/>
          <p:nvPr/>
        </p:nvSpPr>
        <p:spPr>
          <a:xfrm>
            <a:off x="3242355" y="4452963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650F48-73D5-3933-270D-E8A9BD74DDDA}"/>
              </a:ext>
            </a:extLst>
          </p:cNvPr>
          <p:cNvGrpSpPr/>
          <p:nvPr/>
        </p:nvGrpSpPr>
        <p:grpSpPr>
          <a:xfrm rot="532714">
            <a:off x="9568371" y="379169"/>
            <a:ext cx="2535580" cy="493709"/>
            <a:chOff x="8365217" y="300990"/>
            <a:chExt cx="2535580" cy="4937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AEDE0C-14CE-63D0-56A1-6C26D8402000}"/>
                </a:ext>
              </a:extLst>
            </p:cNvPr>
            <p:cNvSpPr txBox="1"/>
            <p:nvPr/>
          </p:nvSpPr>
          <p:spPr>
            <a:xfrm>
              <a:off x="8414564" y="317012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A4B0B9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Illustrative data!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238A9F-8826-D635-BB06-E07BD00660C7}"/>
                </a:ext>
              </a:extLst>
            </p:cNvPr>
            <p:cNvSpPr/>
            <p:nvPr/>
          </p:nvSpPr>
          <p:spPr>
            <a:xfrm>
              <a:off x="8365217" y="300990"/>
              <a:ext cx="2535580" cy="493709"/>
            </a:xfrm>
            <a:prstGeom prst="rect">
              <a:avLst/>
            </a:prstGeom>
            <a:noFill/>
            <a:ln w="28575" cmpd="thickThin">
              <a:solidFill>
                <a:srgbClr val="A4B0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8B109BC-67E4-EE39-68B0-0F41DFA8B086}"/>
              </a:ext>
            </a:extLst>
          </p:cNvPr>
          <p:cNvSpPr>
            <a:spLocks/>
          </p:cNvSpPr>
          <p:nvPr/>
        </p:nvSpPr>
        <p:spPr>
          <a:xfrm>
            <a:off x="7966020" y="2472104"/>
            <a:ext cx="2045000" cy="2044800"/>
          </a:xfrm>
          <a:prstGeom prst="ellipse">
            <a:avLst/>
          </a:prstGeom>
          <a:solidFill>
            <a:srgbClr val="FFF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B08DC7-4C85-D301-8119-5FA66AD2A160}"/>
              </a:ext>
            </a:extLst>
          </p:cNvPr>
          <p:cNvSpPr>
            <a:spLocks/>
          </p:cNvSpPr>
          <p:nvPr/>
        </p:nvSpPr>
        <p:spPr>
          <a:xfrm>
            <a:off x="8110682" y="3886221"/>
            <a:ext cx="1587600" cy="1587600"/>
          </a:xfrm>
          <a:prstGeom prst="ellipse">
            <a:avLst/>
          </a:prstGeom>
          <a:solidFill>
            <a:srgbClr val="EDC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010FF7-EE42-1D62-F99B-6F180E2D8139}"/>
              </a:ext>
            </a:extLst>
          </p:cNvPr>
          <p:cNvSpPr txBox="1"/>
          <p:nvPr/>
        </p:nvSpPr>
        <p:spPr>
          <a:xfrm>
            <a:off x="8431157" y="3249821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6D74AD-D604-8017-8EF0-9A475BF82585}"/>
              </a:ext>
            </a:extLst>
          </p:cNvPr>
          <p:cNvSpPr txBox="1"/>
          <p:nvPr/>
        </p:nvSpPr>
        <p:spPr>
          <a:xfrm>
            <a:off x="8383464" y="4792059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07F764-4615-0EC4-3A53-86705A1D739F}"/>
              </a:ext>
            </a:extLst>
          </p:cNvPr>
          <p:cNvSpPr>
            <a:spLocks noChangeAspect="1"/>
          </p:cNvSpPr>
          <p:nvPr/>
        </p:nvSpPr>
        <p:spPr>
          <a:xfrm>
            <a:off x="9277880" y="3706261"/>
            <a:ext cx="1153543" cy="1153544"/>
          </a:xfrm>
          <a:prstGeom prst="ellipse">
            <a:avLst/>
          </a:prstGeom>
          <a:solidFill>
            <a:srgbClr val="CC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64C85A9-5FF2-708E-7278-98E0701E0BB1}"/>
              </a:ext>
            </a:extLst>
          </p:cNvPr>
          <p:cNvSpPr>
            <a:spLocks noChangeAspect="1"/>
          </p:cNvSpPr>
          <p:nvPr/>
        </p:nvSpPr>
        <p:spPr>
          <a:xfrm>
            <a:off x="9277880" y="4019628"/>
            <a:ext cx="420402" cy="811280"/>
          </a:xfrm>
          <a:custGeom>
            <a:avLst/>
            <a:gdLst>
              <a:gd name="connsiteX0" fmla="*/ 66440 w 420402"/>
              <a:gd name="connsiteY0" fmla="*/ 0 h 811280"/>
              <a:gd name="connsiteX1" fmla="*/ 70423 w 420402"/>
              <a:gd name="connsiteY1" fmla="*/ 2162 h 811280"/>
              <a:gd name="connsiteX2" fmla="*/ 420402 w 420402"/>
              <a:gd name="connsiteY2" fmla="*/ 660393 h 811280"/>
              <a:gd name="connsiteX3" fmla="*/ 405191 w 420402"/>
              <a:gd name="connsiteY3" fmla="*/ 811280 h 811280"/>
              <a:gd name="connsiteX4" fmla="*/ 352266 w 420402"/>
              <a:gd name="connsiteY4" fmla="*/ 794852 h 811280"/>
              <a:gd name="connsiteX5" fmla="*/ 0 w 420402"/>
              <a:gd name="connsiteY5" fmla="*/ 263405 h 811280"/>
              <a:gd name="connsiteX6" fmla="*/ 45326 w 420402"/>
              <a:gd name="connsiteY6" fmla="*/ 38900 h 81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402" h="811280">
                <a:moveTo>
                  <a:pt x="66440" y="0"/>
                </a:moveTo>
                <a:lnTo>
                  <a:pt x="70423" y="2162"/>
                </a:lnTo>
                <a:cubicBezTo>
                  <a:pt x="281575" y="144813"/>
                  <a:pt x="420402" y="386391"/>
                  <a:pt x="420402" y="660393"/>
                </a:cubicBezTo>
                <a:lnTo>
                  <a:pt x="405191" y="811280"/>
                </a:lnTo>
                <a:lnTo>
                  <a:pt x="352266" y="794852"/>
                </a:lnTo>
                <a:cubicBezTo>
                  <a:pt x="145254" y="707293"/>
                  <a:pt x="0" y="502312"/>
                  <a:pt x="0" y="263405"/>
                </a:cubicBezTo>
                <a:cubicBezTo>
                  <a:pt x="0" y="183770"/>
                  <a:pt x="16139" y="107904"/>
                  <a:pt x="45326" y="389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E5AD560-69AB-A8F4-8786-1CF54B638CD8}"/>
              </a:ext>
            </a:extLst>
          </p:cNvPr>
          <p:cNvSpPr>
            <a:spLocks/>
          </p:cNvSpPr>
          <p:nvPr/>
        </p:nvSpPr>
        <p:spPr>
          <a:xfrm>
            <a:off x="8263522" y="3886222"/>
            <a:ext cx="1338193" cy="630683"/>
          </a:xfrm>
          <a:custGeom>
            <a:avLst/>
            <a:gdLst>
              <a:gd name="connsiteX0" fmla="*/ 640961 w 1338193"/>
              <a:gd name="connsiteY0" fmla="*/ 0 h 630683"/>
              <a:gd name="connsiteX1" fmla="*/ 1299193 w 1338193"/>
              <a:gd name="connsiteY1" fmla="*/ 349979 h 630683"/>
              <a:gd name="connsiteX2" fmla="*/ 1338193 w 1338193"/>
              <a:gd name="connsiteY2" fmla="*/ 421832 h 630683"/>
              <a:gd name="connsiteX3" fmla="*/ 1296688 w 1338193"/>
              <a:gd name="connsiteY3" fmla="*/ 456073 h 630683"/>
              <a:gd name="connsiteX4" fmla="*/ 724999 w 1338193"/>
              <a:gd name="connsiteY4" fmla="*/ 630683 h 630683"/>
              <a:gd name="connsiteX5" fmla="*/ 1983 w 1338193"/>
              <a:gd name="connsiteY5" fmla="*/ 331229 h 630683"/>
              <a:gd name="connsiteX6" fmla="*/ 0 w 1338193"/>
              <a:gd name="connsiteY6" fmla="*/ 329048 h 630683"/>
              <a:gd name="connsiteX7" fmla="*/ 79660 w 1338193"/>
              <a:gd name="connsiteY7" fmla="*/ 232499 h 630683"/>
              <a:gd name="connsiteX8" fmla="*/ 640961 w 1338193"/>
              <a:gd name="connsiteY8" fmla="*/ 0 h 63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93" h="630683">
                <a:moveTo>
                  <a:pt x="640961" y="0"/>
                </a:moveTo>
                <a:cubicBezTo>
                  <a:pt x="914964" y="0"/>
                  <a:pt x="1156541" y="138827"/>
                  <a:pt x="1299193" y="349979"/>
                </a:cubicBezTo>
                <a:lnTo>
                  <a:pt x="1338193" y="421832"/>
                </a:lnTo>
                <a:lnTo>
                  <a:pt x="1296688" y="456073"/>
                </a:lnTo>
                <a:cubicBezTo>
                  <a:pt x="1133496" y="566313"/>
                  <a:pt x="936766" y="630683"/>
                  <a:pt x="724999" y="630683"/>
                </a:cubicBezTo>
                <a:cubicBezTo>
                  <a:pt x="442644" y="630683"/>
                  <a:pt x="187019" y="516247"/>
                  <a:pt x="1983" y="331229"/>
                </a:cubicBezTo>
                <a:lnTo>
                  <a:pt x="0" y="329048"/>
                </a:lnTo>
                <a:lnTo>
                  <a:pt x="79660" y="232499"/>
                </a:lnTo>
                <a:cubicBezTo>
                  <a:pt x="223309" y="88849"/>
                  <a:pt x="421759" y="0"/>
                  <a:pt x="6409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6A2EB23-8A64-948F-17A1-ED756697395D}"/>
              </a:ext>
            </a:extLst>
          </p:cNvPr>
          <p:cNvSpPr>
            <a:spLocks noChangeAspect="1"/>
          </p:cNvSpPr>
          <p:nvPr/>
        </p:nvSpPr>
        <p:spPr>
          <a:xfrm>
            <a:off x="9277880" y="3706262"/>
            <a:ext cx="706786" cy="758347"/>
          </a:xfrm>
          <a:custGeom>
            <a:avLst/>
            <a:gdLst>
              <a:gd name="connsiteX0" fmla="*/ 576772 w 706786"/>
              <a:gd name="connsiteY0" fmla="*/ 0 h 758347"/>
              <a:gd name="connsiteX1" fmla="*/ 693012 w 706786"/>
              <a:gd name="connsiteY1" fmla="*/ 11718 h 758347"/>
              <a:gd name="connsiteX2" fmla="*/ 706786 w 706786"/>
              <a:gd name="connsiteY2" fmla="*/ 15994 h 758347"/>
              <a:gd name="connsiteX3" fmla="*/ 687170 w 706786"/>
              <a:gd name="connsiteY3" fmla="*/ 92274 h 758347"/>
              <a:gd name="connsiteX4" fmla="*/ 108643 w 706786"/>
              <a:gd name="connsiteY4" fmla="*/ 730298 h 758347"/>
              <a:gd name="connsiteX5" fmla="*/ 31999 w 706786"/>
              <a:gd name="connsiteY5" fmla="*/ 758347 h 758347"/>
              <a:gd name="connsiteX6" fmla="*/ 11718 w 706786"/>
              <a:gd name="connsiteY6" fmla="*/ 693012 h 758347"/>
              <a:gd name="connsiteX7" fmla="*/ 0 w 706786"/>
              <a:gd name="connsiteY7" fmla="*/ 576772 h 758347"/>
              <a:gd name="connsiteX8" fmla="*/ 576772 w 706786"/>
              <a:gd name="connsiteY8" fmla="*/ 0 h 75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786" h="758347">
                <a:moveTo>
                  <a:pt x="576772" y="0"/>
                </a:moveTo>
                <a:cubicBezTo>
                  <a:pt x="616590" y="0"/>
                  <a:pt x="655465" y="4035"/>
                  <a:pt x="693012" y="11718"/>
                </a:cubicBezTo>
                <a:lnTo>
                  <a:pt x="706786" y="15994"/>
                </a:lnTo>
                <a:lnTo>
                  <a:pt x="687170" y="92274"/>
                </a:lnTo>
                <a:cubicBezTo>
                  <a:pt x="597544" y="380403"/>
                  <a:pt x="383886" y="613891"/>
                  <a:pt x="108643" y="730298"/>
                </a:cubicBezTo>
                <a:lnTo>
                  <a:pt x="31999" y="758347"/>
                </a:lnTo>
                <a:lnTo>
                  <a:pt x="11718" y="693012"/>
                </a:lnTo>
                <a:cubicBezTo>
                  <a:pt x="4035" y="655465"/>
                  <a:pt x="0" y="616590"/>
                  <a:pt x="0" y="576772"/>
                </a:cubicBezTo>
                <a:cubicBezTo>
                  <a:pt x="0" y="258230"/>
                  <a:pt x="258230" y="0"/>
                  <a:pt x="57677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BAF7F2-9F67-E32E-74D7-853A1AEDA1ED}"/>
              </a:ext>
            </a:extLst>
          </p:cNvPr>
          <p:cNvSpPr txBox="1"/>
          <p:nvPr/>
        </p:nvSpPr>
        <p:spPr>
          <a:xfrm>
            <a:off x="9623980" y="4231501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2</a:t>
            </a:r>
          </a:p>
        </p:txBody>
      </p:sp>
    </p:spTree>
    <p:extLst>
      <p:ext uri="{BB962C8B-B14F-4D97-AF65-F5344CB8AC3E}">
        <p14:creationId xmlns:p14="http://schemas.microsoft.com/office/powerpoint/2010/main" val="779643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16EE0-90DA-3890-276B-431FEBCE4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431AC24-0A74-22F8-1600-5E18B4790A9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7772400" imgH="10058400" progId="TCLayout.ActiveDocument.1">
                  <p:embed/>
                </p:oleObj>
              </mc:Choice>
              <mc:Fallback>
                <p:oleObj name="think-cell Slide" r:id="rId27" imgW="7772400" imgH="1005840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31AC24-0A74-22F8-1600-5E18B4790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Graphic 46" descr="Pen with solid fill">
            <a:extLst>
              <a:ext uri="{FF2B5EF4-FFF2-40B4-BE49-F238E27FC236}">
                <a16:creationId xmlns:a16="http://schemas.microsoft.com/office/drawing/2014/main" id="{1749BE1E-F698-5EA6-56E9-90D2B9F3DFD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8302625" y="4509991"/>
            <a:ext cx="295275" cy="29527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380DFF7-C4BF-58B3-360E-09BADBAA8762}"/>
              </a:ext>
            </a:extLst>
          </p:cNvPr>
          <p:cNvSpPr txBox="1"/>
          <p:nvPr/>
        </p:nvSpPr>
        <p:spPr>
          <a:xfrm>
            <a:off x="3776663" y="4657629"/>
            <a:ext cx="660400" cy="27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/>
              <a:t>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68699D-5E54-729D-12AE-D886F18CD9D0}"/>
              </a:ext>
            </a:extLst>
          </p:cNvPr>
          <p:cNvSpPr txBox="1"/>
          <p:nvPr/>
        </p:nvSpPr>
        <p:spPr>
          <a:xfrm>
            <a:off x="5494338" y="4657629"/>
            <a:ext cx="66040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/>
              <a:t>___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2B2886-BEAC-4066-7384-C5C54E24A2B1}"/>
              </a:ext>
            </a:extLst>
          </p:cNvPr>
          <p:cNvSpPr txBox="1"/>
          <p:nvPr/>
        </p:nvSpPr>
        <p:spPr>
          <a:xfrm>
            <a:off x="7210425" y="4657629"/>
            <a:ext cx="66040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/>
              <a:t>___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34DDA0-DE06-9003-3241-A813BDE3AE1D}"/>
              </a:ext>
            </a:extLst>
          </p:cNvPr>
          <p:cNvSpPr txBox="1"/>
          <p:nvPr/>
        </p:nvSpPr>
        <p:spPr>
          <a:xfrm>
            <a:off x="974725" y="4660804"/>
            <a:ext cx="2173288" cy="27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u="none" strike="noStrike">
                <a:solidFill>
                  <a:schemeClr val="tx1"/>
                </a:solidFill>
                <a:effectLst/>
                <a:latin typeface="+mn-lt"/>
              </a:rPr>
              <a:t>Cost per 1,000 (£CPM)</a:t>
            </a:r>
            <a:endParaRPr lang="en-GB" sz="12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50FA1B-D69A-C09A-AE4F-27533C5DFFAC}"/>
              </a:ext>
            </a:extLst>
          </p:cNvPr>
          <p:cNvSpPr txBox="1"/>
          <p:nvPr/>
        </p:nvSpPr>
        <p:spPr>
          <a:xfrm>
            <a:off x="3776663" y="4322666"/>
            <a:ext cx="660400" cy="27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/>
              <a:t>___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A8E62C-2A3A-1481-390E-7A0194902B6F}"/>
              </a:ext>
            </a:extLst>
          </p:cNvPr>
          <p:cNvSpPr txBox="1"/>
          <p:nvPr/>
        </p:nvSpPr>
        <p:spPr>
          <a:xfrm>
            <a:off x="5494338" y="4322666"/>
            <a:ext cx="66040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/>
              <a:t>___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244B15-721D-0A69-7D01-35D2FAFB1E8D}"/>
              </a:ext>
            </a:extLst>
          </p:cNvPr>
          <p:cNvSpPr txBox="1"/>
          <p:nvPr/>
        </p:nvSpPr>
        <p:spPr>
          <a:xfrm>
            <a:off x="7210425" y="4322666"/>
            <a:ext cx="66040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/>
              <a:t>___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394495C-4276-66C1-F5DE-8E5953F92890}"/>
              </a:ext>
            </a:extLst>
          </p:cNvPr>
          <p:cNvSpPr txBox="1"/>
          <p:nvPr/>
        </p:nvSpPr>
        <p:spPr>
          <a:xfrm>
            <a:off x="974725" y="4325841"/>
            <a:ext cx="2173288" cy="27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u="none" strike="noStrike">
                <a:solidFill>
                  <a:schemeClr val="tx1"/>
                </a:solidFill>
                <a:effectLst/>
                <a:latin typeface="+mn-lt"/>
              </a:rPr>
              <a:t>Total spend (£)</a:t>
            </a:r>
            <a:endParaRPr lang="en-GB" sz="1200"/>
          </a:p>
        </p:txBody>
      </p:sp>
      <p:sp>
        <p:nvSpPr>
          <p:cNvPr id="66" name="Rectangle: Rounded Corners 91">
            <a:extLst>
              <a:ext uri="{FF2B5EF4-FFF2-40B4-BE49-F238E27FC236}">
                <a16:creationId xmlns:a16="http://schemas.microsoft.com/office/drawing/2014/main" id="{2EDE20D9-45A6-B8B5-F123-0B7FE07B2AF9}"/>
              </a:ext>
            </a:extLst>
          </p:cNvPr>
          <p:cNvSpPr/>
          <p:nvPr/>
        </p:nvSpPr>
        <p:spPr>
          <a:xfrm>
            <a:off x="1481139" y="4322666"/>
            <a:ext cx="8626475" cy="60483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8000" rtlCol="0" anchor="ctr"/>
          <a:lstStyle/>
          <a:p>
            <a:pPr algn="r"/>
            <a:r>
              <a:rPr lang="en-GB" sz="1600" b="1">
                <a:solidFill>
                  <a:srgbClr val="1C3B51"/>
                </a:solidFill>
              </a:rPr>
              <a:t>     </a:t>
            </a:r>
            <a:r>
              <a:rPr lang="en-GB" sz="1200" b="1">
                <a:solidFill>
                  <a:srgbClr val="1C3B51"/>
                </a:solidFill>
              </a:rPr>
              <a:t>CAN BE FILLED </a:t>
            </a:r>
          </a:p>
          <a:p>
            <a:pPr algn="r"/>
            <a:r>
              <a:rPr lang="en-GB" sz="1200" b="1">
                <a:solidFill>
                  <a:srgbClr val="1C3B51"/>
                </a:solidFill>
              </a:rPr>
              <a:t>WITH YOUR DATA</a:t>
            </a:r>
            <a:r>
              <a:rPr lang="en-GB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B0ED0FB-C539-9684-2C23-FF18C75B960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12283" y="1519934"/>
            <a:ext cx="4511675" cy="49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>
                <a:solidFill>
                  <a:schemeClr val="accent2"/>
                </a:solidFill>
                <a:latin typeface="+mj-lt"/>
              </a:rPr>
              <a:t>Vendor Channel Reach</a:t>
            </a:r>
          </a:p>
          <a:p>
            <a:pPr algn="l"/>
            <a:r>
              <a:rPr lang="en-GB" sz="1200" i="1"/>
              <a:t>Adults Millions, Total Reach (+1)</a:t>
            </a:r>
            <a:endParaRPr lang="en-GB" sz="1600" i="1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026" name="Chart 1025">
            <a:extLst>
              <a:ext uri="{FF2B5EF4-FFF2-40B4-BE49-F238E27FC236}">
                <a16:creationId xmlns:a16="http://schemas.microsoft.com/office/drawing/2014/main" id="{20BCE7EB-87AF-4034-5B2B-4FE80724F2CA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3157538" y="1800129"/>
          <a:ext cx="5316537" cy="222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BC69B43-359F-6B95-F611-7930236EC052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auto">
          <a:xfrm flipH="1">
            <a:off x="6084056" y="3732116"/>
            <a:ext cx="95250" cy="1301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FD718B9-E57B-0705-F1BD-C259B6DB632F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7317544" y="3515423"/>
            <a:ext cx="4270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44569BB3-28E6-4D7C-965A-831C6341A895}" type="datetime'''''''6''''''''''''''''''.''''''''''''''''6'''''''''''''">
              <a:rPr lang="en-GB" altLang="en-US" sz="1200" kern="0" smtClean="0">
                <a:solidFill>
                  <a:schemeClr val="bg1"/>
                </a:solidFill>
              </a:rPr>
              <a:pPr lvl="1" algn="ctr">
                <a:spcBef>
                  <a:spcPct val="0"/>
                </a:spcBef>
                <a:spcAft>
                  <a:spcPct val="0"/>
                </a:spcAft>
              </a:pPr>
              <a:t>6.6</a:t>
            </a:fld>
            <a:r>
              <a:rPr lang="en-GB" altLang="en-US" sz="1200" kern="0">
                <a:solidFill>
                  <a:schemeClr val="bg1"/>
                </a:solidFill>
              </a:rPr>
              <a:t>m</a:t>
            </a:r>
            <a:br>
              <a:rPr lang="en-GB" altLang="en-US" sz="1200" kern="0">
                <a:solidFill>
                  <a:schemeClr val="bg1"/>
                </a:solidFill>
              </a:rPr>
            </a:br>
            <a:r>
              <a:rPr lang="en-GB" altLang="en-US" sz="1200" kern="0">
                <a:solidFill>
                  <a:schemeClr val="bg1"/>
                </a:solidFill>
              </a:rPr>
              <a:t>(</a:t>
            </a:r>
            <a:fld id="{A320FEB6-4485-49EA-A6CF-79F3541F516A}" type="datetime'''4''''''''''''''''''''''''''9''''''''''''''''''''%'''">
              <a:rPr lang="en-GB" altLang="en-US" sz="1200" kern="0" smtClean="0">
                <a:solidFill>
                  <a:schemeClr val="bg1"/>
                </a:solidFill>
              </a:rPr>
              <a:pPr lvl="1" algn="ctr">
                <a:spcBef>
                  <a:spcPct val="0"/>
                </a:spcBef>
                <a:spcAft>
                  <a:spcPct val="0"/>
                </a:spcAft>
              </a:pPr>
              <a:t>49%</a:t>
            </a:fld>
            <a:r>
              <a:rPr lang="en-GB" sz="1200" ker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68" name="Text Placeholder 7">
            <a:extLst>
              <a:ext uri="{FF2B5EF4-FFF2-40B4-BE49-F238E27FC236}">
                <a16:creationId xmlns:a16="http://schemas.microsoft.com/office/drawing/2014/main" id="{3959E860-8719-BD16-790B-A4E41FB6471F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7317544" y="3067748"/>
            <a:ext cx="4270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F5F5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77857CDE-FD51-4D32-8C3F-1A2A861A85E6}" type="datetime'''''6''''''.''''''''''''''''''''''''''''''9'''''''''">
              <a:rPr lang="en-GB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6.9</a:t>
            </a:fld>
            <a:r>
              <a:rPr lang="en-GB" altLang="en-US" sz="1200" b="1" kern="0"/>
              <a:t>m</a:t>
            </a:r>
            <a:br>
              <a:rPr lang="en-GB" altLang="en-US" sz="1200" kern="0"/>
            </a:br>
            <a:r>
              <a:rPr lang="en-GB" altLang="en-US" sz="1200" kern="0"/>
              <a:t>(</a:t>
            </a:r>
            <a:fld id="{AD5D3F20-37C5-4A29-84C2-A4ACF5ABD8A8}" type="datetime'''''''''''''5''''''''''''''''''''''''''''''''1''%'''''''''">
              <a:rPr lang="en-GB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51%</a:t>
            </a:fld>
            <a:r>
              <a:rPr lang="en-GB" altLang="en-US" sz="1200" kern="0"/>
              <a:t>)</a:t>
            </a:r>
            <a:endParaRPr lang="en-GB" sz="1200" kern="0"/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E537C4A8-9F8A-BCEA-B648-6615E8D4D88B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773488" y="3990879"/>
            <a:ext cx="6492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kern="0"/>
              <a:t>Vendor 1</a:t>
            </a:r>
            <a:endParaRPr lang="en-GB" sz="1200" b="1" kern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8E8FCD2-5C89-16A1-EF46-19F9D7410F1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886954" y="3020916"/>
            <a:ext cx="4270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E87C9AC8-ED5A-4634-9F96-476144D00952}" type="datetime'22''''''''''''.''''''''''2'''''">
              <a:rPr lang="en-GB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22.2</a:t>
            </a:fld>
            <a:r>
              <a:rPr lang="en-GB" altLang="en-US" sz="1200" kern="0"/>
              <a:t>m</a:t>
            </a:r>
            <a:br>
              <a:rPr lang="en-GB" altLang="en-US" sz="1200" kern="0"/>
            </a:br>
            <a:r>
              <a:rPr lang="en-GB" altLang="en-US" sz="1200" kern="0"/>
              <a:t>(</a:t>
            </a:r>
            <a:fld id="{F7490623-42FF-4DBD-9B10-3F783C10F303}" type="datetime'''''''''''''7''''''''''''''2''''''''''''''''''''''''%'''''''''">
              <a:rPr lang="en-GB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72%</a:t>
            </a:fld>
            <a:r>
              <a:rPr lang="en-GB" sz="1200" kern="0"/>
              <a:t>)</a:t>
            </a:r>
          </a:p>
        </p:txBody>
      </p:sp>
      <p:sp>
        <p:nvSpPr>
          <p:cNvPr id="1076" name="Text Placeholder 7">
            <a:extLst>
              <a:ext uri="{FF2B5EF4-FFF2-40B4-BE49-F238E27FC236}">
                <a16:creationId xmlns:a16="http://schemas.microsoft.com/office/drawing/2014/main" id="{46CAAB31-DA1F-10F0-5D94-AC80FDA5D694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886954" y="1992216"/>
            <a:ext cx="4270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F5F5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401A1AC-3774-4CE8-B87E-8F3E290AB5D7}" type="datetime'''''''''''''''''''''''''''''''''8''''''''.''''''''''8'''">
              <a:rPr lang="en-GB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8.8</a:t>
            </a:fld>
            <a:r>
              <a:rPr lang="en-GB" altLang="en-US" sz="1200" b="1" kern="0"/>
              <a:t>m</a:t>
            </a:r>
            <a:br>
              <a:rPr lang="en-GB" altLang="en-US" sz="1200" kern="0">
                <a:effectLst/>
              </a:rPr>
            </a:br>
            <a:r>
              <a:rPr lang="en-GB" altLang="en-US" sz="1200" kern="0">
                <a:effectLst/>
              </a:rPr>
              <a:t>(</a:t>
            </a:r>
            <a:fld id="{E97A4075-FB34-43A4-AAE4-5CB1A1903BC7}" type="datetime'''''''''2''''''''8''''''''''''''''''%'''''''''''''''''">
              <a:rPr lang="en-GB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28%</a:t>
            </a:fld>
            <a:r>
              <a:rPr lang="en-GB" sz="1200" kern="0"/>
              <a:t>)</a:t>
            </a:r>
          </a:p>
        </p:txBody>
      </p:sp>
      <p:sp>
        <p:nvSpPr>
          <p:cNvPr id="124" name="Text Placeholder 7">
            <a:extLst>
              <a:ext uri="{FF2B5EF4-FFF2-40B4-BE49-F238E27FC236}">
                <a16:creationId xmlns:a16="http://schemas.microsoft.com/office/drawing/2014/main" id="{32749B4E-C3D6-392F-D8F1-BDF9974B7DD7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473700" y="3990879"/>
            <a:ext cx="682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kern="0"/>
              <a:t>Vendor 2</a:t>
            </a:r>
            <a:endParaRPr lang="en-GB" sz="1200" b="1" kern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CD39A1FE-AFA7-F2E1-51F2-CA3F5B975ECD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6179306" y="3549554"/>
            <a:ext cx="4270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B13708B2-50E5-42E7-93D6-7A57F0CA238C}" type="datetime'''''2''.''''''''''''''''''''''''''3'''''''''''''''''">
              <a:rPr lang="en-GB" altLang="en-US" sz="1200" kern="0" smtClean="0"/>
              <a:pPr lvl="1">
                <a:spcBef>
                  <a:spcPct val="0"/>
                </a:spcBef>
                <a:spcAft>
                  <a:spcPct val="0"/>
                </a:spcAft>
              </a:pPr>
              <a:t>2.3</a:t>
            </a:fld>
            <a:r>
              <a:rPr lang="en-GB" altLang="en-US" sz="1200" kern="0"/>
              <a:t>m</a:t>
            </a:r>
            <a:br>
              <a:rPr lang="en-GB" altLang="en-US" sz="1200" kern="0"/>
            </a:br>
            <a:r>
              <a:rPr lang="en-GB" altLang="en-US" sz="1200" kern="0"/>
              <a:t>(</a:t>
            </a:r>
            <a:fld id="{B65401B5-1748-4C0F-9DAD-E17CF80A4510}" type="datetime'''''''''4''''''''''''''5''''''''%'">
              <a:rPr lang="en-GB" altLang="en-US" sz="1200" kern="0" smtClean="0"/>
              <a:pPr lvl="1">
                <a:spcBef>
                  <a:spcPct val="0"/>
                </a:spcBef>
                <a:spcAft>
                  <a:spcPct val="0"/>
                </a:spcAft>
              </a:pPr>
              <a:t>45%</a:t>
            </a:fld>
            <a:r>
              <a:rPr lang="en-GB" sz="1200" kern="0"/>
              <a:t>)</a:t>
            </a:r>
          </a:p>
        </p:txBody>
      </p:sp>
      <p:sp>
        <p:nvSpPr>
          <p:cNvPr id="1078" name="Text Placeholder 7">
            <a:extLst>
              <a:ext uri="{FF2B5EF4-FFF2-40B4-BE49-F238E27FC236}">
                <a16:creationId xmlns:a16="http://schemas.microsoft.com/office/drawing/2014/main" id="{84B6CD2B-8540-B04D-D957-2B37AB53CC20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5585581" y="3508279"/>
            <a:ext cx="461963" cy="3651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652AFC3-7B27-4702-B646-1DD818AEA558}" type="datetime'2.''''8'''''''''''''''''''''''''''''''''''''''''''">
              <a:rPr lang="en-GB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2.8</a:t>
            </a:fld>
            <a:r>
              <a:rPr lang="en-GB" altLang="en-US" sz="1200" b="1" kern="0"/>
              <a:t>m</a:t>
            </a:r>
            <a:br>
              <a:rPr lang="en-GB" altLang="en-US" sz="1200" b="1" kern="0">
                <a:effectLst/>
              </a:rPr>
            </a:br>
            <a:r>
              <a:rPr lang="en-GB" altLang="en-US" sz="1200" b="1" kern="0">
                <a:effectLst/>
              </a:rPr>
              <a:t>(</a:t>
            </a:r>
            <a:fld id="{D41478E2-7512-4337-83EA-1F11F5E0D1E7}" type="datetime'''''''''''''''''''''''''''5''''''''''''5''%'''''''''''">
              <a:rPr lang="en-GB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55%</a:t>
            </a:fld>
            <a:r>
              <a:rPr lang="en-GB" sz="1200" b="1" kern="0"/>
              <a:t>)</a:t>
            </a:r>
          </a:p>
        </p:txBody>
      </p:sp>
      <p:sp>
        <p:nvSpPr>
          <p:cNvPr id="127" name="Text Placeholder 7">
            <a:extLst>
              <a:ext uri="{FF2B5EF4-FFF2-40B4-BE49-F238E27FC236}">
                <a16:creationId xmlns:a16="http://schemas.microsoft.com/office/drawing/2014/main" id="{2DF8635A-B883-AB39-3F9C-F71D7EF5681A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7340600" y="3990879"/>
            <a:ext cx="382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kern="0"/>
              <a:t>Vendor 3</a:t>
            </a:r>
            <a:endParaRPr lang="en-GB" sz="1200" b="1" kern="0"/>
          </a:p>
        </p:txBody>
      </p:sp>
      <p:sp>
        <p:nvSpPr>
          <p:cNvPr id="98" name="Text Placeholder 7">
            <a:extLst>
              <a:ext uri="{FF2B5EF4-FFF2-40B4-BE49-F238E27FC236}">
                <a16:creationId xmlns:a16="http://schemas.microsoft.com/office/drawing/2014/main" id="{3BF40336-E119-8D55-C075-3C269E1456C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7211531" y="2813748"/>
            <a:ext cx="69794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437B6C5-12AB-4ECB-B4A9-C58E013E7CA6}" type="datetime'''''''1''''''''''''''''''''''''3''.5'''''''''''''''''''">
              <a:rPr lang="en-GB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13.5</a:t>
            </a:fld>
            <a:r>
              <a:rPr lang="en-GB" altLang="en-US" sz="1200" b="1" kern="0"/>
              <a:t>m</a:t>
            </a:r>
            <a:endParaRPr lang="en-GB" sz="1200" b="1" kern="0"/>
          </a:p>
        </p:txBody>
      </p:sp>
      <p:sp>
        <p:nvSpPr>
          <p:cNvPr id="100" name="Text Placeholder 7">
            <a:extLst>
              <a:ext uri="{FF2B5EF4-FFF2-40B4-BE49-F238E27FC236}">
                <a16:creationId xmlns:a16="http://schemas.microsoft.com/office/drawing/2014/main" id="{9B35CE4F-E949-95B0-AB9E-9E79992A5417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3926641" y="1674716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7344F85-BB13-44BA-A69F-BA68BE524FB7}" type="datetime'''''''''''3''''''''''1''''''''.''''''''''''''''0'''''">
              <a:rPr lang="en-GB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31.0</a:t>
            </a:fld>
            <a:r>
              <a:rPr lang="en-GB" altLang="en-US" sz="1200" b="1" kern="0"/>
              <a:t>m</a:t>
            </a:r>
            <a:endParaRPr lang="en-GB" sz="1200" b="1" kern="0"/>
          </a:p>
        </p:txBody>
      </p:sp>
      <p:sp>
        <p:nvSpPr>
          <p:cNvPr id="101" name="Text Placeholder 7">
            <a:extLst>
              <a:ext uri="{FF2B5EF4-FFF2-40B4-BE49-F238E27FC236}">
                <a16:creationId xmlns:a16="http://schemas.microsoft.com/office/drawing/2014/main" id="{A5844DBA-53B0-7FD9-47DE-92E1F661EB2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5685593" y="3325716"/>
            <a:ext cx="2603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06D7174A-0DA6-4B6D-A47B-DE8399DCF256}" type="datetime'''''''''''5.''''''''''''''''''''''2'">
              <a:rPr lang="en-GB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5.2</a:t>
            </a:fld>
            <a:r>
              <a:rPr lang="en-GB" altLang="en-US" sz="1200" b="1" kern="0"/>
              <a:t>m</a:t>
            </a:r>
            <a:endParaRPr lang="en-GB" sz="1200" b="1" kern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3ECDD6-E364-9B52-A22B-0F6EBC2D70F1}"/>
              </a:ext>
            </a:extLst>
          </p:cNvPr>
          <p:cNvSpPr txBox="1"/>
          <p:nvPr/>
        </p:nvSpPr>
        <p:spPr>
          <a:xfrm>
            <a:off x="7496175" y="4986241"/>
            <a:ext cx="2589213" cy="21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>
                <a:latin typeface="+mn-lt"/>
              </a:rPr>
              <a:t>CPM = Cost/ Impressions x 1000</a:t>
            </a:r>
            <a:endParaRPr lang="en-GB" sz="800" b="1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962CDA-43F2-7CFD-6801-3BF05D43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8452411" cy="1397739"/>
          </a:xfrm>
        </p:spPr>
        <p:txBody>
          <a:bodyPr vert="horz"/>
          <a:lstStyle/>
          <a:p>
            <a:r>
              <a:rPr lang="de-DE"/>
              <a:t>Unique &amp; duplicated reach – touchpoint roles</a:t>
            </a: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CE425FF0-9FFC-BFC0-5DDD-83A835414820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8451850" y="2435008"/>
            <a:ext cx="214313" cy="160338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C8F9F0FA-70C7-DE2E-7A87-1FA9D68D70CD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8451850" y="1974227"/>
            <a:ext cx="214313" cy="160337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529F3975-E671-37E5-4A98-900CBAB52181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8451850" y="2207589"/>
            <a:ext cx="214313" cy="160338"/>
          </a:xfrm>
          <a:prstGeom prst="rect">
            <a:avLst/>
          </a:prstGeom>
          <a:solidFill>
            <a:srgbClr val="0066B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577B1532-EF4B-38B8-B2D7-BAF2B5B7702B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8451850" y="2647854"/>
            <a:ext cx="214313" cy="160337"/>
          </a:xfrm>
          <a:prstGeom prst="rect">
            <a:avLst/>
          </a:prstGeom>
          <a:solidFill>
            <a:srgbClr val="DDDDDD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Text Placeholder 7">
            <a:extLst>
              <a:ext uri="{FF2B5EF4-FFF2-40B4-BE49-F238E27FC236}">
                <a16:creationId xmlns:a16="http://schemas.microsoft.com/office/drawing/2014/main" id="{497DE699-80B3-37B3-6BF4-33BA6587E3DD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8716963" y="2430247"/>
            <a:ext cx="16795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r>
              <a:rPr lang="en-GB" sz="1200" kern="0"/>
              <a:t>Vendor 3 Unique Audience</a:t>
            </a:r>
          </a:p>
        </p:txBody>
      </p:sp>
      <p:sp>
        <p:nvSpPr>
          <p:cNvPr id="126" name="Text Placeholder 7">
            <a:extLst>
              <a:ext uri="{FF2B5EF4-FFF2-40B4-BE49-F238E27FC236}">
                <a16:creationId xmlns:a16="http://schemas.microsoft.com/office/drawing/2014/main" id="{16B81EED-E94C-9DE2-AF56-05BF7E4143DC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8716963" y="1969465"/>
            <a:ext cx="18097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r>
              <a:rPr lang="en-GB" altLang="en-US" sz="1200" kern="0">
                <a:effectLst/>
              </a:rPr>
              <a:t>Vendor 1 Unique Audience</a:t>
            </a:r>
            <a:endParaRPr lang="en-GB" sz="1200" kern="0"/>
          </a:p>
        </p:txBody>
      </p:sp>
      <p:sp>
        <p:nvSpPr>
          <p:cNvPr id="1024" name="Text Placeholder 7">
            <a:extLst>
              <a:ext uri="{FF2B5EF4-FFF2-40B4-BE49-F238E27FC236}">
                <a16:creationId xmlns:a16="http://schemas.microsoft.com/office/drawing/2014/main" id="{E6479244-476D-7BA5-971D-59FBAEF3C38D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8716963" y="2202828"/>
            <a:ext cx="15367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r>
              <a:rPr lang="en-GB" altLang="en-US" sz="1200" kern="0">
                <a:effectLst/>
              </a:rPr>
              <a:t>Vendor 2 Unique Audience</a:t>
            </a:r>
            <a:endParaRPr lang="en-GB" sz="1200" kern="0"/>
          </a:p>
        </p:txBody>
      </p:sp>
      <p:sp>
        <p:nvSpPr>
          <p:cNvPr id="1025" name="Text Placeholder 7">
            <a:extLst>
              <a:ext uri="{FF2B5EF4-FFF2-40B4-BE49-F238E27FC236}">
                <a16:creationId xmlns:a16="http://schemas.microsoft.com/office/drawing/2014/main" id="{F4695E4F-E483-374A-32C5-E78DF460AB41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8716963" y="2643092"/>
            <a:ext cx="13906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878863A1-C33A-44FF-8BAE-7B9AEF2CEF30}" type="datetime'D''u''''p''''licat''e''''''''''d A''ud''i''e''''n''''''''c''e'">
              <a:rPr lang="en-GB" altLang="en-US" sz="1200" kern="0" smtClean="0">
                <a:effectLst/>
              </a:rPr>
              <a:pPr lvl="1">
                <a:spcBef>
                  <a:spcPct val="0"/>
                </a:spcBef>
                <a:spcAft>
                  <a:spcPct val="0"/>
                </a:spcAft>
              </a:pPr>
              <a:t>Duplicated Audience</a:t>
            </a:fld>
            <a:endParaRPr lang="en-GB" sz="1200" kern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823E3-64FD-6261-2CB2-40E1F0E29C04}"/>
              </a:ext>
            </a:extLst>
          </p:cNvPr>
          <p:cNvSpPr txBox="1"/>
          <p:nvPr/>
        </p:nvSpPr>
        <p:spPr>
          <a:xfrm>
            <a:off x="1481139" y="6371094"/>
            <a:ext cx="626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800">
                <a:solidFill>
                  <a:schemeClr val="tx1"/>
                </a:solidFill>
                <a:latin typeface="+mn-lt"/>
              </a:rPr>
              <a:t>**Synthetic data for illustrative purposes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49D3CA-8480-A288-81E0-8B57C2ED1126}"/>
              </a:ext>
            </a:extLst>
          </p:cNvPr>
          <p:cNvGrpSpPr/>
          <p:nvPr/>
        </p:nvGrpSpPr>
        <p:grpSpPr>
          <a:xfrm rot="532714">
            <a:off x="9568371" y="379169"/>
            <a:ext cx="2535580" cy="493709"/>
            <a:chOff x="8365217" y="300990"/>
            <a:chExt cx="2535580" cy="4937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385D81-ADE4-5669-4CD8-600999B2E697}"/>
                </a:ext>
              </a:extLst>
            </p:cNvPr>
            <p:cNvSpPr txBox="1"/>
            <p:nvPr/>
          </p:nvSpPr>
          <p:spPr>
            <a:xfrm>
              <a:off x="8414564" y="317012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A4B0B9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Illustrative data!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93DAB2-AF2F-F843-2CC3-819B5A609B7B}"/>
                </a:ext>
              </a:extLst>
            </p:cNvPr>
            <p:cNvSpPr/>
            <p:nvPr/>
          </p:nvSpPr>
          <p:spPr>
            <a:xfrm>
              <a:off x="8365217" y="300990"/>
              <a:ext cx="2535580" cy="493709"/>
            </a:xfrm>
            <a:prstGeom prst="rect">
              <a:avLst/>
            </a:prstGeom>
            <a:noFill/>
            <a:ln w="28575" cmpd="thickThin">
              <a:solidFill>
                <a:srgbClr val="A4B0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A5AFAF5-4E32-2BEF-BEED-E577BB877AC2}"/>
              </a:ext>
            </a:extLst>
          </p:cNvPr>
          <p:cNvSpPr/>
          <p:nvPr/>
        </p:nvSpPr>
        <p:spPr>
          <a:xfrm>
            <a:off x="3363066" y="5209065"/>
            <a:ext cx="4866967" cy="111714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How to </a:t>
            </a:r>
            <a:r>
              <a:rPr lang="en-US" sz="1600" b="1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optimise</a:t>
            </a:r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in-campaign reach?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How could future campaigns be structured?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What is the role of each medium?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How cost effective is each vendor?</a:t>
            </a:r>
          </a:p>
        </p:txBody>
      </p:sp>
    </p:spTree>
    <p:extLst>
      <p:ext uri="{BB962C8B-B14F-4D97-AF65-F5344CB8AC3E}">
        <p14:creationId xmlns:p14="http://schemas.microsoft.com/office/powerpoint/2010/main" val="344803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8220-4EF6-28F4-EEB5-55D3FC717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E233645-BE6F-032B-9155-7F95E1A024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233645-BE6F-032B-9155-7F95E1A02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5D734871-7AD4-B6B0-CFFA-D124C9D6E4E5}"/>
              </a:ext>
            </a:extLst>
          </p:cNvPr>
          <p:cNvSpPr>
            <a:spLocks noChangeAspect="1"/>
          </p:cNvSpPr>
          <p:nvPr/>
        </p:nvSpPr>
        <p:spPr>
          <a:xfrm>
            <a:off x="3470988" y="2535047"/>
            <a:ext cx="1153543" cy="1153544"/>
          </a:xfrm>
          <a:prstGeom prst="ellipse">
            <a:avLst/>
          </a:prstGeom>
          <a:solidFill>
            <a:srgbClr val="CC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2.3m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943E9B-45F4-4F84-CF92-0AC7D5F08EC9}"/>
              </a:ext>
            </a:extLst>
          </p:cNvPr>
          <p:cNvSpPr>
            <a:spLocks noChangeAspect="1"/>
          </p:cNvSpPr>
          <p:nvPr/>
        </p:nvSpPr>
        <p:spPr>
          <a:xfrm>
            <a:off x="2989343" y="3969726"/>
            <a:ext cx="1469734" cy="1469735"/>
          </a:xfrm>
          <a:prstGeom prst="ellipse">
            <a:avLst/>
          </a:prstGeom>
          <a:solidFill>
            <a:srgbClr val="EDC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6.6m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6D0C41-CB49-BA53-3FB9-2B23BB759019}"/>
              </a:ext>
            </a:extLst>
          </p:cNvPr>
          <p:cNvSpPr>
            <a:spLocks noChangeAspect="1"/>
          </p:cNvSpPr>
          <p:nvPr/>
        </p:nvSpPr>
        <p:spPr>
          <a:xfrm>
            <a:off x="904243" y="2611642"/>
            <a:ext cx="2046019" cy="2046020"/>
          </a:xfrm>
          <a:prstGeom prst="ellipse">
            <a:avLst/>
          </a:prstGeom>
          <a:solidFill>
            <a:srgbClr val="FFF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B855A53-D46E-CFDC-7FD0-5E768A158EAB}"/>
              </a:ext>
            </a:extLst>
          </p:cNvPr>
          <p:cNvSpPr/>
          <p:nvPr/>
        </p:nvSpPr>
        <p:spPr>
          <a:xfrm>
            <a:off x="607366" y="2344842"/>
            <a:ext cx="5056583" cy="332597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D2D8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523249-CE5B-24BF-D4AB-0D1E18F8E442}"/>
              </a:ext>
            </a:extLst>
          </p:cNvPr>
          <p:cNvSpPr/>
          <p:nvPr/>
        </p:nvSpPr>
        <p:spPr>
          <a:xfrm>
            <a:off x="607366" y="1748583"/>
            <a:ext cx="5056583" cy="519858"/>
          </a:xfrm>
          <a:prstGeom prst="roundRect">
            <a:avLst>
              <a:gd name="adj" fmla="val 0"/>
            </a:avLst>
          </a:prstGeom>
          <a:solidFill>
            <a:srgbClr val="EE2A7B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Siloed Gross Audience Duplication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(8.8m + 2.8m + 6.9mm ≠18.5m)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BF997F34-BA14-A731-4C58-87243E055624}"/>
              </a:ext>
            </a:extLst>
          </p:cNvPr>
          <p:cNvSpPr/>
          <p:nvPr/>
        </p:nvSpPr>
        <p:spPr>
          <a:xfrm rot="5400000">
            <a:off x="5227911" y="3582171"/>
            <a:ext cx="1841216" cy="36323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1EC684-4573-A1E3-FDA1-210B5B10F45C}"/>
              </a:ext>
            </a:extLst>
          </p:cNvPr>
          <p:cNvSpPr/>
          <p:nvPr/>
        </p:nvSpPr>
        <p:spPr>
          <a:xfrm>
            <a:off x="6540750" y="2344842"/>
            <a:ext cx="5058000" cy="332597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D2D8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282F0E-5ACE-9C6C-8CAA-1D96332FCA83}"/>
              </a:ext>
            </a:extLst>
          </p:cNvPr>
          <p:cNvSpPr/>
          <p:nvPr/>
        </p:nvSpPr>
        <p:spPr>
          <a:xfrm>
            <a:off x="6540750" y="1748583"/>
            <a:ext cx="5058000" cy="519858"/>
          </a:xfrm>
          <a:prstGeom prst="roundRect">
            <a:avLst>
              <a:gd name="adj" fmla="val 0"/>
            </a:avLst>
          </a:prstGeom>
          <a:solidFill>
            <a:srgbClr val="EE2A7B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9m cross over (22% of net campaign reach)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FB2F2-2798-9809-4216-8FACB8AD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6" y="292949"/>
            <a:ext cx="7692119" cy="1397739"/>
          </a:xfrm>
        </p:spPr>
        <p:txBody>
          <a:bodyPr vert="horz"/>
          <a:lstStyle/>
          <a:p>
            <a:r>
              <a:rPr lang="en-GB" sz="2400"/>
              <a:t>Overlap reports – where is duplication happening and how much real overlap is there?</a:t>
            </a:r>
            <a:br>
              <a:rPr lang="de-DE" sz="2400"/>
            </a:br>
            <a:endParaRPr lang="de-DE" sz="2400">
              <a:solidFill>
                <a:schemeClr val="accent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222D7-B8CC-D751-BEC2-400D52D5C46B}"/>
              </a:ext>
            </a:extLst>
          </p:cNvPr>
          <p:cNvSpPr/>
          <p:nvPr/>
        </p:nvSpPr>
        <p:spPr>
          <a:xfrm>
            <a:off x="4784622" y="5439629"/>
            <a:ext cx="1477107" cy="130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*not to scale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3AE9DBA-AF59-181E-88DE-10CB30EE9CB5}"/>
              </a:ext>
            </a:extLst>
          </p:cNvPr>
          <p:cNvSpPr/>
          <p:nvPr/>
        </p:nvSpPr>
        <p:spPr>
          <a:xfrm>
            <a:off x="10674894" y="5439629"/>
            <a:ext cx="1477107" cy="130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*not to 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354B6-1797-40DE-E3DB-5FA9125121A3}"/>
              </a:ext>
            </a:extLst>
          </p:cNvPr>
          <p:cNvSpPr txBox="1"/>
          <p:nvPr/>
        </p:nvSpPr>
        <p:spPr>
          <a:xfrm>
            <a:off x="5007580" y="6517230"/>
            <a:ext cx="626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**Synthetic data for illustrative purposes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BEDBB2-D81E-F074-1D1E-0CDFA657B372}"/>
              </a:ext>
            </a:extLst>
          </p:cNvPr>
          <p:cNvSpPr txBox="1"/>
          <p:nvPr/>
        </p:nvSpPr>
        <p:spPr>
          <a:xfrm>
            <a:off x="1180438" y="3198525"/>
            <a:ext cx="139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1 (31m)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7CFC0-8F9B-E37C-BFA3-68930EF1D985}"/>
              </a:ext>
            </a:extLst>
          </p:cNvPr>
          <p:cNvSpPr txBox="1"/>
          <p:nvPr/>
        </p:nvSpPr>
        <p:spPr>
          <a:xfrm>
            <a:off x="3508804" y="2810997"/>
            <a:ext cx="157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2 (5.2m)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8C7E-B696-08B4-D140-9E7482C456C2}"/>
              </a:ext>
            </a:extLst>
          </p:cNvPr>
          <p:cNvSpPr txBox="1"/>
          <p:nvPr/>
        </p:nvSpPr>
        <p:spPr>
          <a:xfrm>
            <a:off x="3094859" y="4828256"/>
            <a:ext cx="1574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3 (13.5m)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97D252B-DCFE-65D9-7640-810E4778F14A}"/>
              </a:ext>
            </a:extLst>
          </p:cNvPr>
          <p:cNvSpPr>
            <a:spLocks noChangeAspect="1"/>
          </p:cNvSpPr>
          <p:nvPr/>
        </p:nvSpPr>
        <p:spPr>
          <a:xfrm>
            <a:off x="2030324" y="3359836"/>
            <a:ext cx="919939" cy="1286912"/>
          </a:xfrm>
          <a:custGeom>
            <a:avLst/>
            <a:gdLst>
              <a:gd name="connsiteX0" fmla="*/ 881505 w 919939"/>
              <a:gd name="connsiteY0" fmla="*/ 0 h 1286912"/>
              <a:gd name="connsiteX1" fmla="*/ 899155 w 919939"/>
              <a:gd name="connsiteY1" fmla="*/ 68644 h 1286912"/>
              <a:gd name="connsiteX2" fmla="*/ 919939 w 919939"/>
              <a:gd name="connsiteY2" fmla="*/ 274816 h 1286912"/>
              <a:gd name="connsiteX3" fmla="*/ 103101 w 919939"/>
              <a:gd name="connsiteY3" fmla="*/ 1277042 h 1286912"/>
              <a:gd name="connsiteX4" fmla="*/ 38434 w 919939"/>
              <a:gd name="connsiteY4" fmla="*/ 1286912 h 1286912"/>
              <a:gd name="connsiteX5" fmla="*/ 20784 w 919939"/>
              <a:gd name="connsiteY5" fmla="*/ 1218267 h 1286912"/>
              <a:gd name="connsiteX6" fmla="*/ 0 w 919939"/>
              <a:gd name="connsiteY6" fmla="*/ 1012095 h 1286912"/>
              <a:gd name="connsiteX7" fmla="*/ 816838 w 919939"/>
              <a:gd name="connsiteY7" fmla="*/ 9869 h 12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939" h="1286912">
                <a:moveTo>
                  <a:pt x="881505" y="0"/>
                </a:moveTo>
                <a:lnTo>
                  <a:pt x="899155" y="68644"/>
                </a:lnTo>
                <a:cubicBezTo>
                  <a:pt x="912783" y="135239"/>
                  <a:pt x="919939" y="204192"/>
                  <a:pt x="919939" y="274816"/>
                </a:cubicBezTo>
                <a:cubicBezTo>
                  <a:pt x="919939" y="769185"/>
                  <a:pt x="569270" y="1181650"/>
                  <a:pt x="103101" y="1277042"/>
                </a:cubicBezTo>
                <a:lnTo>
                  <a:pt x="38434" y="1286912"/>
                </a:lnTo>
                <a:lnTo>
                  <a:pt x="20784" y="1218267"/>
                </a:lnTo>
                <a:cubicBezTo>
                  <a:pt x="7157" y="1151672"/>
                  <a:pt x="0" y="1082719"/>
                  <a:pt x="0" y="1012095"/>
                </a:cubicBezTo>
                <a:cubicBezTo>
                  <a:pt x="0" y="517726"/>
                  <a:pt x="350669" y="105261"/>
                  <a:pt x="816838" y="98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C6D88E-33BD-2B97-2BBE-177D85D734DD}"/>
              </a:ext>
            </a:extLst>
          </p:cNvPr>
          <p:cNvSpPr>
            <a:spLocks noChangeAspect="1"/>
          </p:cNvSpPr>
          <p:nvPr/>
        </p:nvSpPr>
        <p:spPr>
          <a:xfrm>
            <a:off x="3603060" y="3349925"/>
            <a:ext cx="799364" cy="338667"/>
          </a:xfrm>
          <a:custGeom>
            <a:avLst/>
            <a:gdLst>
              <a:gd name="connsiteX0" fmla="*/ 354664 w 799364"/>
              <a:gd name="connsiteY0" fmla="*/ 0 h 338667"/>
              <a:gd name="connsiteX1" fmla="*/ 762503 w 799364"/>
              <a:gd name="connsiteY1" fmla="*/ 168933 h 338667"/>
              <a:gd name="connsiteX2" fmla="*/ 799364 w 799364"/>
              <a:gd name="connsiteY2" fmla="*/ 213608 h 338667"/>
              <a:gd name="connsiteX3" fmla="*/ 767179 w 799364"/>
              <a:gd name="connsiteY3" fmla="*/ 240163 h 338667"/>
              <a:gd name="connsiteX4" fmla="*/ 444700 w 799364"/>
              <a:gd name="connsiteY4" fmla="*/ 338667 h 338667"/>
              <a:gd name="connsiteX5" fmla="*/ 36861 w 799364"/>
              <a:gd name="connsiteY5" fmla="*/ 169734 h 338667"/>
              <a:gd name="connsiteX6" fmla="*/ 0 w 799364"/>
              <a:gd name="connsiteY6" fmla="*/ 125059 h 338667"/>
              <a:gd name="connsiteX7" fmla="*/ 32186 w 799364"/>
              <a:gd name="connsiteY7" fmla="*/ 98504 h 338667"/>
              <a:gd name="connsiteX8" fmla="*/ 354664 w 799364"/>
              <a:gd name="connsiteY8" fmla="*/ 0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364" h="338667">
                <a:moveTo>
                  <a:pt x="354664" y="0"/>
                </a:moveTo>
                <a:cubicBezTo>
                  <a:pt x="513935" y="0"/>
                  <a:pt x="658128" y="64558"/>
                  <a:pt x="762503" y="168933"/>
                </a:cubicBezTo>
                <a:lnTo>
                  <a:pt x="799364" y="213608"/>
                </a:lnTo>
                <a:lnTo>
                  <a:pt x="767179" y="240163"/>
                </a:lnTo>
                <a:cubicBezTo>
                  <a:pt x="675125" y="302354"/>
                  <a:pt x="564153" y="338667"/>
                  <a:pt x="444700" y="338667"/>
                </a:cubicBezTo>
                <a:cubicBezTo>
                  <a:pt x="285429" y="338667"/>
                  <a:pt x="141236" y="274110"/>
                  <a:pt x="36861" y="169734"/>
                </a:cubicBezTo>
                <a:lnTo>
                  <a:pt x="0" y="125059"/>
                </a:lnTo>
                <a:lnTo>
                  <a:pt x="32186" y="98504"/>
                </a:lnTo>
                <a:cubicBezTo>
                  <a:pt x="124239" y="36314"/>
                  <a:pt x="235211" y="0"/>
                  <a:pt x="3546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4FA5E2A-04F5-E40B-C8DA-76F7A90A733D}"/>
              </a:ext>
            </a:extLst>
          </p:cNvPr>
          <p:cNvSpPr>
            <a:spLocks noChangeAspect="1"/>
          </p:cNvSpPr>
          <p:nvPr/>
        </p:nvSpPr>
        <p:spPr>
          <a:xfrm>
            <a:off x="3291317" y="3969726"/>
            <a:ext cx="956594" cy="363846"/>
          </a:xfrm>
          <a:custGeom>
            <a:avLst/>
            <a:gdLst>
              <a:gd name="connsiteX0" fmla="*/ 432893 w 956594"/>
              <a:gd name="connsiteY0" fmla="*/ 0 h 363846"/>
              <a:gd name="connsiteX1" fmla="*/ 952523 w 956594"/>
              <a:gd name="connsiteY1" fmla="*/ 215238 h 363846"/>
              <a:gd name="connsiteX2" fmla="*/ 956594 w 956594"/>
              <a:gd name="connsiteY2" fmla="*/ 220173 h 363846"/>
              <a:gd name="connsiteX3" fmla="*/ 934572 w 956594"/>
              <a:gd name="connsiteY3" fmla="*/ 238342 h 363846"/>
              <a:gd name="connsiteX4" fmla="*/ 523701 w 956594"/>
              <a:gd name="connsiteY4" fmla="*/ 363846 h 363846"/>
              <a:gd name="connsiteX5" fmla="*/ 4072 w 956594"/>
              <a:gd name="connsiteY5" fmla="*/ 148608 h 363846"/>
              <a:gd name="connsiteX6" fmla="*/ 0 w 956594"/>
              <a:gd name="connsiteY6" fmla="*/ 143674 h 363846"/>
              <a:gd name="connsiteX7" fmla="*/ 22022 w 956594"/>
              <a:gd name="connsiteY7" fmla="*/ 125504 h 363846"/>
              <a:gd name="connsiteX8" fmla="*/ 432893 w 956594"/>
              <a:gd name="connsiteY8" fmla="*/ 0 h 36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594" h="363846">
                <a:moveTo>
                  <a:pt x="432893" y="0"/>
                </a:moveTo>
                <a:cubicBezTo>
                  <a:pt x="635821" y="0"/>
                  <a:pt x="819538" y="82253"/>
                  <a:pt x="952523" y="215238"/>
                </a:cubicBezTo>
                <a:lnTo>
                  <a:pt x="956594" y="220173"/>
                </a:lnTo>
                <a:lnTo>
                  <a:pt x="934572" y="238342"/>
                </a:lnTo>
                <a:cubicBezTo>
                  <a:pt x="817287" y="317579"/>
                  <a:pt x="675897" y="363846"/>
                  <a:pt x="523701" y="363846"/>
                </a:cubicBezTo>
                <a:cubicBezTo>
                  <a:pt x="320773" y="363846"/>
                  <a:pt x="137056" y="281593"/>
                  <a:pt x="4072" y="148608"/>
                </a:cubicBezTo>
                <a:lnTo>
                  <a:pt x="0" y="143674"/>
                </a:lnTo>
                <a:lnTo>
                  <a:pt x="22022" y="125504"/>
                </a:lnTo>
                <a:cubicBezTo>
                  <a:pt x="139307" y="46267"/>
                  <a:pt x="280697" y="0"/>
                  <a:pt x="43289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03718-0674-EC4F-2182-76F240793BF7}"/>
              </a:ext>
            </a:extLst>
          </p:cNvPr>
          <p:cNvSpPr txBox="1"/>
          <p:nvPr/>
        </p:nvSpPr>
        <p:spPr>
          <a:xfrm>
            <a:off x="1461316" y="3483218"/>
            <a:ext cx="927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22.2m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793EB5-5CB1-1D18-464F-0DFEE5A9484D}"/>
              </a:ext>
            </a:extLst>
          </p:cNvPr>
          <p:cNvSpPr txBox="1"/>
          <p:nvPr/>
        </p:nvSpPr>
        <p:spPr>
          <a:xfrm>
            <a:off x="2208016" y="3840452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8.8m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8B588-6E65-453C-38CB-0CC9AE45B398}"/>
              </a:ext>
            </a:extLst>
          </p:cNvPr>
          <p:cNvSpPr txBox="1"/>
          <p:nvPr/>
        </p:nvSpPr>
        <p:spPr>
          <a:xfrm>
            <a:off x="3729573" y="3357653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>
                <a:solidFill>
                  <a:schemeClr val="bg1"/>
                </a:solidFill>
                <a:latin typeface="Segoe UI"/>
                <a:ea typeface="+mn-ea"/>
                <a:cs typeface="+mn-cs"/>
              </a:rPr>
              <a:t>2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.8m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279035-301D-6B53-B962-02140B2719A7}"/>
              </a:ext>
            </a:extLst>
          </p:cNvPr>
          <p:cNvSpPr txBox="1"/>
          <p:nvPr/>
        </p:nvSpPr>
        <p:spPr>
          <a:xfrm>
            <a:off x="3459241" y="4034632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>
                <a:solidFill>
                  <a:schemeClr val="bg1"/>
                </a:solidFill>
                <a:latin typeface="Segoe UI"/>
                <a:ea typeface="+mn-ea"/>
                <a:cs typeface="+mn-cs"/>
              </a:rPr>
              <a:t>6.9m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BAD051-4887-A1A8-0A9E-0ECEBE484D3E}"/>
              </a:ext>
            </a:extLst>
          </p:cNvPr>
          <p:cNvGrpSpPr/>
          <p:nvPr/>
        </p:nvGrpSpPr>
        <p:grpSpPr>
          <a:xfrm rot="532714">
            <a:off x="9568371" y="379169"/>
            <a:ext cx="2535580" cy="493709"/>
            <a:chOff x="8365217" y="300990"/>
            <a:chExt cx="2535580" cy="49370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A1ED6F-C58F-DAE8-9F65-E7BF28106EEA}"/>
                </a:ext>
              </a:extLst>
            </p:cNvPr>
            <p:cNvSpPr txBox="1"/>
            <p:nvPr/>
          </p:nvSpPr>
          <p:spPr>
            <a:xfrm>
              <a:off x="8414564" y="317012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A4B0B9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Illustrative data!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2210775-E1CA-5C93-294C-D7BD8F057494}"/>
                </a:ext>
              </a:extLst>
            </p:cNvPr>
            <p:cNvSpPr/>
            <p:nvPr/>
          </p:nvSpPr>
          <p:spPr>
            <a:xfrm>
              <a:off x="8365217" y="300990"/>
              <a:ext cx="2535580" cy="493709"/>
            </a:xfrm>
            <a:prstGeom prst="rect">
              <a:avLst/>
            </a:prstGeom>
            <a:noFill/>
            <a:ln w="28575" cmpd="thickThin">
              <a:solidFill>
                <a:srgbClr val="A4B0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E94249F-0CA7-094B-F9C8-2AB3AFA4C843}"/>
              </a:ext>
            </a:extLst>
          </p:cNvPr>
          <p:cNvSpPr>
            <a:spLocks/>
          </p:cNvSpPr>
          <p:nvPr/>
        </p:nvSpPr>
        <p:spPr>
          <a:xfrm>
            <a:off x="7966020" y="2472104"/>
            <a:ext cx="2045000" cy="2044800"/>
          </a:xfrm>
          <a:prstGeom prst="ellipse">
            <a:avLst/>
          </a:prstGeom>
          <a:solidFill>
            <a:srgbClr val="FFF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C6C6C9-0B64-520C-7D92-A7979CF80FFE}"/>
              </a:ext>
            </a:extLst>
          </p:cNvPr>
          <p:cNvSpPr>
            <a:spLocks/>
          </p:cNvSpPr>
          <p:nvPr/>
        </p:nvSpPr>
        <p:spPr>
          <a:xfrm>
            <a:off x="8110682" y="3886221"/>
            <a:ext cx="1587600" cy="1587600"/>
          </a:xfrm>
          <a:prstGeom prst="ellipse">
            <a:avLst/>
          </a:prstGeom>
          <a:solidFill>
            <a:srgbClr val="EDC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414052-C45D-3760-FF94-29896CFB3375}"/>
              </a:ext>
            </a:extLst>
          </p:cNvPr>
          <p:cNvSpPr txBox="1"/>
          <p:nvPr/>
        </p:nvSpPr>
        <p:spPr>
          <a:xfrm>
            <a:off x="8431157" y="3249821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D1FE3D-F64F-2962-A495-0751F5B853E2}"/>
              </a:ext>
            </a:extLst>
          </p:cNvPr>
          <p:cNvSpPr txBox="1"/>
          <p:nvPr/>
        </p:nvSpPr>
        <p:spPr>
          <a:xfrm>
            <a:off x="8383464" y="4792059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ED2F57-0F64-697A-E72E-A17C39E4A4F8}"/>
              </a:ext>
            </a:extLst>
          </p:cNvPr>
          <p:cNvSpPr>
            <a:spLocks noChangeAspect="1"/>
          </p:cNvSpPr>
          <p:nvPr/>
        </p:nvSpPr>
        <p:spPr>
          <a:xfrm>
            <a:off x="9277880" y="3706261"/>
            <a:ext cx="1153543" cy="1153544"/>
          </a:xfrm>
          <a:prstGeom prst="ellipse">
            <a:avLst/>
          </a:prstGeom>
          <a:solidFill>
            <a:srgbClr val="CC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68527BB-BC3A-8D01-1164-44279EC255EB}"/>
              </a:ext>
            </a:extLst>
          </p:cNvPr>
          <p:cNvSpPr>
            <a:spLocks noChangeAspect="1"/>
          </p:cNvSpPr>
          <p:nvPr/>
        </p:nvSpPr>
        <p:spPr>
          <a:xfrm>
            <a:off x="9277880" y="4019628"/>
            <a:ext cx="420402" cy="811280"/>
          </a:xfrm>
          <a:custGeom>
            <a:avLst/>
            <a:gdLst>
              <a:gd name="connsiteX0" fmla="*/ 66440 w 420402"/>
              <a:gd name="connsiteY0" fmla="*/ 0 h 811280"/>
              <a:gd name="connsiteX1" fmla="*/ 70423 w 420402"/>
              <a:gd name="connsiteY1" fmla="*/ 2162 h 811280"/>
              <a:gd name="connsiteX2" fmla="*/ 420402 w 420402"/>
              <a:gd name="connsiteY2" fmla="*/ 660393 h 811280"/>
              <a:gd name="connsiteX3" fmla="*/ 405191 w 420402"/>
              <a:gd name="connsiteY3" fmla="*/ 811280 h 811280"/>
              <a:gd name="connsiteX4" fmla="*/ 352266 w 420402"/>
              <a:gd name="connsiteY4" fmla="*/ 794852 h 811280"/>
              <a:gd name="connsiteX5" fmla="*/ 0 w 420402"/>
              <a:gd name="connsiteY5" fmla="*/ 263405 h 811280"/>
              <a:gd name="connsiteX6" fmla="*/ 45326 w 420402"/>
              <a:gd name="connsiteY6" fmla="*/ 38900 h 81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402" h="811280">
                <a:moveTo>
                  <a:pt x="66440" y="0"/>
                </a:moveTo>
                <a:lnTo>
                  <a:pt x="70423" y="2162"/>
                </a:lnTo>
                <a:cubicBezTo>
                  <a:pt x="281575" y="144813"/>
                  <a:pt x="420402" y="386391"/>
                  <a:pt x="420402" y="660393"/>
                </a:cubicBezTo>
                <a:lnTo>
                  <a:pt x="405191" y="811280"/>
                </a:lnTo>
                <a:lnTo>
                  <a:pt x="352266" y="794852"/>
                </a:lnTo>
                <a:cubicBezTo>
                  <a:pt x="145254" y="707293"/>
                  <a:pt x="0" y="502312"/>
                  <a:pt x="0" y="263405"/>
                </a:cubicBezTo>
                <a:cubicBezTo>
                  <a:pt x="0" y="183770"/>
                  <a:pt x="16139" y="107904"/>
                  <a:pt x="45326" y="389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90B228-5FF3-FF38-0AEF-DCE5A03D4D47}"/>
              </a:ext>
            </a:extLst>
          </p:cNvPr>
          <p:cNvSpPr>
            <a:spLocks/>
          </p:cNvSpPr>
          <p:nvPr/>
        </p:nvSpPr>
        <p:spPr>
          <a:xfrm>
            <a:off x="8263522" y="3886222"/>
            <a:ext cx="1338193" cy="630683"/>
          </a:xfrm>
          <a:custGeom>
            <a:avLst/>
            <a:gdLst>
              <a:gd name="connsiteX0" fmla="*/ 640961 w 1338193"/>
              <a:gd name="connsiteY0" fmla="*/ 0 h 630683"/>
              <a:gd name="connsiteX1" fmla="*/ 1299193 w 1338193"/>
              <a:gd name="connsiteY1" fmla="*/ 349979 h 630683"/>
              <a:gd name="connsiteX2" fmla="*/ 1338193 w 1338193"/>
              <a:gd name="connsiteY2" fmla="*/ 421832 h 630683"/>
              <a:gd name="connsiteX3" fmla="*/ 1296688 w 1338193"/>
              <a:gd name="connsiteY3" fmla="*/ 456073 h 630683"/>
              <a:gd name="connsiteX4" fmla="*/ 724999 w 1338193"/>
              <a:gd name="connsiteY4" fmla="*/ 630683 h 630683"/>
              <a:gd name="connsiteX5" fmla="*/ 1983 w 1338193"/>
              <a:gd name="connsiteY5" fmla="*/ 331229 h 630683"/>
              <a:gd name="connsiteX6" fmla="*/ 0 w 1338193"/>
              <a:gd name="connsiteY6" fmla="*/ 329048 h 630683"/>
              <a:gd name="connsiteX7" fmla="*/ 79660 w 1338193"/>
              <a:gd name="connsiteY7" fmla="*/ 232499 h 630683"/>
              <a:gd name="connsiteX8" fmla="*/ 640961 w 1338193"/>
              <a:gd name="connsiteY8" fmla="*/ 0 h 63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93" h="630683">
                <a:moveTo>
                  <a:pt x="640961" y="0"/>
                </a:moveTo>
                <a:cubicBezTo>
                  <a:pt x="914964" y="0"/>
                  <a:pt x="1156541" y="138827"/>
                  <a:pt x="1299193" y="349979"/>
                </a:cubicBezTo>
                <a:lnTo>
                  <a:pt x="1338193" y="421832"/>
                </a:lnTo>
                <a:lnTo>
                  <a:pt x="1296688" y="456073"/>
                </a:lnTo>
                <a:cubicBezTo>
                  <a:pt x="1133496" y="566313"/>
                  <a:pt x="936766" y="630683"/>
                  <a:pt x="724999" y="630683"/>
                </a:cubicBezTo>
                <a:cubicBezTo>
                  <a:pt x="442644" y="630683"/>
                  <a:pt x="187019" y="516247"/>
                  <a:pt x="1983" y="331229"/>
                </a:cubicBezTo>
                <a:lnTo>
                  <a:pt x="0" y="329048"/>
                </a:lnTo>
                <a:lnTo>
                  <a:pt x="79660" y="232499"/>
                </a:lnTo>
                <a:cubicBezTo>
                  <a:pt x="223309" y="88849"/>
                  <a:pt x="421759" y="0"/>
                  <a:pt x="6409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2A82C5A-1E19-77FC-EEE7-81E55E60994F}"/>
              </a:ext>
            </a:extLst>
          </p:cNvPr>
          <p:cNvSpPr>
            <a:spLocks noChangeAspect="1"/>
          </p:cNvSpPr>
          <p:nvPr/>
        </p:nvSpPr>
        <p:spPr>
          <a:xfrm>
            <a:off x="9277880" y="3706262"/>
            <a:ext cx="706786" cy="758347"/>
          </a:xfrm>
          <a:custGeom>
            <a:avLst/>
            <a:gdLst>
              <a:gd name="connsiteX0" fmla="*/ 576772 w 706786"/>
              <a:gd name="connsiteY0" fmla="*/ 0 h 758347"/>
              <a:gd name="connsiteX1" fmla="*/ 693012 w 706786"/>
              <a:gd name="connsiteY1" fmla="*/ 11718 h 758347"/>
              <a:gd name="connsiteX2" fmla="*/ 706786 w 706786"/>
              <a:gd name="connsiteY2" fmla="*/ 15994 h 758347"/>
              <a:gd name="connsiteX3" fmla="*/ 687170 w 706786"/>
              <a:gd name="connsiteY3" fmla="*/ 92274 h 758347"/>
              <a:gd name="connsiteX4" fmla="*/ 108643 w 706786"/>
              <a:gd name="connsiteY4" fmla="*/ 730298 h 758347"/>
              <a:gd name="connsiteX5" fmla="*/ 31999 w 706786"/>
              <a:gd name="connsiteY5" fmla="*/ 758347 h 758347"/>
              <a:gd name="connsiteX6" fmla="*/ 11718 w 706786"/>
              <a:gd name="connsiteY6" fmla="*/ 693012 h 758347"/>
              <a:gd name="connsiteX7" fmla="*/ 0 w 706786"/>
              <a:gd name="connsiteY7" fmla="*/ 576772 h 758347"/>
              <a:gd name="connsiteX8" fmla="*/ 576772 w 706786"/>
              <a:gd name="connsiteY8" fmla="*/ 0 h 75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786" h="758347">
                <a:moveTo>
                  <a:pt x="576772" y="0"/>
                </a:moveTo>
                <a:cubicBezTo>
                  <a:pt x="616590" y="0"/>
                  <a:pt x="655465" y="4035"/>
                  <a:pt x="693012" y="11718"/>
                </a:cubicBezTo>
                <a:lnTo>
                  <a:pt x="706786" y="15994"/>
                </a:lnTo>
                <a:lnTo>
                  <a:pt x="687170" y="92274"/>
                </a:lnTo>
                <a:cubicBezTo>
                  <a:pt x="597544" y="380403"/>
                  <a:pt x="383886" y="613891"/>
                  <a:pt x="108643" y="730298"/>
                </a:cubicBezTo>
                <a:lnTo>
                  <a:pt x="31999" y="758347"/>
                </a:lnTo>
                <a:lnTo>
                  <a:pt x="11718" y="693012"/>
                </a:lnTo>
                <a:cubicBezTo>
                  <a:pt x="4035" y="655465"/>
                  <a:pt x="0" y="616590"/>
                  <a:pt x="0" y="576772"/>
                </a:cubicBezTo>
                <a:cubicBezTo>
                  <a:pt x="0" y="258230"/>
                  <a:pt x="258230" y="0"/>
                  <a:pt x="57677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5E0CB0-4DEB-4283-7260-D468BCAD53F1}"/>
              </a:ext>
            </a:extLst>
          </p:cNvPr>
          <p:cNvSpPr txBox="1"/>
          <p:nvPr/>
        </p:nvSpPr>
        <p:spPr>
          <a:xfrm>
            <a:off x="9623980" y="4231501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4B0F4B-D758-DC1B-32B7-DB25A094BA4E}"/>
              </a:ext>
            </a:extLst>
          </p:cNvPr>
          <p:cNvSpPr txBox="1"/>
          <p:nvPr/>
        </p:nvSpPr>
        <p:spPr>
          <a:xfrm>
            <a:off x="8684497" y="3971307"/>
            <a:ext cx="13376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(22%)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83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FC895-1F90-A265-A147-CE99F4C1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5CFA622-F952-5453-A297-6A26248F3D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CFA622-F952-5453-A297-6A26248F3D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8705C9A8-57C1-3F11-CB63-092AEF3654F2}"/>
              </a:ext>
            </a:extLst>
          </p:cNvPr>
          <p:cNvSpPr>
            <a:spLocks noChangeAspect="1"/>
          </p:cNvSpPr>
          <p:nvPr/>
        </p:nvSpPr>
        <p:spPr>
          <a:xfrm>
            <a:off x="3470988" y="2535047"/>
            <a:ext cx="1153543" cy="1153544"/>
          </a:xfrm>
          <a:prstGeom prst="ellipse">
            <a:avLst/>
          </a:prstGeom>
          <a:solidFill>
            <a:srgbClr val="CC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2.3m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9DEEB5-05BB-7D19-DB50-DB4555B0F447}"/>
              </a:ext>
            </a:extLst>
          </p:cNvPr>
          <p:cNvSpPr>
            <a:spLocks noChangeAspect="1"/>
          </p:cNvSpPr>
          <p:nvPr/>
        </p:nvSpPr>
        <p:spPr>
          <a:xfrm>
            <a:off x="2989343" y="3969726"/>
            <a:ext cx="1469734" cy="1469735"/>
          </a:xfrm>
          <a:prstGeom prst="ellipse">
            <a:avLst/>
          </a:prstGeom>
          <a:solidFill>
            <a:srgbClr val="EDC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6.6m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DCAAA-9F3C-16EC-BDEE-E338DAEA9254}"/>
              </a:ext>
            </a:extLst>
          </p:cNvPr>
          <p:cNvSpPr>
            <a:spLocks noChangeAspect="1"/>
          </p:cNvSpPr>
          <p:nvPr/>
        </p:nvSpPr>
        <p:spPr>
          <a:xfrm>
            <a:off x="904243" y="2611642"/>
            <a:ext cx="2046019" cy="2046020"/>
          </a:xfrm>
          <a:prstGeom prst="ellipse">
            <a:avLst/>
          </a:prstGeom>
          <a:solidFill>
            <a:srgbClr val="FFF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27703E-EAE0-9584-68F3-FEC8CD58550A}"/>
              </a:ext>
            </a:extLst>
          </p:cNvPr>
          <p:cNvSpPr/>
          <p:nvPr/>
        </p:nvSpPr>
        <p:spPr>
          <a:xfrm>
            <a:off x="607366" y="2344842"/>
            <a:ext cx="5056583" cy="332597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D2D8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F164322-F0E8-CC3E-1F9D-344A2BDB62E8}"/>
              </a:ext>
            </a:extLst>
          </p:cNvPr>
          <p:cNvSpPr/>
          <p:nvPr/>
        </p:nvSpPr>
        <p:spPr>
          <a:xfrm>
            <a:off x="607366" y="1748583"/>
            <a:ext cx="5056583" cy="519858"/>
          </a:xfrm>
          <a:prstGeom prst="roundRect">
            <a:avLst>
              <a:gd name="adj" fmla="val 0"/>
            </a:avLst>
          </a:prstGeom>
          <a:solidFill>
            <a:srgbClr val="EE2A7B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Siloed Gross Audience Duplication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(8.8m + 2.8m + 6.9mm ≠18.5m)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ADB03788-3692-6FE1-798B-2224F449FCC5}"/>
              </a:ext>
            </a:extLst>
          </p:cNvPr>
          <p:cNvSpPr/>
          <p:nvPr/>
        </p:nvSpPr>
        <p:spPr>
          <a:xfrm rot="5400000">
            <a:off x="5227911" y="3582171"/>
            <a:ext cx="1841216" cy="36323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2D85ED-1494-7AF4-6698-B89EA190743E}"/>
              </a:ext>
            </a:extLst>
          </p:cNvPr>
          <p:cNvSpPr/>
          <p:nvPr/>
        </p:nvSpPr>
        <p:spPr>
          <a:xfrm>
            <a:off x="6540750" y="2344842"/>
            <a:ext cx="5058000" cy="332597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D2D8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69A6D9-73A7-866B-9D8E-A446C01CAA1F}"/>
              </a:ext>
            </a:extLst>
          </p:cNvPr>
          <p:cNvSpPr/>
          <p:nvPr/>
        </p:nvSpPr>
        <p:spPr>
          <a:xfrm>
            <a:off x="6540750" y="1748583"/>
            <a:ext cx="5058000" cy="519858"/>
          </a:xfrm>
          <a:prstGeom prst="roundRect">
            <a:avLst>
              <a:gd name="adj" fmla="val 0"/>
            </a:avLst>
          </a:prstGeom>
          <a:solidFill>
            <a:srgbClr val="EE2A7B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9m cross over (22% of net campaign reach)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65F30D-FF97-7980-5A76-2D23B3206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6" y="292949"/>
            <a:ext cx="7692119" cy="1397739"/>
          </a:xfrm>
        </p:spPr>
        <p:txBody>
          <a:bodyPr vert="horz"/>
          <a:lstStyle/>
          <a:p>
            <a:r>
              <a:rPr lang="en-GB" sz="2400"/>
              <a:t>Overlap reports – where is duplication happening and how much real overlap is there?</a:t>
            </a:r>
            <a:br>
              <a:rPr lang="de-DE" sz="2400"/>
            </a:br>
            <a:endParaRPr lang="de-DE" sz="2400">
              <a:solidFill>
                <a:schemeClr val="accent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2EDB86-3EBD-B53C-E145-14FA6BDCF961}"/>
              </a:ext>
            </a:extLst>
          </p:cNvPr>
          <p:cNvSpPr/>
          <p:nvPr/>
        </p:nvSpPr>
        <p:spPr>
          <a:xfrm>
            <a:off x="4784622" y="5439629"/>
            <a:ext cx="1477107" cy="130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*not to scale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7640C4-AA44-7CB9-F953-5D2CFD4CF0CC}"/>
              </a:ext>
            </a:extLst>
          </p:cNvPr>
          <p:cNvSpPr/>
          <p:nvPr/>
        </p:nvSpPr>
        <p:spPr>
          <a:xfrm>
            <a:off x="10674894" y="5439629"/>
            <a:ext cx="1477107" cy="130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*not to 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3D03C-9393-F88C-F283-6DD1CFC5BE7F}"/>
              </a:ext>
            </a:extLst>
          </p:cNvPr>
          <p:cNvSpPr txBox="1"/>
          <p:nvPr/>
        </p:nvSpPr>
        <p:spPr>
          <a:xfrm>
            <a:off x="5007580" y="6517230"/>
            <a:ext cx="626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**Synthetic data for illustrative purposes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2BC29-F4F2-CA8C-734E-8028D6C90891}"/>
              </a:ext>
            </a:extLst>
          </p:cNvPr>
          <p:cNvSpPr txBox="1"/>
          <p:nvPr/>
        </p:nvSpPr>
        <p:spPr>
          <a:xfrm>
            <a:off x="1180438" y="3198525"/>
            <a:ext cx="139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1 (31m)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A9EF7-0643-E029-DEF6-85D537FEE5C6}"/>
              </a:ext>
            </a:extLst>
          </p:cNvPr>
          <p:cNvSpPr txBox="1"/>
          <p:nvPr/>
        </p:nvSpPr>
        <p:spPr>
          <a:xfrm>
            <a:off x="3508804" y="2810997"/>
            <a:ext cx="157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2 (5.2m)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84ED5-3DF6-2781-4180-7473CF0710AD}"/>
              </a:ext>
            </a:extLst>
          </p:cNvPr>
          <p:cNvSpPr txBox="1"/>
          <p:nvPr/>
        </p:nvSpPr>
        <p:spPr>
          <a:xfrm>
            <a:off x="3094859" y="4828256"/>
            <a:ext cx="1574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 3 (13.5m)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C8027B5-847C-0250-7C2C-5D29F470B662}"/>
              </a:ext>
            </a:extLst>
          </p:cNvPr>
          <p:cNvSpPr>
            <a:spLocks noChangeAspect="1"/>
          </p:cNvSpPr>
          <p:nvPr/>
        </p:nvSpPr>
        <p:spPr>
          <a:xfrm>
            <a:off x="2030324" y="3359836"/>
            <a:ext cx="919939" cy="1286912"/>
          </a:xfrm>
          <a:custGeom>
            <a:avLst/>
            <a:gdLst>
              <a:gd name="connsiteX0" fmla="*/ 881505 w 919939"/>
              <a:gd name="connsiteY0" fmla="*/ 0 h 1286912"/>
              <a:gd name="connsiteX1" fmla="*/ 899155 w 919939"/>
              <a:gd name="connsiteY1" fmla="*/ 68644 h 1286912"/>
              <a:gd name="connsiteX2" fmla="*/ 919939 w 919939"/>
              <a:gd name="connsiteY2" fmla="*/ 274816 h 1286912"/>
              <a:gd name="connsiteX3" fmla="*/ 103101 w 919939"/>
              <a:gd name="connsiteY3" fmla="*/ 1277042 h 1286912"/>
              <a:gd name="connsiteX4" fmla="*/ 38434 w 919939"/>
              <a:gd name="connsiteY4" fmla="*/ 1286912 h 1286912"/>
              <a:gd name="connsiteX5" fmla="*/ 20784 w 919939"/>
              <a:gd name="connsiteY5" fmla="*/ 1218267 h 1286912"/>
              <a:gd name="connsiteX6" fmla="*/ 0 w 919939"/>
              <a:gd name="connsiteY6" fmla="*/ 1012095 h 1286912"/>
              <a:gd name="connsiteX7" fmla="*/ 816838 w 919939"/>
              <a:gd name="connsiteY7" fmla="*/ 9869 h 12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939" h="1286912">
                <a:moveTo>
                  <a:pt x="881505" y="0"/>
                </a:moveTo>
                <a:lnTo>
                  <a:pt x="899155" y="68644"/>
                </a:lnTo>
                <a:cubicBezTo>
                  <a:pt x="912783" y="135239"/>
                  <a:pt x="919939" y="204192"/>
                  <a:pt x="919939" y="274816"/>
                </a:cubicBezTo>
                <a:cubicBezTo>
                  <a:pt x="919939" y="769185"/>
                  <a:pt x="569270" y="1181650"/>
                  <a:pt x="103101" y="1277042"/>
                </a:cubicBezTo>
                <a:lnTo>
                  <a:pt x="38434" y="1286912"/>
                </a:lnTo>
                <a:lnTo>
                  <a:pt x="20784" y="1218267"/>
                </a:lnTo>
                <a:cubicBezTo>
                  <a:pt x="7157" y="1151672"/>
                  <a:pt x="0" y="1082719"/>
                  <a:pt x="0" y="1012095"/>
                </a:cubicBezTo>
                <a:cubicBezTo>
                  <a:pt x="0" y="517726"/>
                  <a:pt x="350669" y="105261"/>
                  <a:pt x="816838" y="98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3815EA5-38D1-94EA-B3C9-146718156917}"/>
              </a:ext>
            </a:extLst>
          </p:cNvPr>
          <p:cNvSpPr>
            <a:spLocks noChangeAspect="1"/>
          </p:cNvSpPr>
          <p:nvPr/>
        </p:nvSpPr>
        <p:spPr>
          <a:xfrm>
            <a:off x="3603060" y="3349925"/>
            <a:ext cx="799364" cy="338667"/>
          </a:xfrm>
          <a:custGeom>
            <a:avLst/>
            <a:gdLst>
              <a:gd name="connsiteX0" fmla="*/ 354664 w 799364"/>
              <a:gd name="connsiteY0" fmla="*/ 0 h 338667"/>
              <a:gd name="connsiteX1" fmla="*/ 762503 w 799364"/>
              <a:gd name="connsiteY1" fmla="*/ 168933 h 338667"/>
              <a:gd name="connsiteX2" fmla="*/ 799364 w 799364"/>
              <a:gd name="connsiteY2" fmla="*/ 213608 h 338667"/>
              <a:gd name="connsiteX3" fmla="*/ 767179 w 799364"/>
              <a:gd name="connsiteY3" fmla="*/ 240163 h 338667"/>
              <a:gd name="connsiteX4" fmla="*/ 444700 w 799364"/>
              <a:gd name="connsiteY4" fmla="*/ 338667 h 338667"/>
              <a:gd name="connsiteX5" fmla="*/ 36861 w 799364"/>
              <a:gd name="connsiteY5" fmla="*/ 169734 h 338667"/>
              <a:gd name="connsiteX6" fmla="*/ 0 w 799364"/>
              <a:gd name="connsiteY6" fmla="*/ 125059 h 338667"/>
              <a:gd name="connsiteX7" fmla="*/ 32186 w 799364"/>
              <a:gd name="connsiteY7" fmla="*/ 98504 h 338667"/>
              <a:gd name="connsiteX8" fmla="*/ 354664 w 799364"/>
              <a:gd name="connsiteY8" fmla="*/ 0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364" h="338667">
                <a:moveTo>
                  <a:pt x="354664" y="0"/>
                </a:moveTo>
                <a:cubicBezTo>
                  <a:pt x="513935" y="0"/>
                  <a:pt x="658128" y="64558"/>
                  <a:pt x="762503" y="168933"/>
                </a:cubicBezTo>
                <a:lnTo>
                  <a:pt x="799364" y="213608"/>
                </a:lnTo>
                <a:lnTo>
                  <a:pt x="767179" y="240163"/>
                </a:lnTo>
                <a:cubicBezTo>
                  <a:pt x="675125" y="302354"/>
                  <a:pt x="564153" y="338667"/>
                  <a:pt x="444700" y="338667"/>
                </a:cubicBezTo>
                <a:cubicBezTo>
                  <a:pt x="285429" y="338667"/>
                  <a:pt x="141236" y="274110"/>
                  <a:pt x="36861" y="169734"/>
                </a:cubicBezTo>
                <a:lnTo>
                  <a:pt x="0" y="125059"/>
                </a:lnTo>
                <a:lnTo>
                  <a:pt x="32186" y="98504"/>
                </a:lnTo>
                <a:cubicBezTo>
                  <a:pt x="124239" y="36314"/>
                  <a:pt x="235211" y="0"/>
                  <a:pt x="3546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56208B-FA58-A444-36A9-B2D3CEF53C5D}"/>
              </a:ext>
            </a:extLst>
          </p:cNvPr>
          <p:cNvSpPr>
            <a:spLocks noChangeAspect="1"/>
          </p:cNvSpPr>
          <p:nvPr/>
        </p:nvSpPr>
        <p:spPr>
          <a:xfrm>
            <a:off x="3291317" y="3969726"/>
            <a:ext cx="956594" cy="363846"/>
          </a:xfrm>
          <a:custGeom>
            <a:avLst/>
            <a:gdLst>
              <a:gd name="connsiteX0" fmla="*/ 432893 w 956594"/>
              <a:gd name="connsiteY0" fmla="*/ 0 h 363846"/>
              <a:gd name="connsiteX1" fmla="*/ 952523 w 956594"/>
              <a:gd name="connsiteY1" fmla="*/ 215238 h 363846"/>
              <a:gd name="connsiteX2" fmla="*/ 956594 w 956594"/>
              <a:gd name="connsiteY2" fmla="*/ 220173 h 363846"/>
              <a:gd name="connsiteX3" fmla="*/ 934572 w 956594"/>
              <a:gd name="connsiteY3" fmla="*/ 238342 h 363846"/>
              <a:gd name="connsiteX4" fmla="*/ 523701 w 956594"/>
              <a:gd name="connsiteY4" fmla="*/ 363846 h 363846"/>
              <a:gd name="connsiteX5" fmla="*/ 4072 w 956594"/>
              <a:gd name="connsiteY5" fmla="*/ 148608 h 363846"/>
              <a:gd name="connsiteX6" fmla="*/ 0 w 956594"/>
              <a:gd name="connsiteY6" fmla="*/ 143674 h 363846"/>
              <a:gd name="connsiteX7" fmla="*/ 22022 w 956594"/>
              <a:gd name="connsiteY7" fmla="*/ 125504 h 363846"/>
              <a:gd name="connsiteX8" fmla="*/ 432893 w 956594"/>
              <a:gd name="connsiteY8" fmla="*/ 0 h 36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594" h="363846">
                <a:moveTo>
                  <a:pt x="432893" y="0"/>
                </a:moveTo>
                <a:cubicBezTo>
                  <a:pt x="635821" y="0"/>
                  <a:pt x="819538" y="82253"/>
                  <a:pt x="952523" y="215238"/>
                </a:cubicBezTo>
                <a:lnTo>
                  <a:pt x="956594" y="220173"/>
                </a:lnTo>
                <a:lnTo>
                  <a:pt x="934572" y="238342"/>
                </a:lnTo>
                <a:cubicBezTo>
                  <a:pt x="817287" y="317579"/>
                  <a:pt x="675897" y="363846"/>
                  <a:pt x="523701" y="363846"/>
                </a:cubicBezTo>
                <a:cubicBezTo>
                  <a:pt x="320773" y="363846"/>
                  <a:pt x="137056" y="281593"/>
                  <a:pt x="4072" y="148608"/>
                </a:cubicBezTo>
                <a:lnTo>
                  <a:pt x="0" y="143674"/>
                </a:lnTo>
                <a:lnTo>
                  <a:pt x="22022" y="125504"/>
                </a:lnTo>
                <a:cubicBezTo>
                  <a:pt x="139307" y="46267"/>
                  <a:pt x="280697" y="0"/>
                  <a:pt x="43289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A1A6C-D5AE-843F-A4FD-F4B24998FE12}"/>
              </a:ext>
            </a:extLst>
          </p:cNvPr>
          <p:cNvSpPr txBox="1"/>
          <p:nvPr/>
        </p:nvSpPr>
        <p:spPr>
          <a:xfrm>
            <a:off x="1461316" y="3483218"/>
            <a:ext cx="927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22.2m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01D697-53E7-CB6C-581B-8CAE840F1E49}"/>
              </a:ext>
            </a:extLst>
          </p:cNvPr>
          <p:cNvSpPr txBox="1"/>
          <p:nvPr/>
        </p:nvSpPr>
        <p:spPr>
          <a:xfrm>
            <a:off x="2208016" y="3840452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8.8m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1DBDD8-0734-E1C3-D275-C2EAFF7316C8}"/>
              </a:ext>
            </a:extLst>
          </p:cNvPr>
          <p:cNvSpPr txBox="1"/>
          <p:nvPr/>
        </p:nvSpPr>
        <p:spPr>
          <a:xfrm>
            <a:off x="3729573" y="3357653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>
                <a:solidFill>
                  <a:schemeClr val="bg1"/>
                </a:solidFill>
                <a:latin typeface="Segoe UI"/>
                <a:ea typeface="+mn-ea"/>
                <a:cs typeface="+mn-cs"/>
              </a:rPr>
              <a:t>2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.8m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547A39-A393-18C9-A9DC-B25EE5A39C49}"/>
              </a:ext>
            </a:extLst>
          </p:cNvPr>
          <p:cNvSpPr txBox="1"/>
          <p:nvPr/>
        </p:nvSpPr>
        <p:spPr>
          <a:xfrm>
            <a:off x="3459241" y="4034632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>
                <a:solidFill>
                  <a:schemeClr val="bg1"/>
                </a:solidFill>
                <a:latin typeface="Segoe UI"/>
                <a:ea typeface="+mn-ea"/>
                <a:cs typeface="+mn-cs"/>
              </a:rPr>
              <a:t>6.9m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1FCECF-0EFF-F038-0F3C-4A223AC90914}"/>
              </a:ext>
            </a:extLst>
          </p:cNvPr>
          <p:cNvGrpSpPr/>
          <p:nvPr/>
        </p:nvGrpSpPr>
        <p:grpSpPr>
          <a:xfrm rot="532714">
            <a:off x="9568371" y="379169"/>
            <a:ext cx="2535580" cy="493709"/>
            <a:chOff x="8365217" y="300990"/>
            <a:chExt cx="2535580" cy="49370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C6194B-E23C-B4D3-157F-13548ED331D7}"/>
                </a:ext>
              </a:extLst>
            </p:cNvPr>
            <p:cNvSpPr txBox="1"/>
            <p:nvPr/>
          </p:nvSpPr>
          <p:spPr>
            <a:xfrm>
              <a:off x="8414564" y="317012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A4B0B9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Illustrative data!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4BA31EA-2110-56D0-64F0-51860CF0F86B}"/>
                </a:ext>
              </a:extLst>
            </p:cNvPr>
            <p:cNvSpPr/>
            <p:nvPr/>
          </p:nvSpPr>
          <p:spPr>
            <a:xfrm>
              <a:off x="8365217" y="300990"/>
              <a:ext cx="2535580" cy="493709"/>
            </a:xfrm>
            <a:prstGeom prst="rect">
              <a:avLst/>
            </a:prstGeom>
            <a:noFill/>
            <a:ln w="28575" cmpd="thickThin">
              <a:solidFill>
                <a:srgbClr val="A4B0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CCD04C51-6910-7DA1-844B-0A99F77BAD65}"/>
              </a:ext>
            </a:extLst>
          </p:cNvPr>
          <p:cNvSpPr>
            <a:spLocks/>
          </p:cNvSpPr>
          <p:nvPr/>
        </p:nvSpPr>
        <p:spPr>
          <a:xfrm>
            <a:off x="7966020" y="2472104"/>
            <a:ext cx="2045000" cy="2044800"/>
          </a:xfrm>
          <a:prstGeom prst="ellipse">
            <a:avLst/>
          </a:prstGeom>
          <a:solidFill>
            <a:srgbClr val="FFF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3E4AB3-D61A-6BCD-AB74-A9D61736ACC4}"/>
              </a:ext>
            </a:extLst>
          </p:cNvPr>
          <p:cNvSpPr>
            <a:spLocks/>
          </p:cNvSpPr>
          <p:nvPr/>
        </p:nvSpPr>
        <p:spPr>
          <a:xfrm>
            <a:off x="8110682" y="3886221"/>
            <a:ext cx="1587600" cy="1587600"/>
          </a:xfrm>
          <a:prstGeom prst="ellipse">
            <a:avLst/>
          </a:prstGeom>
          <a:solidFill>
            <a:srgbClr val="EDC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2E9A4A-E8F2-F818-2361-C0EC3D1211E6}"/>
              </a:ext>
            </a:extLst>
          </p:cNvPr>
          <p:cNvSpPr txBox="1"/>
          <p:nvPr/>
        </p:nvSpPr>
        <p:spPr>
          <a:xfrm>
            <a:off x="8431157" y="3249821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F8622AC-C192-CBD4-F7AF-490A7C918B98}"/>
              </a:ext>
            </a:extLst>
          </p:cNvPr>
          <p:cNvSpPr txBox="1"/>
          <p:nvPr/>
        </p:nvSpPr>
        <p:spPr>
          <a:xfrm>
            <a:off x="8383464" y="4792059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13A028-6731-8A36-D97F-7E2AE9F84F56}"/>
              </a:ext>
            </a:extLst>
          </p:cNvPr>
          <p:cNvSpPr>
            <a:spLocks noChangeAspect="1"/>
          </p:cNvSpPr>
          <p:nvPr/>
        </p:nvSpPr>
        <p:spPr>
          <a:xfrm>
            <a:off x="9277880" y="3706261"/>
            <a:ext cx="1153543" cy="1153544"/>
          </a:xfrm>
          <a:prstGeom prst="ellipse">
            <a:avLst/>
          </a:prstGeom>
          <a:solidFill>
            <a:srgbClr val="CCE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70385C-748F-605F-B0B8-49B0E93F4D8B}"/>
              </a:ext>
            </a:extLst>
          </p:cNvPr>
          <p:cNvSpPr>
            <a:spLocks/>
          </p:cNvSpPr>
          <p:nvPr/>
        </p:nvSpPr>
        <p:spPr>
          <a:xfrm>
            <a:off x="8263522" y="3886222"/>
            <a:ext cx="1338193" cy="630683"/>
          </a:xfrm>
          <a:custGeom>
            <a:avLst/>
            <a:gdLst>
              <a:gd name="connsiteX0" fmla="*/ 640961 w 1338193"/>
              <a:gd name="connsiteY0" fmla="*/ 0 h 630683"/>
              <a:gd name="connsiteX1" fmla="*/ 1299193 w 1338193"/>
              <a:gd name="connsiteY1" fmla="*/ 349979 h 630683"/>
              <a:gd name="connsiteX2" fmla="*/ 1338193 w 1338193"/>
              <a:gd name="connsiteY2" fmla="*/ 421832 h 630683"/>
              <a:gd name="connsiteX3" fmla="*/ 1296688 w 1338193"/>
              <a:gd name="connsiteY3" fmla="*/ 456073 h 630683"/>
              <a:gd name="connsiteX4" fmla="*/ 724999 w 1338193"/>
              <a:gd name="connsiteY4" fmla="*/ 630683 h 630683"/>
              <a:gd name="connsiteX5" fmla="*/ 1983 w 1338193"/>
              <a:gd name="connsiteY5" fmla="*/ 331229 h 630683"/>
              <a:gd name="connsiteX6" fmla="*/ 0 w 1338193"/>
              <a:gd name="connsiteY6" fmla="*/ 329048 h 630683"/>
              <a:gd name="connsiteX7" fmla="*/ 79660 w 1338193"/>
              <a:gd name="connsiteY7" fmla="*/ 232499 h 630683"/>
              <a:gd name="connsiteX8" fmla="*/ 640961 w 1338193"/>
              <a:gd name="connsiteY8" fmla="*/ 0 h 63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93" h="630683">
                <a:moveTo>
                  <a:pt x="640961" y="0"/>
                </a:moveTo>
                <a:cubicBezTo>
                  <a:pt x="914964" y="0"/>
                  <a:pt x="1156541" y="138827"/>
                  <a:pt x="1299193" y="349979"/>
                </a:cubicBezTo>
                <a:lnTo>
                  <a:pt x="1338193" y="421832"/>
                </a:lnTo>
                <a:lnTo>
                  <a:pt x="1296688" y="456073"/>
                </a:lnTo>
                <a:cubicBezTo>
                  <a:pt x="1133496" y="566313"/>
                  <a:pt x="936766" y="630683"/>
                  <a:pt x="724999" y="630683"/>
                </a:cubicBezTo>
                <a:cubicBezTo>
                  <a:pt x="442644" y="630683"/>
                  <a:pt x="187019" y="516247"/>
                  <a:pt x="1983" y="331229"/>
                </a:cubicBezTo>
                <a:lnTo>
                  <a:pt x="0" y="329048"/>
                </a:lnTo>
                <a:lnTo>
                  <a:pt x="79660" y="232499"/>
                </a:lnTo>
                <a:cubicBezTo>
                  <a:pt x="223309" y="88849"/>
                  <a:pt x="421759" y="0"/>
                  <a:pt x="6409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87BB0E7-E834-883E-A9F6-070957C4ED83}"/>
              </a:ext>
            </a:extLst>
          </p:cNvPr>
          <p:cNvSpPr>
            <a:spLocks noChangeAspect="1"/>
          </p:cNvSpPr>
          <p:nvPr/>
        </p:nvSpPr>
        <p:spPr>
          <a:xfrm>
            <a:off x="9277880" y="3706262"/>
            <a:ext cx="706786" cy="758347"/>
          </a:xfrm>
          <a:custGeom>
            <a:avLst/>
            <a:gdLst>
              <a:gd name="connsiteX0" fmla="*/ 576772 w 706786"/>
              <a:gd name="connsiteY0" fmla="*/ 0 h 758347"/>
              <a:gd name="connsiteX1" fmla="*/ 693012 w 706786"/>
              <a:gd name="connsiteY1" fmla="*/ 11718 h 758347"/>
              <a:gd name="connsiteX2" fmla="*/ 706786 w 706786"/>
              <a:gd name="connsiteY2" fmla="*/ 15994 h 758347"/>
              <a:gd name="connsiteX3" fmla="*/ 687170 w 706786"/>
              <a:gd name="connsiteY3" fmla="*/ 92274 h 758347"/>
              <a:gd name="connsiteX4" fmla="*/ 108643 w 706786"/>
              <a:gd name="connsiteY4" fmla="*/ 730298 h 758347"/>
              <a:gd name="connsiteX5" fmla="*/ 31999 w 706786"/>
              <a:gd name="connsiteY5" fmla="*/ 758347 h 758347"/>
              <a:gd name="connsiteX6" fmla="*/ 11718 w 706786"/>
              <a:gd name="connsiteY6" fmla="*/ 693012 h 758347"/>
              <a:gd name="connsiteX7" fmla="*/ 0 w 706786"/>
              <a:gd name="connsiteY7" fmla="*/ 576772 h 758347"/>
              <a:gd name="connsiteX8" fmla="*/ 576772 w 706786"/>
              <a:gd name="connsiteY8" fmla="*/ 0 h 75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786" h="758347">
                <a:moveTo>
                  <a:pt x="576772" y="0"/>
                </a:moveTo>
                <a:cubicBezTo>
                  <a:pt x="616590" y="0"/>
                  <a:pt x="655465" y="4035"/>
                  <a:pt x="693012" y="11718"/>
                </a:cubicBezTo>
                <a:lnTo>
                  <a:pt x="706786" y="15994"/>
                </a:lnTo>
                <a:lnTo>
                  <a:pt x="687170" y="92274"/>
                </a:lnTo>
                <a:cubicBezTo>
                  <a:pt x="597544" y="380403"/>
                  <a:pt x="383886" y="613891"/>
                  <a:pt x="108643" y="730298"/>
                </a:cubicBezTo>
                <a:lnTo>
                  <a:pt x="31999" y="758347"/>
                </a:lnTo>
                <a:lnTo>
                  <a:pt x="11718" y="693012"/>
                </a:lnTo>
                <a:cubicBezTo>
                  <a:pt x="4035" y="655465"/>
                  <a:pt x="0" y="616590"/>
                  <a:pt x="0" y="576772"/>
                </a:cubicBezTo>
                <a:cubicBezTo>
                  <a:pt x="0" y="258230"/>
                  <a:pt x="258230" y="0"/>
                  <a:pt x="57677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C5CD0E-9515-0BA2-4517-1F97F48B869E}"/>
              </a:ext>
            </a:extLst>
          </p:cNvPr>
          <p:cNvSpPr txBox="1"/>
          <p:nvPr/>
        </p:nvSpPr>
        <p:spPr>
          <a:xfrm>
            <a:off x="9623980" y="4231501"/>
            <a:ext cx="92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tx1"/>
                </a:solidFill>
                <a:latin typeface="+mn-lt"/>
              </a:rPr>
              <a:t>Vendor 2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BF4641C-86C9-F959-4958-9274FA27D32C}"/>
              </a:ext>
            </a:extLst>
          </p:cNvPr>
          <p:cNvSpPr>
            <a:spLocks noChangeAspect="1"/>
          </p:cNvSpPr>
          <p:nvPr/>
        </p:nvSpPr>
        <p:spPr>
          <a:xfrm>
            <a:off x="9277880" y="4019628"/>
            <a:ext cx="420402" cy="811280"/>
          </a:xfrm>
          <a:custGeom>
            <a:avLst/>
            <a:gdLst>
              <a:gd name="connsiteX0" fmla="*/ 66440 w 420402"/>
              <a:gd name="connsiteY0" fmla="*/ 0 h 811280"/>
              <a:gd name="connsiteX1" fmla="*/ 70423 w 420402"/>
              <a:gd name="connsiteY1" fmla="*/ 2162 h 811280"/>
              <a:gd name="connsiteX2" fmla="*/ 420402 w 420402"/>
              <a:gd name="connsiteY2" fmla="*/ 660393 h 811280"/>
              <a:gd name="connsiteX3" fmla="*/ 405191 w 420402"/>
              <a:gd name="connsiteY3" fmla="*/ 811280 h 811280"/>
              <a:gd name="connsiteX4" fmla="*/ 352266 w 420402"/>
              <a:gd name="connsiteY4" fmla="*/ 794852 h 811280"/>
              <a:gd name="connsiteX5" fmla="*/ 0 w 420402"/>
              <a:gd name="connsiteY5" fmla="*/ 263405 h 811280"/>
              <a:gd name="connsiteX6" fmla="*/ 45326 w 420402"/>
              <a:gd name="connsiteY6" fmla="*/ 38900 h 81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402" h="811280">
                <a:moveTo>
                  <a:pt x="66440" y="0"/>
                </a:moveTo>
                <a:lnTo>
                  <a:pt x="70423" y="2162"/>
                </a:lnTo>
                <a:cubicBezTo>
                  <a:pt x="281575" y="144813"/>
                  <a:pt x="420402" y="386391"/>
                  <a:pt x="420402" y="660393"/>
                </a:cubicBezTo>
                <a:lnTo>
                  <a:pt x="405191" y="811280"/>
                </a:lnTo>
                <a:lnTo>
                  <a:pt x="352266" y="794852"/>
                </a:lnTo>
                <a:cubicBezTo>
                  <a:pt x="145254" y="707293"/>
                  <a:pt x="0" y="502312"/>
                  <a:pt x="0" y="263405"/>
                </a:cubicBezTo>
                <a:cubicBezTo>
                  <a:pt x="0" y="183770"/>
                  <a:pt x="16139" y="107904"/>
                  <a:pt x="45326" y="3890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85784D-58B3-867F-D702-6A184BDE2FD6}"/>
              </a:ext>
            </a:extLst>
          </p:cNvPr>
          <p:cNvSpPr txBox="1"/>
          <p:nvPr/>
        </p:nvSpPr>
        <p:spPr>
          <a:xfrm>
            <a:off x="8771430" y="4101274"/>
            <a:ext cx="436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>
                <a:solidFill>
                  <a:schemeClr val="bg1"/>
                </a:solidFill>
                <a:latin typeface="+mn-lt"/>
              </a:rPr>
              <a:t>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B3E6EC-CDDF-5DFA-1A2F-0019DA509257}"/>
              </a:ext>
            </a:extLst>
          </p:cNvPr>
          <p:cNvSpPr txBox="1"/>
          <p:nvPr/>
        </p:nvSpPr>
        <p:spPr>
          <a:xfrm>
            <a:off x="9341512" y="4449692"/>
            <a:ext cx="436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>
                <a:solidFill>
                  <a:schemeClr val="bg1"/>
                </a:solidFill>
                <a:latin typeface="+mn-lt"/>
              </a:rPr>
              <a:t>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DAF93A-B977-EC15-7E41-E4BFF180A475}"/>
              </a:ext>
            </a:extLst>
          </p:cNvPr>
          <p:cNvSpPr txBox="1"/>
          <p:nvPr/>
        </p:nvSpPr>
        <p:spPr>
          <a:xfrm>
            <a:off x="9410177" y="3844845"/>
            <a:ext cx="470000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chemeClr val="bg1"/>
                </a:solidFill>
                <a:latin typeface="Segoe UI"/>
              </a:rPr>
              <a:t>18</a:t>
            </a:r>
            <a:r>
              <a:rPr kumimoji="0" lang="en-US" sz="11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%</a:t>
            </a:r>
            <a:endParaRPr kumimoji="0" lang="en-GB" sz="11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CB8EAF-CCD8-032A-9ACA-9E05E017D618}"/>
              </a:ext>
            </a:extLst>
          </p:cNvPr>
          <p:cNvSpPr txBox="1"/>
          <p:nvPr/>
        </p:nvSpPr>
        <p:spPr>
          <a:xfrm>
            <a:off x="9220927" y="4103798"/>
            <a:ext cx="436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>
                <a:solidFill>
                  <a:schemeClr val="bg1"/>
                </a:solidFill>
                <a:latin typeface="+mn-lt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78483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hink-cell data - do not delete" hidden="1">
            <a:extLst>
              <a:ext uri="{FF2B5EF4-FFF2-40B4-BE49-F238E27FC236}">
                <a16:creationId xmlns:a16="http://schemas.microsoft.com/office/drawing/2014/main" id="{2B381A87-4B99-356C-7B5C-A630EFB1C4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47" imgH="348" progId="TCLayout.ActiveDocument.1">
                  <p:embed/>
                </p:oleObj>
              </mc:Choice>
              <mc:Fallback>
                <p:oleObj name="think-cell Slide" r:id="rId16" imgW="347" imgH="348" progId="TCLayout.ActiveDocument.1">
                  <p:embed/>
                  <p:pic>
                    <p:nvPicPr>
                      <p:cNvPr id="2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381A87-4B99-356C-7B5C-A630EFB1C4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8472B-5B60-8CB2-A06D-C38919B5DC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B0AA01-31E6-8C6B-1C0D-45B2961E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7892107" cy="1397739"/>
          </a:xfrm>
        </p:spPr>
        <p:txBody>
          <a:bodyPr vert="horz"/>
          <a:lstStyle/>
          <a:p>
            <a:r>
              <a:rPr lang="en-GB"/>
              <a:t>Incremental reach – helping to manage across touchpoints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20954A-2AE7-10D1-6AEF-C358B7CBFC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32250" y="1864601"/>
            <a:ext cx="4511675" cy="49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>
                <a:solidFill>
                  <a:schemeClr val="accent2"/>
                </a:solidFill>
                <a:latin typeface="+mj-lt"/>
              </a:rPr>
              <a:t>Incremental Unique Reach</a:t>
            </a:r>
          </a:p>
          <a:p>
            <a:pPr algn="l"/>
            <a:r>
              <a:rPr lang="en-GB" sz="1200" i="1"/>
              <a:t>Adults Millions, Total Reach (+1)</a:t>
            </a:r>
            <a:endParaRPr lang="en-GB" sz="1600" i="1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FD981DE-36BF-DF1D-39A9-E82E1B2E8ED6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3895725" y="3067716"/>
            <a:ext cx="7889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E34C76B-89AC-29E8-8711-8D4D558D4F4B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5678812" y="2895599"/>
            <a:ext cx="7889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CA9DC62-C639-6FDC-6B0E-61FF05D42E0E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7448550" y="2453354"/>
            <a:ext cx="7889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4" name="Chart 163">
            <a:extLst>
              <a:ext uri="{FF2B5EF4-FFF2-40B4-BE49-F238E27FC236}">
                <a16:creationId xmlns:a16="http://schemas.microsoft.com/office/drawing/2014/main" id="{BEC83664-8C83-1A5D-4C5E-F4E9226C2331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2432050" y="2370804"/>
          <a:ext cx="7270750" cy="230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000375" y="4650454"/>
            <a:ext cx="8032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400" b="1"/>
              <a:t>Vendor 1</a:t>
            </a:r>
            <a:endParaRPr lang="en-GB" sz="1400" b="1"/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781006" y="2541861"/>
            <a:ext cx="347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0476828-4FE2-4C01-81FE-84B4D3F4EB45}" type="datetime'''''''''6''''''.''''''''6'''''''''''''''''">
              <a:rPr lang="en-GB" altLang="en-US" sz="1600" b="1" kern="0" smtClean="0">
                <a:solidFill>
                  <a:schemeClr val="bg1"/>
                </a:solidFill>
              </a:rPr>
              <a:pPr lvl="1" algn="ctr">
                <a:spcBef>
                  <a:spcPct val="0"/>
                </a:spcBef>
                <a:spcAft>
                  <a:spcPct val="0"/>
                </a:spcAft>
              </a:pPr>
              <a:t>6.6</a:t>
            </a:fld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2E89B1F-9EA5-0084-EA04-98F5D6C361C6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4814888" y="4650454"/>
            <a:ext cx="727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400" b="1"/>
              <a:t>Vendor 2</a:t>
            </a:r>
            <a:endParaRPr lang="en-GB" sz="1400" b="1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4970093" y="2854926"/>
            <a:ext cx="347663" cy="244475"/>
          </a:xfrm>
          <a:prstGeom prst="rect">
            <a:avLst/>
          </a:prstGeom>
          <a:solidFill>
            <a:srgbClr val="0066B3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56C23B6-C43E-473E-BF5F-F68F035C3948}" type="datetime'''''''''''2''''''''''''''''''.''''3'''''''''''''''''''''''">
              <a:rPr lang="en-GB" altLang="en-US" sz="1600" b="1" kern="0" smtClean="0">
                <a:solidFill>
                  <a:schemeClr val="bg1"/>
                </a:solidFill>
                <a:effectLst/>
              </a:rPr>
              <a:pPr lvl="1" algn="ctr">
                <a:spcBef>
                  <a:spcPct val="0"/>
                </a:spcBef>
                <a:spcAft>
                  <a:spcPct val="0"/>
                </a:spcAft>
              </a:pPr>
              <a:t>2.3</a:t>
            </a:fld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6732587" y="4650454"/>
            <a:ext cx="4445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400" b="1"/>
              <a:t>Vendor 3</a:t>
            </a:r>
            <a:endParaRPr lang="en-GB" sz="1400" b="1"/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8518524" y="4650454"/>
            <a:ext cx="4254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C36FA55-6A24-4362-8EA9-0FF43B3E2B05}" type="datetime'''''''To''''''''''''''t''''''a''''''l'''''''''">
              <a:rPr lang="en-GB" altLang="en-US" sz="1400" b="1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Total</a:t>
            </a:fld>
            <a:endParaRPr lang="en-GB" sz="1400" b="1"/>
          </a:p>
        </p:txBody>
      </p:sp>
      <p:sp>
        <p:nvSpPr>
          <p:cNvPr id="146" name="Text Placeholder 7">
            <a:extLst>
              <a:ext uri="{FF2B5EF4-FFF2-40B4-BE49-F238E27FC236}">
                <a16:creationId xmlns:a16="http://schemas.microsoft.com/office/drawing/2014/main" id="{DF94C16A-1839-C050-8EE5-41F7DCEC79AC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3170237" y="3707479"/>
            <a:ext cx="465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40B93EC-B76D-40A2-A39C-130D7846B942}" type="datetime'''''''''2''2''''''''''''''''''''''''.''''''''2'''''''">
              <a:rPr lang="en-GB" altLang="en-US" sz="16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22.2</a:t>
            </a:fld>
            <a:endParaRPr lang="en-GB" sz="1600" b="1" kern="0"/>
          </a:p>
        </p:txBody>
      </p:sp>
      <p:sp>
        <p:nvSpPr>
          <p:cNvPr id="149" name="Text Placeholder 7">
            <a:extLst>
              <a:ext uri="{FF2B5EF4-FFF2-40B4-BE49-F238E27FC236}">
                <a16:creationId xmlns:a16="http://schemas.microsoft.com/office/drawing/2014/main" id="{C4FD1178-24B1-7A06-ADA6-CC7C6C1B1D7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8499474" y="3399504"/>
            <a:ext cx="465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B3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3BAA84B9-5811-4669-976D-8ABA52B4A786}" type="datetime'''''3''''''''''''''''''''''''''''1''.''''''''''''''1'''">
              <a:rPr lang="en-GB" altLang="en-US" sz="1600" b="1" smtClean="0">
                <a:solidFill>
                  <a:schemeClr val="bg1"/>
                </a:solidFill>
                <a:effectLst/>
              </a:rPr>
              <a:pPr lvl="1" algn="ctr">
                <a:spcBef>
                  <a:spcPct val="0"/>
                </a:spcBef>
                <a:spcAft>
                  <a:spcPct val="0"/>
                </a:spcAft>
              </a:pPr>
              <a:t>31.1</a:t>
            </a:fld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B46FAEC-2274-45C0-81E0-3091A3AF0BEB}"/>
              </a:ext>
            </a:extLst>
          </p:cNvPr>
          <p:cNvSpPr txBox="1"/>
          <p:nvPr/>
        </p:nvSpPr>
        <p:spPr>
          <a:xfrm>
            <a:off x="2459768" y="6294209"/>
            <a:ext cx="802081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EE2A7B"/>
                </a:solidFill>
                <a:cs typeface="Segoe UI"/>
              </a:rPr>
              <a:t>This document has been created with synthetic data for illustrative purposes only</a:t>
            </a:r>
          </a:p>
          <a:p>
            <a:pPr algn="ctr"/>
            <a:endParaRPr lang="en-GB" sz="1200">
              <a:solidFill>
                <a:srgbClr val="EE2A7B"/>
              </a:solidFill>
              <a:latin typeface="+mn-lt"/>
              <a:cs typeface="Segoe U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10778-CAB7-A233-DFCE-82696281834C}"/>
              </a:ext>
            </a:extLst>
          </p:cNvPr>
          <p:cNvGrpSpPr/>
          <p:nvPr/>
        </p:nvGrpSpPr>
        <p:grpSpPr>
          <a:xfrm rot="532714">
            <a:off x="9568371" y="379169"/>
            <a:ext cx="2535580" cy="493709"/>
            <a:chOff x="8365217" y="300990"/>
            <a:chExt cx="2535580" cy="4937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17D821-AE26-4927-3720-C1E835FF9D06}"/>
                </a:ext>
              </a:extLst>
            </p:cNvPr>
            <p:cNvSpPr txBox="1"/>
            <p:nvPr/>
          </p:nvSpPr>
          <p:spPr>
            <a:xfrm>
              <a:off x="8414564" y="317012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A4B0B9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Illustrative data!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864C24-3DCC-2190-5947-6CC60CB5D7EA}"/>
                </a:ext>
              </a:extLst>
            </p:cNvPr>
            <p:cNvSpPr/>
            <p:nvPr/>
          </p:nvSpPr>
          <p:spPr>
            <a:xfrm>
              <a:off x="8365217" y="300990"/>
              <a:ext cx="2535580" cy="493709"/>
            </a:xfrm>
            <a:prstGeom prst="rect">
              <a:avLst/>
            </a:prstGeom>
            <a:noFill/>
            <a:ln w="28575" cmpd="thickThin">
              <a:solidFill>
                <a:srgbClr val="A4B0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AEDAD31-9DBC-39F6-CA6B-DF5AC2F03FE8}"/>
              </a:ext>
            </a:extLst>
          </p:cNvPr>
          <p:cNvSpPr/>
          <p:nvPr/>
        </p:nvSpPr>
        <p:spPr>
          <a:xfrm>
            <a:off x="4311073" y="5028983"/>
            <a:ext cx="3539605" cy="9504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What is the role of each vendor?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Portfolio touchpoint management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Budget shifts</a:t>
            </a:r>
          </a:p>
        </p:txBody>
      </p:sp>
    </p:spTree>
    <p:extLst>
      <p:ext uri="{BB962C8B-B14F-4D97-AF65-F5344CB8AC3E}">
        <p14:creationId xmlns:p14="http://schemas.microsoft.com/office/powerpoint/2010/main" val="34057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F568E80-02DF-955A-86AC-96458216A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1B75696-7F2E-9276-97BB-7A4B012087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6" imgW="424" imgH="424" progId="TCLayout.ActiveDocument.1">
                  <p:embed/>
                </p:oleObj>
              </mc:Choice>
              <mc:Fallback>
                <p:oleObj name="think-cell Slide" r:id="rId56" imgW="424" imgH="424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C1B75696-7F2E-9276-97BB-7A4B012087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8CA5AA31-846E-2D8C-B06C-AAA42A968F94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873125" y="2840038"/>
          <a:ext cx="6937375" cy="257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8"/>
          </a:graphicData>
        </a:graphic>
      </p:graphicFrame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46AE026-262F-8FC0-F9EC-98BCE3D3049A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715963" y="5241925"/>
            <a:ext cx="87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F1EE2811-455B-4BD4-8C34-5B4F64B5ACD5}" type="datetime'''''''''''''''''''''''''''''''''''0'''''''''''''''''''''''''''">
              <a:rPr lang="de-DE" altLang="en-US" sz="1200" b="1" kern="0" smtClean="0"/>
              <a:pPr lvl="1" algn="r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de-DE" sz="1200" b="1" kern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A1A918D-B764-0905-366C-5C7C9EF1515F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628650" y="4706938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0660E5A3-A230-4D8D-A586-54C4098141E1}" type="datetime'''''''''''''''''''''''''''''''''''1''''''0'''''">
              <a:rPr lang="de-DE" altLang="en-US" sz="1200" b="1" kern="0" smtClean="0"/>
              <a:pPr lvl="1" algn="r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sz="1200" b="1" kern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B5BD84C-2FFA-8AC4-8797-EE05C10C8307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628650" y="4170363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BA6CA7FC-7FED-45EC-9CE1-3F7A120107E0}" type="datetime'''''''''''''''''''2''''''''''''''''''0'''''''''''''''''">
              <a:rPr lang="de-DE" altLang="en-US" sz="1200" b="1" kern="0" smtClean="0"/>
              <a:pPr lvl="1" algn="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sz="1200" b="1" kern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EA24B7A-87CF-1820-55C7-16196C53FC29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628650" y="3635375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4E5C9DD0-9DE1-4270-9E62-8C177702B2D2}" type="datetime'''''''''''3''''''''''''''''''''''''''''''0'">
              <a:rPr lang="de-DE" altLang="en-US" sz="1200" b="1" kern="0" smtClean="0"/>
              <a:pPr lvl="1" algn="r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 sz="1200" b="1" kern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BE957D-E72C-0A95-AAE3-CEDBEF214EF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628650" y="3100388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350CA730-AB9C-41CF-AB06-F2083834A02D}" type="datetime'''4''''''''''''''''''''''''''''''''''0'">
              <a:rPr lang="de-DE" altLang="en-US" sz="1200" b="1" kern="0" smtClean="0"/>
              <a:pPr lvl="1" algn="r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DE" sz="1200" b="1" kern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28650" y="4438651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48987255-961C-4C92-B0A5-F1EE9F6B8AA0}" type="datetime'''''''''''''''''''15'''''''''''''''''''">
              <a:rPr lang="de-DE" altLang="en-US" sz="120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 sz="1200" b="1" kern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15963" y="4973639"/>
            <a:ext cx="87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34213820-9C4F-4FD1-9292-89EBE56831CB}" type="datetime'''''''''''''''''''''''''''''''''''''''''''''5'''">
              <a:rPr lang="de-DE" altLang="en-US" sz="120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sz="1200" b="1" kern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628650" y="3903664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7F28CD1D-1DEA-4EF5-8D12-02CA3A164F02}" type="datetime'''2''''''''''''5'''''''''''''''''''''''''''''">
              <a:rPr lang="de-DE" altLang="en-US" sz="120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 sz="1200" b="1" kern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628650" y="3367089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FD767DFE-EDD1-4834-95E7-840C234710F1}" type="datetime'''3''''''5'''''''''''''''''''''">
              <a:rPr lang="de-DE" altLang="en-US" sz="120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de-DE" sz="1200" b="1" kern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628650" y="2832101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13FA023B-ED5C-43F5-8AA2-F84FDE9A7CB5}" type="datetime'''''''''''''''''4''''''''''''''''5'''''''''''''''''''''''">
              <a:rPr lang="de-DE" altLang="en-US" sz="120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de-DE" sz="1200" b="1" kern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6F4CA5-037B-855A-38B0-B439E5A0A809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 flipH="1">
            <a:off x="973138" y="4883150"/>
            <a:ext cx="49212" cy="1730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252A5E9-62C2-3FD1-F113-24600109E37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2205038" y="4570413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7FADFAC1-E641-4031-B2BD-542D5574DAC0}" type="datetime'''''''''''1''''''''''''''''''''''''''''''''''''6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sz="1200" kern="0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71C69F9F-61F6-103F-C961-F4B8B0E8AF2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114550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ED6791B-0197-4BD2-812C-09D4F1447FA6}" type="datetime'''''''''''''''''''''''''''''''W''''''''''K ''''''''''''''3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3</a:t>
            </a:fld>
            <a:endParaRPr lang="de-DE" sz="1200" b="1" kern="0"/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29A377FE-7EBF-D005-3122-86A991177E1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2882900" y="3581400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7F831F4-8A90-47DC-9020-DD0196B1A614}" type="datetime'''28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DE" sz="1200" kern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5493F1D6-2E11-54B5-BFEF-F1DA8F2E283D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882900" y="4333875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F1A7300-037B-4ED9-8928-FFD27AFE6150}" type="datetime'''2''''0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sz="1200" kern="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DF6215-DFCC-E3DB-F865-D1DEA6FAF2FE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2792413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EB8B6FD-9A2B-4F60-9AC1-430E6B92166A}" type="datetime'W''''K'''''''''''''' ''''''''''''''''''''4''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4</a:t>
            </a:fld>
            <a:endParaRPr lang="de-DE" sz="1200" b="1" kern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406F160E-A8F5-6AE4-2FD8-AF665A1E345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3559175" y="3429000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1779EB21-4D42-4A00-A4A3-F5F9CDA2338E}" type="datetime'''''''''''''''''''''''''''''''3''''''''''''''0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 sz="1200" kern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1C210EFC-3778-4401-35BC-2E562C1A0F41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3559175" y="4148138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77A92E64-E989-499D-9FDF-A8C1028569BB}" type="datetime'''''''''''''''''''2''4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sz="1200" kern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7DC39DDD-0058-36FF-B212-B92D458058B8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3468688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42B0220E-9D5E-40C2-AC3B-7B80E5E16D2C}" type="datetime'''W''''K'' ''''''''''''5''''''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5</a:t>
            </a:fld>
            <a:endParaRPr lang="de-DE" sz="1200" b="1" kern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A1639E0-DA66-BEC2-FFCE-E80467FA44C9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4237038" y="3081338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42BDE71-61D5-4B82-B0B9-A5898A53B400}" type="datetime'''''3''''''''''''''''''''''''''''''''7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de-DE" sz="1200" kern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DC3B781C-DDA0-CD05-3C1C-89F8E40899AF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4237038" y="3971925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C962DE4-9671-428D-A284-6D371DF2CDBC}" type="datetime'''''''''''''27''''''''''''''''''''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 sz="1200" kern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88B46F6E-DE17-B296-216B-60CB9B69F71A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984250" y="4700588"/>
            <a:ext cx="1270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7BE93B82-3F69-49A8-B02D-D55455AFDBEF}" type="datetime'''''''''''''''''''4'''''''''''''''''''">
              <a:rPr lang="de-DE" altLang="en-US" sz="1200" kern="0" smtClean="0"/>
              <a:pPr lvl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sz="1200" kern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2C3E21B-41A2-97E0-6E41-8CA64F316510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824413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6115F8E-DDF5-4376-A8E3-F58327F893A8}" type="datetime'''''''''''W''''''''''''''''''''''''K'''''''''' ''7''''''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7</a:t>
            </a:fld>
            <a:endParaRPr lang="de-DE" sz="1200" b="1" kern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D1F48BF-5010-E540-75EF-DC3AEDF569EF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5500688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234197F-6DE4-4BC1-B20D-1AAA32A95C32}" type="datetime'''''''''''''''''W''''''''''''''K'''''''''' ''''''8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8</a:t>
            </a:fld>
            <a:endParaRPr lang="de-DE" sz="1200" b="1" kern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E100EC2-DB61-BB31-1B4C-40B666DA29A1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6178550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F72B4CD3-5AC0-4290-B79B-ED58817C579C}" type="datetime'''''''''''W''''K'''' ''''''9''''''''''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9</a:t>
            </a:fld>
            <a:endParaRPr lang="de-DE" sz="1200" b="1" kern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0EC5F34-5768-A5EF-B11F-70A5FD13154B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6810375" y="5499100"/>
            <a:ext cx="479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811C0BF-08DE-4C83-8AD9-1E0583C4C44E}" type="datetime'''''W''K'''''' 1''''0''''''''''''''''''''''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10</a:t>
            </a:fld>
            <a:endParaRPr lang="de-DE" sz="1200" b="1" kern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DBAA33-0892-51CC-D3BB-DA4BF821658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7488238" y="5499100"/>
            <a:ext cx="479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B17AEB9-7F47-4191-BFAA-24A6F959937D}" type="datetime'W''''''''''''K ''''1''''''''''''1''''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11</a:t>
            </a:fld>
            <a:endParaRPr lang="de-DE" sz="1200" b="1" kern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517A4E5-94C9-42D3-2FE4-523D7FA1CD30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4914900" y="3094038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C5DB11F-FCD6-4630-807D-25A40391CB05}" type="datetime'''''''''''''3''''''''''7''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de-DE" sz="1200" kern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6326F0-DD8C-EBA3-DAAB-0E2B1A40211B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4914900" y="3840163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4F52BF9-B60C-4095-9F20-1FCC505E82DB}" type="datetime'3''''''''''''''''''''''''''''''''''''''''''''''''''0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 sz="1200" kern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4E3F3CB-73B6-30CB-2CFF-86F44A0C0DD6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5591175" y="2995613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A232A48-AD54-411A-B496-FEBC96A27FA1}" type="datetime'''3''''''''''''9''''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de-DE" sz="1200" kern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F269DDD-4044-A597-C61F-5DA8F1DF1B1A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5591175" y="3760788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044864C-222C-4AB6-8638-7785C7023FF8}" type="datetime'''''3''''''''''''''''''''''''''''''''1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de-DE" sz="1200" kern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ADB3D6C-AFA1-8DE2-83DD-FD0DCFB5C903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6269038" y="2970213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BBC6B5D6-A53D-4204-A24B-56216C66344C}" type="datetime'''''''''''''''''''''''''''''3''9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de-DE" sz="1200" kern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5ED044F-3E47-625A-1968-78665EE0C41E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6269038" y="3765550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0352A02A-2185-4456-8EBA-B96EDF37FEB2}" type="datetime'''''''''3''''''''''''''''''''''''''1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de-DE" sz="1200" kern="0"/>
          </a:p>
        </p:txBody>
      </p:sp>
      <p:sp useBgFill="1">
        <p:nvSpPr>
          <p:cNvPr id="27" name="Text Placeholder 7">
            <a:extLst>
              <a:ext uri="{FF2B5EF4-FFF2-40B4-BE49-F238E27FC236}">
                <a16:creationId xmlns:a16="http://schemas.microsoft.com/office/drawing/2014/main" id="{9D178112-BE25-1904-03F1-C499543E1F68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993775" y="5265738"/>
            <a:ext cx="127000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0A4F255-A13A-4249-B035-479F292C1417}" type="datetime'''''''''3''''''''''''''''''''''''''''''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sz="1200" kern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4BCF2BF-4534-7CAA-8D4C-5B1274E3D254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6945313" y="3643313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1B439D25-B1B9-44F5-A379-B4FCA9F974BE}" type="datetime'''''''''''''''''''''''''''''''''3''''''''''''3''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de-DE" sz="1200" kern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35A66AB-B4C3-F4BA-E0F7-98AD3224904B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7623175" y="2890838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BDE8AB29-71C6-4E6C-8CAE-80474A86FBE4}" type="datetime'''''''''''''''''''''''''''''''''''4''''0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DE" sz="1200" kern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F6ACFA7-EE2C-468B-B6F7-39925CE54018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gray">
          <a:xfrm>
            <a:off x="7623175" y="3663950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077286E5-77FE-4284-9EDB-F55FCDF0E74B}" type="datetime'''''''''''''''33''''''''''''''''''''''''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de-DE" sz="1200" kern="0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86946620-99FF-D24E-6AAC-E31A1EA05840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760413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AFCCDEB-BF49-4425-9E38-9FBF3D190B5A}" type="datetime'''''''''''''''''''''''''''''''''''''''''''WK 1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</a:t>
            </a:fld>
            <a:endParaRPr lang="de-DE" sz="1200" b="1" kern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4B2DBB3F-8456-8226-A7BE-F4A344C0746C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4146550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45809882-062A-4EAA-B3F8-AB3D912A783D}" type="datetime'''''''''''''''''''''''''WK'''' ''6''''''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6</a:t>
            </a:fld>
            <a:endParaRPr lang="de-DE" sz="1200" b="1" kern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2407D9C-0939-F60C-7C11-801026672E1E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gray">
          <a:xfrm>
            <a:off x="1528763" y="4286250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C303741-1B54-4533-883B-338CBA5D3B02}" type="datetime'''1''''''''''''''''''''''''''4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200" kern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E79543E1-F9BD-85A5-4BA6-3DA602F4FA54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1528763" y="4792663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B646CDF-5835-4F95-85B6-90493BED3C23}" type="datetime'''''''''''''''''''''''''''1''''''''2''''''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sz="1200" kern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236BC6E-2BB3-DD67-945C-F188C9688927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1438275" y="549910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EBFE6EF-5FE9-440E-8D89-B3E7071C16E0}" type="datetime'''''''''''''WK'''''''''''''''''''''''''''''''' ''''2'''''''">
              <a:rPr lang="de-DE" altLang="en-US" sz="120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2</a:t>
            </a:fld>
            <a:endParaRPr lang="de-DE" sz="1200" b="1" kern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B2877A3A-166C-F9BB-60AF-27429CA76260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2205038" y="3924300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CC00CBB-CB43-4446-9A56-E1557D7CED1D}" type="datetime'''''''''''''''''''2''''''''''''1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 sz="1200" kern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26604FB-ABFD-2B19-A4FB-B7939300A883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gray">
          <a:xfrm>
            <a:off x="6945313" y="2906713"/>
            <a:ext cx="209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EF045CB-9BBD-421F-AF2D-325E22C1CE38}" type="datetime'''''''''''''''''''''''''''''4''''0'''''''''''''''''''''''">
              <a:rPr lang="de-DE" altLang="en-US" sz="120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DE" sz="1200" kern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8BC87C-1EEA-5E96-12CE-17F942F0F272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38175" y="1970870"/>
            <a:ext cx="82067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>
                <a:solidFill>
                  <a:schemeClr val="accent2"/>
                </a:solidFill>
                <a:latin typeface="+mj-lt"/>
              </a:rPr>
              <a:t>Cumulative Audience Reached with 100% Video Exposure – Total Campaign </a:t>
            </a:r>
          </a:p>
          <a:p>
            <a:pPr algn="l"/>
            <a:r>
              <a:rPr lang="en-GB" sz="1200" i="1"/>
              <a:t>Adults Millions, Cumulative Reach (+1)</a:t>
            </a:r>
            <a:endParaRPr lang="en-GB" sz="1600" i="1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C0ACD7CF-5EA6-1CC4-E167-C16D2D5365E7}"/>
              </a:ext>
            </a:extLst>
          </p:cNvPr>
          <p:cNvCxnSpPr/>
          <p:nvPr>
            <p:custDataLst>
              <p:tags r:id="rId48"/>
            </p:custDataLst>
          </p:nvPr>
        </p:nvCxnSpPr>
        <p:spPr bwMode="auto">
          <a:xfrm>
            <a:off x="2562225" y="6013450"/>
            <a:ext cx="258763" cy="0"/>
          </a:xfrm>
          <a:prstGeom prst="line">
            <a:avLst/>
          </a:prstGeom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1B02B35-3C46-C1EB-96D7-0794BA6FE09B}"/>
              </a:ext>
            </a:extLst>
          </p:cNvPr>
          <p:cNvCxnSpPr/>
          <p:nvPr>
            <p:custDataLst>
              <p:tags r:id="rId49"/>
            </p:custDataLst>
          </p:nvPr>
        </p:nvCxnSpPr>
        <p:spPr bwMode="gray">
          <a:xfrm>
            <a:off x="4835525" y="6013450"/>
            <a:ext cx="258763" cy="0"/>
          </a:xfrm>
          <a:prstGeom prst="line">
            <a:avLst/>
          </a:prstGeom>
          <a:ln w="2857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Oval 134">
            <a:extLst>
              <a:ext uri="{FF2B5EF4-FFF2-40B4-BE49-F238E27FC236}">
                <a16:creationId xmlns:a16="http://schemas.microsoft.com/office/drawing/2014/main" id="{CEF68C45-C198-E006-B3DD-9D636C68C606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2659063" y="5981700"/>
            <a:ext cx="63500" cy="635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9482E70C-AED6-1625-F169-EE9457C932D7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4932363" y="5981700"/>
            <a:ext cx="63500" cy="635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2886075" y="5929313"/>
            <a:ext cx="18335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AE0DE2E8-5441-40CD-9EC6-68552CDCDBA7}" type="datetime'Al''l Measu''''r''ab''l''''e'' I''m''''''p''''''ress''io''ns'">
              <a:rPr lang="de-DE" altLang="en-US" sz="1200" kern="0" smtClean="0">
                <a:effectLst/>
              </a:rPr>
              <a:pPr lvl="1">
                <a:spcBef>
                  <a:spcPct val="0"/>
                </a:spcBef>
                <a:spcAft>
                  <a:spcPct val="0"/>
                </a:spcAft>
              </a:pPr>
              <a:t>All Measurable Impressions</a:t>
            </a:fld>
            <a:endParaRPr lang="de-DE" sz="1200" kern="0"/>
          </a:p>
        </p:txBody>
      </p:sp>
      <p:sp>
        <p:nvSpPr>
          <p:cNvPr id="130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auto">
          <a:xfrm>
            <a:off x="5159375" y="5929313"/>
            <a:ext cx="13303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04A57269-3A81-4531-BBE1-BC4B981A3D99}" type="datetime'''''Cu''s''tom'''''''' (100''''''% VT''''''''''''R)'''''">
              <a:rPr lang="de-DE" altLang="en-US" sz="1200" kern="0" smtClean="0">
                <a:effectLst/>
              </a:rPr>
              <a:pPr lvl="1">
                <a:spcBef>
                  <a:spcPct val="0"/>
                </a:spcBef>
                <a:spcAft>
                  <a:spcPct val="0"/>
                </a:spcAft>
              </a:pPr>
              <a:t>Custom (100% VTR)</a:t>
            </a:fld>
            <a:endParaRPr lang="de-DE" sz="1200" kern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C4C54-8334-9B56-D8A2-E9A15CBA8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5661672" cy="1397739"/>
          </a:xfrm>
        </p:spPr>
        <p:txBody>
          <a:bodyPr vert="horz"/>
          <a:lstStyle/>
          <a:p>
            <a:r>
              <a:rPr lang="de-DE"/>
              <a:t>Understanding </a:t>
            </a:r>
            <a:r>
              <a:rPr lang="de-DE" err="1"/>
              <a:t>cover</a:t>
            </a:r>
            <a:r>
              <a:rPr lang="de-DE"/>
              <a:t> </a:t>
            </a:r>
            <a:r>
              <a:rPr lang="de-DE" err="1"/>
              <a:t>build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video</a:t>
            </a:r>
            <a:r>
              <a:rPr lang="de-DE"/>
              <a:t> </a:t>
            </a:r>
            <a:r>
              <a:rPr lang="de-DE" err="1"/>
              <a:t>completion</a:t>
            </a:r>
            <a:r>
              <a:rPr lang="de-DE"/>
              <a:t> </a:t>
            </a:r>
            <a:r>
              <a:rPr lang="de-DE" err="1"/>
              <a:t>status</a:t>
            </a:r>
            <a:endParaRPr lang="de-D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A6C8BC-7498-6C3F-D003-E2D8CF45D81D}"/>
              </a:ext>
            </a:extLst>
          </p:cNvPr>
          <p:cNvGrpSpPr/>
          <p:nvPr/>
        </p:nvGrpSpPr>
        <p:grpSpPr>
          <a:xfrm rot="532714">
            <a:off x="9568371" y="379169"/>
            <a:ext cx="2535580" cy="493709"/>
            <a:chOff x="8365217" y="300990"/>
            <a:chExt cx="2535580" cy="49370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471B81-7E1E-FD8E-BC90-54C99153144C}"/>
                </a:ext>
              </a:extLst>
            </p:cNvPr>
            <p:cNvSpPr txBox="1"/>
            <p:nvPr/>
          </p:nvSpPr>
          <p:spPr>
            <a:xfrm>
              <a:off x="8414564" y="317012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A4B0B9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Illustrative data!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932ADA-04A2-22AB-82D9-53258EF2DADE}"/>
                </a:ext>
              </a:extLst>
            </p:cNvPr>
            <p:cNvSpPr/>
            <p:nvPr/>
          </p:nvSpPr>
          <p:spPr>
            <a:xfrm>
              <a:off x="8365217" y="300990"/>
              <a:ext cx="2535580" cy="493709"/>
            </a:xfrm>
            <a:prstGeom prst="rect">
              <a:avLst/>
            </a:prstGeom>
            <a:noFill/>
            <a:ln w="28575" cmpd="thickThin">
              <a:solidFill>
                <a:srgbClr val="A4B0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29E8E0D-A757-C821-9B72-EE0D5628B0C8}"/>
              </a:ext>
            </a:extLst>
          </p:cNvPr>
          <p:cNvSpPr/>
          <p:nvPr/>
        </p:nvSpPr>
        <p:spPr>
          <a:xfrm>
            <a:off x="8844921" y="2606090"/>
            <a:ext cx="2895601" cy="9504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How to </a:t>
            </a:r>
            <a:r>
              <a:rPr lang="en-US" sz="1600" b="1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optimise</a:t>
            </a:r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view through rates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90D7129A-0192-E123-9255-08A79D685646}"/>
              </a:ext>
            </a:extLst>
          </p:cNvPr>
          <p:cNvSpPr/>
          <p:nvPr/>
        </p:nvSpPr>
        <p:spPr>
          <a:xfrm>
            <a:off x="7817136" y="3560729"/>
            <a:ext cx="331787" cy="1755843"/>
          </a:xfrm>
          <a:prstGeom prst="righ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74337C-C99D-866C-E73A-E5E1781976DA}"/>
              </a:ext>
            </a:extLst>
          </p:cNvPr>
          <p:cNvSpPr txBox="1"/>
          <p:nvPr/>
        </p:nvSpPr>
        <p:spPr>
          <a:xfrm>
            <a:off x="8163565" y="4293414"/>
            <a:ext cx="97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>
                <a:solidFill>
                  <a:schemeClr val="accent2"/>
                </a:solidFill>
                <a:latin typeface="+mn-lt"/>
              </a:rPr>
              <a:t>81%</a:t>
            </a:r>
          </a:p>
          <a:p>
            <a:pPr algn="l"/>
            <a:r>
              <a:rPr lang="en-GB" sz="800" b="1">
                <a:solidFill>
                  <a:schemeClr val="accent2"/>
                </a:solidFill>
                <a:latin typeface="+mn-lt"/>
              </a:rPr>
              <a:t>viewed the ad to completion </a:t>
            </a:r>
          </a:p>
        </p:txBody>
      </p:sp>
    </p:spTree>
    <p:extLst>
      <p:ext uri="{BB962C8B-B14F-4D97-AF65-F5344CB8AC3E}">
        <p14:creationId xmlns:p14="http://schemas.microsoft.com/office/powerpoint/2010/main" val="367242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8FB79F7-75C8-55BB-BA21-864950029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A5FD7E5-E500-C340-1574-A9CE175BAEA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7" imgW="424" imgH="424" progId="TCLayout.ActiveDocument.1">
                  <p:embed/>
                </p:oleObj>
              </mc:Choice>
              <mc:Fallback>
                <p:oleObj name="think-cell Slide" r:id="rId97" imgW="424" imgH="424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A5FD7E5-E500-C340-1574-A9CE175BAE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Chart 110">
            <a:extLst>
              <a:ext uri="{FF2B5EF4-FFF2-40B4-BE49-F238E27FC236}">
                <a16:creationId xmlns:a16="http://schemas.microsoft.com/office/drawing/2014/main" id="{3AFD86D4-4479-B313-4082-F4B16F167B4B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3625215"/>
              </p:ext>
            </p:extLst>
          </p:nvPr>
        </p:nvGraphicFramePr>
        <p:xfrm>
          <a:off x="896938" y="2612688"/>
          <a:ext cx="3832225" cy="151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9"/>
          </a:graphicData>
        </a:graphic>
      </p:graphicFrame>
      <p:sp>
        <p:nvSpPr>
          <p:cNvPr id="104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693738" y="3065126"/>
            <a:ext cx="1524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B0123785-7CA1-4236-AE37-D366F2750DA5}" type="datetime'1''''''''''''''''''''''''''0'''''''''''''''''''''''''''''''">
              <a:rPr lang="de-DE" altLang="en-US" sz="105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sz="1050" b="1" kern="0"/>
          </a:p>
        </p:txBody>
      </p:sp>
      <p:sp>
        <p:nvSpPr>
          <p:cNvPr id="105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693738" y="2615863"/>
            <a:ext cx="1524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39F644D2-B054-4BBB-96D2-D7CFED1AF648}" type="datetime'''''''1''''''''''''''''5'''''''''''''''''">
              <a:rPr lang="de-DE" altLang="en-US" sz="105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 sz="1050" b="1" kern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C8B035D-70EC-E1D6-8C80-6BA6F8170FEA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769938" y="3965238"/>
            <a:ext cx="762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FAECFD20-3F07-4262-89AE-0AAC09779EA1}" type="datetime'''''''''''''''''''''''''''''''''''''''''''''0'''''''''''''">
              <a:rPr lang="de-DE" altLang="en-US" sz="1050" b="1" kern="0" smtClean="0"/>
              <a:pPr lvl="1" algn="r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de-DE" sz="1050" b="1" kern="0"/>
          </a:p>
        </p:txBody>
      </p:sp>
      <p:sp>
        <p:nvSpPr>
          <p:cNvPr id="103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769938" y="3515976"/>
            <a:ext cx="762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972CD38D-6BFF-47E7-8698-E35ADDCEDF97}" type="datetime'''''''''''5'''''''''''''''''''''''''''''''''''''''''''''''''''">
              <a:rPr lang="de-DE" altLang="en-US" sz="105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sz="1050" b="1" kern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46B04743-1976-65B7-2AC3-2A9CDCF48594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012825" y="3943007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BA798F25-56AB-44FF-A331-379F74287497}" type="datetime'''''''''''''''''''''''''''''''''''''0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de-DE" sz="1050" kern="0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C5F04033-5320-4CA3-D2EE-02C176E641B3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806450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87745D3-AE46-4A3F-81CB-28F5D6736691}" type="datetime'''''''''''''''W''''''''''K'''' ''''''''''''''1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</a:t>
            </a:fld>
            <a:endParaRPr lang="de-DE" sz="1050" b="1" kern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481B9429-CF4E-A8BF-6CF5-5EB69CD92EE0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292225" y="3615988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E5E64F1-CB63-44B4-8987-82FFFFCBD1C0}" type="datetime'''''''''''''''''''''''''''''''''''2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sz="1050" kern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0B128993-F435-CB54-BCC4-7E582B088DC5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292225" y="4052551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87A08DAC-E5CF-42D9-90C8-19176F5AE0EE}" type="datetime'''''''''''''1''''''''''''''''''''''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sz="1050" kern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EA578D2-2C5D-D960-693B-1C7C478E479C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173163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EE045CBB-E81F-4CDF-8905-68F2E1355F47}" type="datetime'''''W''''K'' ''''''''''''''''''''2''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2</a:t>
            </a:fld>
            <a:endParaRPr lang="de-DE" sz="1050" b="1" kern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BFC542D1-BD80-94AE-9C75-88689757A611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658938" y="3349288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E26FDE4-B7E9-4856-80E3-73F2B5C1AB1B}" type="datetime'''''''''''''''''''''''''5''''''''''''''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sz="1050" kern="0"/>
          </a:p>
        </p:txBody>
      </p:sp>
      <p:sp useBgFill="1">
        <p:nvSpPr>
          <p:cNvPr id="41" name="Text Placeholder 7">
            <a:extLst>
              <a:ext uri="{FF2B5EF4-FFF2-40B4-BE49-F238E27FC236}">
                <a16:creationId xmlns:a16="http://schemas.microsoft.com/office/drawing/2014/main" id="{EA52FD01-292C-A870-71BE-CBF55F47352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658938" y="3914438"/>
            <a:ext cx="109538" cy="1603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A8177EF-99BB-434F-8C3C-CDB7CBF972AB}" type="datetime'''''''''''2''''''''''''''''''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sz="1050" kern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57A4BE55-A00F-5EAF-0C7C-D1521F28D2C0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539875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8FAD5C3-80CA-48EE-B686-00980C603288}" type="datetime'''''WK'''' ''3''''''''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3</a:t>
            </a:fld>
            <a:endParaRPr lang="de-DE" sz="1050" b="1" kern="0"/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9004E9FD-E35D-84BD-6A7C-59200342744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2025650" y="3158788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EBA220D1-4F52-4386-8319-1BD25C5A4D23}" type="datetime'''''''''''''''''7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sz="1050" kern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21E4F5E0-E165-6C8A-2FDD-F5853F6329BB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2025650" y="3766801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3B9B706C-5210-4606-89A9-5D15B8B7CE32}" type="datetime'''''''''''''''''''''4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sz="1050" kern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C9595776-5E69-BDA0-E3B4-7B3A39786957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906588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3680F0E1-0D27-4106-9A90-5367065432B7}" type="datetime'''''''W''''''''K'' ''''''''''''4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4</a:t>
            </a:fld>
            <a:endParaRPr lang="de-DE" sz="1050" b="1" kern="0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79CAF0E5-E4E1-93AB-53C2-46046D1EF831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392363" y="2971463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7F698F50-3ABF-4042-AB56-4F84B92C51B3}" type="datetime'''''''''''''''9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sz="1050" kern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BD835981-CCF3-A431-B111-81D84AB817B0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2392363" y="3644563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80C9FAA9-BC93-4C18-AF9D-7E7AD57134BB}" type="datetime'''''''''''''''''''''5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sz="1050" kern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0AB0E178-D2EB-8012-3095-EA82538D31AC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2273300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A3B9125-71A9-4E6A-A59D-346F9B98B82F}" type="datetime'''''''''''''''''''''''''''''W''K ''''''''5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5</a:t>
            </a:fld>
            <a:endParaRPr lang="de-DE" sz="1050" b="1" kern="0"/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C314C889-1277-5AEC-D728-41003ED31F5A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2722563" y="2725401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BA224AA-B785-4B06-A981-CB4505D1F56A}" type="datetime'''''''''''''''''''''''''''''''''''''''''1''''2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sz="1050" kern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EE729D72-DC12-F1D3-BF33-A95B05BFFE22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2759075" y="3458826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F440F4A-ECB9-4C2D-9FE2-D1BEF03600C8}" type="datetime'''''''''''''''''''''''''''''''''''7'''''''''''">
              <a:rPr lang="de-DE" altLang="en-US" sz="1050" kern="0" smtClean="0">
                <a:effectLst/>
              </a:rPr>
              <a:pPr lvl="1" algn="ctr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sz="1050" kern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C7FA45FC-02DF-A19E-7019-E0B71A3DCBF7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2640013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872D74F-515F-484F-9B25-FBE25E1020F6}" type="datetime'''''''''''''WK'' ''''''''''''6''''''''''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6</a:t>
            </a:fld>
            <a:endParaRPr lang="de-DE" sz="1050" b="1" kern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57106E3-1F75-C477-A850-09EC656CDFB1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006725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8408B30-B250-4FD7-BE38-B8E5F5D35FBE}" type="datetime'''W''K'''''''''''''''''''' 7''''''''''''''''''''''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7</a:t>
            </a:fld>
            <a:endParaRPr lang="de-DE" sz="1050" b="1" kern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9FA0D47-B9A7-08F0-BE4C-0B8F5CE344E5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3089275" y="2539663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49A9A1C-CDC0-4CF1-9B3C-48BECD66D9C6}" type="datetime'''''''1''''''''''''''''''''''''''''''4'''''''''''''''">
              <a:rPr lang="de-DE" altLang="en-US" sz="1050" kern="0" smtClean="0">
                <a:effectLst/>
              </a:rPr>
              <a:pPr lvl="1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050" kern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D2BB782-2B48-4BCC-251D-F2E267D720D7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3125788" y="3281026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9C2E69D-DCFC-440B-8E66-291FBC535912}" type="datetime'''''''''''''''''''''''''''''''''''''''''''''''''''''9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sz="1050" kern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2BD3AED-991D-677D-B2F0-7BE0216B6688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3455988" y="2558713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E5F44AB5-F766-47EB-89DF-93E150BE1008}" type="datetime'''''''''''''''''''''1''''''''''''''''''4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050" kern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B219ACA-29B8-71DC-E3E4-AE0025EB0946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3492500" y="3287376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3675A57-F1AD-41EA-8D2C-19BD8E11AFFA}" type="datetime'''''''9'''''''">
              <a:rPr lang="de-DE" altLang="en-US" sz="1050" kern="0" smtClean="0">
                <a:effectLst/>
              </a:rPr>
              <a:pPr lvl="1" algn="ctr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sz="1050" kern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A7A80F0-4322-7FE3-7AAA-925157A1AEDF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3822700" y="2563476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8EACC405-56C9-47BC-A870-DA4DF8A0D9EA}" type="datetime'''''''''''''''''''''''''''1''''''''''''''''''''''''''4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050" kern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8E1C144-1B55-3C18-8D96-500FEEFB8D5E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3859213" y="3295313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2C77C88-C5EE-4E31-B9E8-5E67023AAAAC}" type="datetime'''''''''9''''''''''''''''''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sz="1050" kern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F41CC15-3778-331D-4891-85F052A7C807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4189413" y="2574588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EE8EE122-0F4F-4D5D-968F-B24A2551AB41}" type="datetime'''''''''1''''''4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050" kern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E6B7BE3-F7E2-EC50-5EB0-CF8AA451416B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4189413" y="3266738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5EFD6F6-3907-4672-AE60-C04C4CA16AA3}" type="datetime'''1''''''''''0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sz="1050" kern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C1FC682-8CD7-639F-644B-09CCEFC9D88B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4556125" y="2566651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816B1693-DCD8-47EA-AC89-CB9270B4CE42}" type="datetime'''1''4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050" kern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0ACD158-D0A2-0D5A-AB14-6F0D84CD47F0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4556125" y="3274676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FD842D62-6841-412C-ADAF-48638DE42AE7}" type="datetime'''''''''''''''''''''''1''''''''''0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sz="1050" kern="0"/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D755AE48-E34C-C384-DD14-6605C7B6D9A1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1012825" y="3795376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B670D1AF-C326-4B99-89BC-CC50ECA41395}" type="datetime'''0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de-DE" sz="1050" kern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2B9EEF-7A6B-66FF-5F56-1D9850146F38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3740150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090AB111-E1ED-49A3-8932-3BC7DD529C06}" type="datetime'''''''''''W''''''''K'''''''''' ''''''''9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9</a:t>
            </a:fld>
            <a:endParaRPr lang="de-DE" sz="1050" b="1" kern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1BCDDCB-5478-2D19-CEC3-6EE8D63EAB78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4164013" y="4147795"/>
            <a:ext cx="233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62A8A5A-19A4-41F2-BB76-C64A310E254F}" type="datetime'''''''''''''''''''''''WK'''''''''''' 1''''''''''''0''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10</a:t>
            </a:fld>
            <a:endParaRPr lang="de-DE" sz="1050" b="1" kern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69077C5-FBE0-8FD2-9759-C39A027F41CE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4530725" y="4147795"/>
            <a:ext cx="233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0C7840D-EA77-40C9-A969-BAED30073C6D}" type="datetime'''''''''''''''''''''W''''''''''''K'''' ''1''''''''''''''''1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11</a:t>
            </a:fld>
            <a:endParaRPr lang="de-DE" sz="1050" b="1" kern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86DA6DA-3C29-91CC-20BD-E5D105524074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3373438" y="4147795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FE18B8C0-8AE3-4A81-B0F0-A2FAA7217F35}" type="datetime'''''''''''''''''''W''''''''K'''''''''''' ''''''8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8</a:t>
            </a:fld>
            <a:endParaRPr lang="de-DE" sz="1050" b="1" kern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B132E-39A8-2AD4-CABF-20608BDC5287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608013" y="1289323"/>
            <a:ext cx="3540125" cy="47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>
                <a:solidFill>
                  <a:schemeClr val="accent2"/>
                </a:solidFill>
                <a:latin typeface="+mj-lt"/>
              </a:rPr>
              <a:t>Cumulative with 100% VTR – Vendor 3</a:t>
            </a:r>
          </a:p>
          <a:p>
            <a:pPr algn="l"/>
            <a:r>
              <a:rPr lang="en-GB" sz="1100" i="1"/>
              <a:t>Adults Millions, Cumulative Reach (+1)</a:t>
            </a:r>
            <a:endParaRPr lang="en-GB" sz="1400" i="1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3C36D35-F2E9-F9C0-C6DA-FACF19E04568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047750" y="4658983"/>
            <a:ext cx="231775" cy="0"/>
          </a:xfrm>
          <a:prstGeom prst="line">
            <a:avLst/>
          </a:prstGeom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39FCC47-CD25-BB97-F204-9AF5C93E1C90}"/>
              </a:ext>
            </a:extLst>
          </p:cNvPr>
          <p:cNvCxnSpPr/>
          <p:nvPr>
            <p:custDataLst>
              <p:tags r:id="rId42"/>
            </p:custDataLst>
          </p:nvPr>
        </p:nvCxnSpPr>
        <p:spPr bwMode="gray">
          <a:xfrm>
            <a:off x="3067050" y="4658983"/>
            <a:ext cx="231775" cy="0"/>
          </a:xfrm>
          <a:prstGeom prst="line">
            <a:avLst/>
          </a:prstGeom>
          <a:ln w="2857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E0FB40C6-D7C4-6DD9-C135-A0F94D7F83B3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1131888" y="4627233"/>
            <a:ext cx="63500" cy="635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2B149E9-0165-39C1-343D-916CC4789E7B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3151188" y="4627233"/>
            <a:ext cx="63500" cy="635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1344613" y="4584370"/>
            <a:ext cx="160655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33C13D46-F8F4-4AD7-BB7E-613091350698}" type="datetime'A''ll ''Measur''ab''''''le I''mp''r''e''''''s''''si''o''ns'''">
              <a:rPr lang="de-DE" altLang="en-US" sz="1050" kern="0" smtClean="0">
                <a:effectLst/>
              </a:rPr>
              <a:pPr lvl="1">
                <a:spcBef>
                  <a:spcPct val="0"/>
                </a:spcBef>
                <a:spcAft>
                  <a:spcPct val="0"/>
                </a:spcAft>
              </a:pPr>
              <a:t>All Measurable Impressions</a:t>
            </a:fld>
            <a:endParaRPr lang="de-DE" sz="1050" kern="0"/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3363913" y="4584370"/>
            <a:ext cx="1160463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053D6E04-8EF4-405F-B097-A1DCF723A1DD}" type="datetime'C''u''s''''t''o''''m'''''''' (10''0''''''''''''% V''TR'''')'''">
              <a:rPr lang="de-DE" altLang="en-US" sz="1050" kern="0" smtClean="0">
                <a:effectLst/>
              </a:rPr>
              <a:pPr lvl="1">
                <a:spcBef>
                  <a:spcPct val="0"/>
                </a:spcBef>
                <a:spcAft>
                  <a:spcPct val="0"/>
                </a:spcAft>
              </a:pPr>
              <a:t>Custom (100% VTR)</a:t>
            </a:fld>
            <a:endParaRPr lang="de-DE" sz="1050" kern="0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A3AB411-8233-B12B-CD6A-775FE61BAD93}"/>
              </a:ext>
            </a:extLst>
          </p:cNvPr>
          <p:cNvCxnSpPr>
            <a:cxnSpLocks/>
          </p:cNvCxnSpPr>
          <p:nvPr/>
        </p:nvCxnSpPr>
        <p:spPr>
          <a:xfrm>
            <a:off x="5947144" y="1640674"/>
            <a:ext cx="0" cy="29659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0" name="Chart 169">
            <a:extLst>
              <a:ext uri="{FF2B5EF4-FFF2-40B4-BE49-F238E27FC236}">
                <a16:creationId xmlns:a16="http://schemas.microsoft.com/office/drawing/2014/main" id="{294071F5-C9D8-1232-DE94-E4D9F7C5D49D}"/>
              </a:ext>
            </a:extLst>
          </p:cNvPr>
          <p:cNvGraphicFramePr/>
          <p:nvPr>
            <p:custDataLst>
              <p:tags r:id="rId47"/>
            </p:custDataLst>
            <p:extLst>
              <p:ext uri="{D42A27DB-BD31-4B8C-83A1-F6EECF244321}">
                <p14:modId xmlns:p14="http://schemas.microsoft.com/office/powerpoint/2010/main" val="2461292229"/>
              </p:ext>
            </p:extLst>
          </p:nvPr>
        </p:nvGraphicFramePr>
        <p:xfrm>
          <a:off x="7142163" y="2612688"/>
          <a:ext cx="3832225" cy="151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0"/>
          </a:graphicData>
        </a:graphic>
      </p:graphicFrame>
      <p:sp>
        <p:nvSpPr>
          <p:cNvPr id="118" name="Text Placeholder 7">
            <a:extLst>
              <a:ext uri="{FF2B5EF4-FFF2-40B4-BE49-F238E27FC236}">
                <a16:creationId xmlns:a16="http://schemas.microsoft.com/office/drawing/2014/main" id="{62DAE7AE-014A-96D2-DF7C-D813A49C679B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gray">
          <a:xfrm>
            <a:off x="6938963" y="3628688"/>
            <a:ext cx="1524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2B6F6EE7-7AA9-4FCA-B054-2CDDFA91B900}" type="datetime'''1''''''''''''''''''''''''''''''''0'''''''''''''''''">
              <a:rPr lang="de-DE" altLang="en-US" sz="1050" b="1" kern="0" smtClean="0"/>
              <a:pPr lvl="1" algn="r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sz="1050" b="1" kern="0"/>
          </a:p>
        </p:txBody>
      </p:sp>
      <p:sp>
        <p:nvSpPr>
          <p:cNvPr id="165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6938963" y="2954001"/>
            <a:ext cx="1524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F61D8A55-7228-41B7-A26B-0AE303086652}" type="datetime'''''''''''''''''''''''''''''''''''''''''''3''''''0'''''''''''">
              <a:rPr lang="de-DE" altLang="en-US" sz="105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 sz="1050" b="1" kern="0"/>
          </a:p>
        </p:txBody>
      </p:sp>
      <p:sp>
        <p:nvSpPr>
          <p:cNvPr id="166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gray">
          <a:xfrm>
            <a:off x="6938963" y="2615863"/>
            <a:ext cx="1524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DCA01BF4-BA94-4878-881D-09DB63C6EB72}" type="datetime'''''''''''4''''''''''0'''''''''''''''''''''''''''''''''''''">
              <a:rPr lang="de-DE" altLang="en-US" sz="105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DE" sz="1050" b="1" kern="0"/>
          </a:p>
        </p:txBody>
      </p:sp>
      <p:sp>
        <p:nvSpPr>
          <p:cNvPr id="121" name="Text Placeholder 7">
            <a:extLst>
              <a:ext uri="{FF2B5EF4-FFF2-40B4-BE49-F238E27FC236}">
                <a16:creationId xmlns:a16="http://schemas.microsoft.com/office/drawing/2014/main" id="{8AE30AF2-4BD0-D231-24E5-5915C1905B7B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gray">
          <a:xfrm>
            <a:off x="7015163" y="3965238"/>
            <a:ext cx="762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0E638D9C-C4F9-4D23-A088-0C2CFB7BF3E6}" type="datetime'''''''''''''0'''''''''''''''''''''''''''''''''''''''''''">
              <a:rPr lang="de-DE" altLang="en-US" sz="1050" b="1" kern="0" smtClean="0"/>
              <a:pPr lvl="1" algn="r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de-DE" sz="1050" b="1" kern="0"/>
          </a:p>
        </p:txBody>
      </p:sp>
      <p:sp>
        <p:nvSpPr>
          <p:cNvPr id="164" name="Text Placeholder 7">
            <a:extLst>
              <a:ext uri="{FF2B5EF4-FFF2-40B4-BE49-F238E27FC236}">
                <a16:creationId xmlns:a16="http://schemas.microsoft.com/office/drawing/2014/main" id="{32EC135A-0B7D-DAF0-CC6F-CBB67316BB72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gray">
          <a:xfrm>
            <a:off x="6938963" y="3290551"/>
            <a:ext cx="1524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r">
              <a:spcBef>
                <a:spcPct val="0"/>
              </a:spcBef>
              <a:spcAft>
                <a:spcPct val="0"/>
              </a:spcAft>
            </a:pPr>
            <a:fld id="{B7A35269-D815-4C40-864D-1C50860BEAA1}" type="datetime'''''''''''2''''''''''''''0'''''''''''''''''''''''''''''">
              <a:rPr lang="de-DE" altLang="en-US" sz="1050" b="1" kern="0" smtClean="0">
                <a:effectLst/>
              </a:rPr>
              <a:pPr lvl="1" algn="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sz="1050" b="1" kern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ACE305D-9E4F-00CE-B6C8-F00BD16E6779}"/>
              </a:ext>
            </a:extLst>
          </p:cNvPr>
          <p:cNvCxnSpPr/>
          <p:nvPr>
            <p:custDataLst>
              <p:tags r:id="rId53"/>
            </p:custDataLst>
          </p:nvPr>
        </p:nvCxnSpPr>
        <p:spPr bwMode="auto">
          <a:xfrm flipH="1">
            <a:off x="7240588" y="3658851"/>
            <a:ext cx="47625" cy="1936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6D41CE84-7040-5450-CDE5-4D1FA6CF4699}"/>
              </a:ext>
            </a:extLst>
          </p:cNvPr>
          <p:cNvCxnSpPr/>
          <p:nvPr>
            <p:custDataLst>
              <p:tags r:id="rId54"/>
            </p:custDataLst>
          </p:nvPr>
        </p:nvCxnSpPr>
        <p:spPr bwMode="auto">
          <a:xfrm flipH="1" flipV="1">
            <a:off x="7254875" y="4004926"/>
            <a:ext cx="15875" cy="317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Text Placeholder 7">
            <a:extLst>
              <a:ext uri="{FF2B5EF4-FFF2-40B4-BE49-F238E27FC236}">
                <a16:creationId xmlns:a16="http://schemas.microsoft.com/office/drawing/2014/main" id="{78EAE15A-DFE8-C8ED-C446-FBF43F086404}"/>
              </a:ext>
            </a:extLst>
          </p:cNvPr>
          <p:cNvSpPr>
            <a:spLocks noGrp="1"/>
          </p:cNvSpPr>
          <p:nvPr>
            <p:custDataLst>
              <p:tags r:id="rId55"/>
            </p:custDataLst>
          </p:nvPr>
        </p:nvSpPr>
        <p:spPr bwMode="gray">
          <a:xfrm>
            <a:off x="7258050" y="4036676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EF43B3C0-76FE-4E4B-85E4-165C8DC76969}" type="datetime'''''''''''''3''''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sz="1050" kern="0"/>
          </a:p>
        </p:txBody>
      </p:sp>
      <p:sp>
        <p:nvSpPr>
          <p:cNvPr id="125" name="Text Placeholder 7">
            <a:extLst>
              <a:ext uri="{FF2B5EF4-FFF2-40B4-BE49-F238E27FC236}">
                <a16:creationId xmlns:a16="http://schemas.microsoft.com/office/drawing/2014/main" id="{61A3FE07-FB46-54A7-672D-3CD1C6DFEAB6}"/>
              </a:ext>
            </a:extLst>
          </p:cNvPr>
          <p:cNvSpPr>
            <a:spLocks noGrp="1"/>
          </p:cNvSpPr>
          <p:nvPr>
            <p:custDataLst>
              <p:tags r:id="rId56"/>
            </p:custDataLst>
          </p:nvPr>
        </p:nvSpPr>
        <p:spPr bwMode="auto">
          <a:xfrm>
            <a:off x="7051675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A9D5254-A816-47E0-A952-84D083D6B547}" type="datetime'W''''''''''''''''''''''''K'' 1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</a:t>
            </a:fld>
            <a:endParaRPr lang="de-DE" sz="1050" b="1" kern="0"/>
          </a:p>
        </p:txBody>
      </p:sp>
      <p:sp>
        <p:nvSpPr>
          <p:cNvPr id="126" name="Text Placeholder 7">
            <a:extLst>
              <a:ext uri="{FF2B5EF4-FFF2-40B4-BE49-F238E27FC236}">
                <a16:creationId xmlns:a16="http://schemas.microsoft.com/office/drawing/2014/main" id="{BA320D6D-8ABD-0DD9-C842-2077E5B19F64}"/>
              </a:ext>
            </a:extLst>
          </p:cNvPr>
          <p:cNvSpPr>
            <a:spLocks noGrp="1"/>
          </p:cNvSpPr>
          <p:nvPr>
            <p:custDataLst>
              <p:tags r:id="rId57"/>
            </p:custDataLst>
          </p:nvPr>
        </p:nvSpPr>
        <p:spPr bwMode="gray">
          <a:xfrm>
            <a:off x="7500938" y="3381038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8EEA475-08E3-4A0F-93DA-C43F46455E8D}" type="datetime'''''''''''1''''''2''''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sz="1050" kern="0"/>
          </a:p>
        </p:txBody>
      </p:sp>
      <p:sp>
        <p:nvSpPr>
          <p:cNvPr id="127" name="Text Placeholder 7">
            <a:extLst>
              <a:ext uri="{FF2B5EF4-FFF2-40B4-BE49-F238E27FC236}">
                <a16:creationId xmlns:a16="http://schemas.microsoft.com/office/drawing/2014/main" id="{9987B986-454E-C814-BFB3-D4308DEBA04F}"/>
              </a:ext>
            </a:extLst>
          </p:cNvPr>
          <p:cNvSpPr>
            <a:spLocks noGrp="1"/>
          </p:cNvSpPr>
          <p:nvPr>
            <p:custDataLst>
              <p:tags r:id="rId58"/>
            </p:custDataLst>
          </p:nvPr>
        </p:nvSpPr>
        <p:spPr bwMode="gray">
          <a:xfrm>
            <a:off x="7500938" y="3774738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EE05ABE-8537-43B4-B2A7-38E227FDB8A9}" type="datetime'''''''''''''''1''''''''''''1''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sz="1050" kern="0"/>
          </a:p>
        </p:txBody>
      </p:sp>
      <p:sp>
        <p:nvSpPr>
          <p:cNvPr id="128" name="Text Placeholder 7">
            <a:extLst>
              <a:ext uri="{FF2B5EF4-FFF2-40B4-BE49-F238E27FC236}">
                <a16:creationId xmlns:a16="http://schemas.microsoft.com/office/drawing/2014/main" id="{4086DACA-1898-FD00-1E12-D0F73F93235B}"/>
              </a:ext>
            </a:extLst>
          </p:cNvPr>
          <p:cNvSpPr>
            <a:spLocks noGrp="1"/>
          </p:cNvSpPr>
          <p:nvPr>
            <p:custDataLst>
              <p:tags r:id="rId59"/>
            </p:custDataLst>
          </p:nvPr>
        </p:nvSpPr>
        <p:spPr bwMode="auto">
          <a:xfrm>
            <a:off x="7418388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1FAC0DD9-430B-4F1C-9FC5-C18202F63F9C}" type="datetime'''''''''''''''''''''W''''K'''' ''''''''''2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2</a:t>
            </a:fld>
            <a:endParaRPr lang="de-DE" sz="1050" b="1" kern="0"/>
          </a:p>
        </p:txBody>
      </p:sp>
      <p:sp>
        <p:nvSpPr>
          <p:cNvPr id="129" name="Text Placeholder 7">
            <a:extLst>
              <a:ext uri="{FF2B5EF4-FFF2-40B4-BE49-F238E27FC236}">
                <a16:creationId xmlns:a16="http://schemas.microsoft.com/office/drawing/2014/main" id="{27F55423-16BD-A4D4-C6BF-1761F3CF7C38}"/>
              </a:ext>
            </a:extLst>
          </p:cNvPr>
          <p:cNvSpPr>
            <a:spLocks noGrp="1"/>
          </p:cNvSpPr>
          <p:nvPr>
            <p:custDataLst>
              <p:tags r:id="rId60"/>
            </p:custDataLst>
          </p:nvPr>
        </p:nvSpPr>
        <p:spPr bwMode="gray">
          <a:xfrm>
            <a:off x="7867650" y="3254038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4E5F3D64-34C3-4497-919C-F5A664C17EB6}" type="datetime'''''''''''''''1''''''''''''''''''6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sz="1050" kern="0"/>
          </a:p>
        </p:txBody>
      </p:sp>
      <p:sp>
        <p:nvSpPr>
          <p:cNvPr id="130" name="Text Placeholder 7">
            <a:extLst>
              <a:ext uri="{FF2B5EF4-FFF2-40B4-BE49-F238E27FC236}">
                <a16:creationId xmlns:a16="http://schemas.microsoft.com/office/drawing/2014/main" id="{A1A437B7-AEAA-5AE0-26F5-4FD1336627C0}"/>
              </a:ext>
            </a:extLst>
          </p:cNvPr>
          <p:cNvSpPr>
            <a:spLocks noGrp="1"/>
          </p:cNvSpPr>
          <p:nvPr>
            <p:custDataLst>
              <p:tags r:id="rId61"/>
            </p:custDataLst>
          </p:nvPr>
        </p:nvSpPr>
        <p:spPr bwMode="gray">
          <a:xfrm>
            <a:off x="7867650" y="3662026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BC43FF2-1AB4-4FE6-92D0-EAC63B412C17}" type="datetime'''''''1''''''''''''''''''''''''4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050" kern="0"/>
          </a:p>
        </p:txBody>
      </p:sp>
      <p:sp>
        <p:nvSpPr>
          <p:cNvPr id="131" name="Text Placeholder 7">
            <a:extLst>
              <a:ext uri="{FF2B5EF4-FFF2-40B4-BE49-F238E27FC236}">
                <a16:creationId xmlns:a16="http://schemas.microsoft.com/office/drawing/2014/main" id="{3195B0EB-72C2-AAA6-6218-34FEDCEFD5EC}"/>
              </a:ext>
            </a:extLst>
          </p:cNvPr>
          <p:cNvSpPr>
            <a:spLocks noGrp="1"/>
          </p:cNvSpPr>
          <p:nvPr>
            <p:custDataLst>
              <p:tags r:id="rId62"/>
            </p:custDataLst>
          </p:nvPr>
        </p:nvSpPr>
        <p:spPr bwMode="auto">
          <a:xfrm>
            <a:off x="7785100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60AC4B7-49AA-4D59-89F9-6BBADC4433E4}" type="datetime'''W''''''K'''''''''''''''''''' ''''''''3''''''''''''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3</a:t>
            </a:fld>
            <a:endParaRPr lang="de-DE" sz="1050" b="1" kern="0"/>
          </a:p>
        </p:txBody>
      </p:sp>
      <p:sp>
        <p:nvSpPr>
          <p:cNvPr id="132" name="Text Placeholder 7">
            <a:extLst>
              <a:ext uri="{FF2B5EF4-FFF2-40B4-BE49-F238E27FC236}">
                <a16:creationId xmlns:a16="http://schemas.microsoft.com/office/drawing/2014/main" id="{6A072F29-2B0A-A618-D646-CE9674A2B4C2}"/>
              </a:ext>
            </a:extLst>
          </p:cNvPr>
          <p:cNvSpPr>
            <a:spLocks noGrp="1"/>
          </p:cNvSpPr>
          <p:nvPr>
            <p:custDataLst>
              <p:tags r:id="rId63"/>
            </p:custDataLst>
          </p:nvPr>
        </p:nvSpPr>
        <p:spPr bwMode="gray">
          <a:xfrm>
            <a:off x="8234363" y="3106401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05BF11FF-9A3C-45D9-85DD-424E20DBA7E2}" type="datetime'''''''''''''''''''''''''''2''''''''0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sz="1050" kern="0"/>
          </a:p>
        </p:txBody>
      </p:sp>
      <p:sp>
        <p:nvSpPr>
          <p:cNvPr id="133" name="Text Placeholder 7">
            <a:extLst>
              <a:ext uri="{FF2B5EF4-FFF2-40B4-BE49-F238E27FC236}">
                <a16:creationId xmlns:a16="http://schemas.microsoft.com/office/drawing/2014/main" id="{F12570A0-BF5F-AADC-8B4D-4E6095174530}"/>
              </a:ext>
            </a:extLst>
          </p:cNvPr>
          <p:cNvSpPr>
            <a:spLocks noGrp="1"/>
          </p:cNvSpPr>
          <p:nvPr>
            <p:custDataLst>
              <p:tags r:id="rId64"/>
            </p:custDataLst>
          </p:nvPr>
        </p:nvSpPr>
        <p:spPr bwMode="gray">
          <a:xfrm>
            <a:off x="8234363" y="3531851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B4EB251-9B0E-49EC-A407-A5BCEFC5203C}" type="datetime'''''''''''''1''''''''''''''''''8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de-DE" sz="1050" kern="0"/>
          </a:p>
        </p:txBody>
      </p:sp>
      <p:sp>
        <p:nvSpPr>
          <p:cNvPr id="134" name="Text Placeholder 7">
            <a:extLst>
              <a:ext uri="{FF2B5EF4-FFF2-40B4-BE49-F238E27FC236}">
                <a16:creationId xmlns:a16="http://schemas.microsoft.com/office/drawing/2014/main" id="{9482885B-9BA3-4CEB-7730-1C4A9DE3F82D}"/>
              </a:ext>
            </a:extLst>
          </p:cNvPr>
          <p:cNvSpPr>
            <a:spLocks noGrp="1"/>
          </p:cNvSpPr>
          <p:nvPr>
            <p:custDataLst>
              <p:tags r:id="rId65"/>
            </p:custDataLst>
          </p:nvPr>
        </p:nvSpPr>
        <p:spPr bwMode="auto">
          <a:xfrm>
            <a:off x="8151813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8618A9C2-427C-4718-95AB-1B7EFA05CB15}" type="datetime'W''''''''''''''''''''K'''''''''''''''' ''''''''''''''''''4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4</a:t>
            </a:fld>
            <a:endParaRPr lang="de-DE" sz="1050" b="1" kern="0"/>
          </a:p>
        </p:txBody>
      </p:sp>
      <p:sp>
        <p:nvSpPr>
          <p:cNvPr id="135" name="Text Placeholder 7">
            <a:extLst>
              <a:ext uri="{FF2B5EF4-FFF2-40B4-BE49-F238E27FC236}">
                <a16:creationId xmlns:a16="http://schemas.microsoft.com/office/drawing/2014/main" id="{10EFCC33-21AE-1501-B048-4ACB7480CE99}"/>
              </a:ext>
            </a:extLst>
          </p:cNvPr>
          <p:cNvSpPr>
            <a:spLocks noGrp="1"/>
          </p:cNvSpPr>
          <p:nvPr>
            <p:custDataLst>
              <p:tags r:id="rId66"/>
            </p:custDataLst>
          </p:nvPr>
        </p:nvSpPr>
        <p:spPr bwMode="gray">
          <a:xfrm>
            <a:off x="8601075" y="3047663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1924EB2-A91E-4BB1-9995-75BA77191B03}" type="datetime'''''''''''''''''''2''''''''''''2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 sz="1050" kern="0"/>
          </a:p>
        </p:txBody>
      </p:sp>
      <p:sp>
        <p:nvSpPr>
          <p:cNvPr id="136" name="Text Placeholder 7">
            <a:extLst>
              <a:ext uri="{FF2B5EF4-FFF2-40B4-BE49-F238E27FC236}">
                <a16:creationId xmlns:a16="http://schemas.microsoft.com/office/drawing/2014/main" id="{68569531-536D-5902-74C5-A04768FF39EB}"/>
              </a:ext>
            </a:extLst>
          </p:cNvPr>
          <p:cNvSpPr>
            <a:spLocks noGrp="1"/>
          </p:cNvSpPr>
          <p:nvPr>
            <p:custDataLst>
              <p:tags r:id="rId67"/>
            </p:custDataLst>
          </p:nvPr>
        </p:nvSpPr>
        <p:spPr bwMode="gray">
          <a:xfrm>
            <a:off x="8601075" y="3471526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F76E6A0F-C64D-40B7-8D17-ECEF50E6186A}" type="datetime'''''''''''''''2''''''0''''''''''''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sz="1050" kern="0"/>
          </a:p>
        </p:txBody>
      </p:sp>
      <p:sp>
        <p:nvSpPr>
          <p:cNvPr id="152" name="Text Placeholder 7">
            <a:extLst>
              <a:ext uri="{FF2B5EF4-FFF2-40B4-BE49-F238E27FC236}">
                <a16:creationId xmlns:a16="http://schemas.microsoft.com/office/drawing/2014/main" id="{79D293F5-63BC-93C3-6AA2-81A9AA310B32}"/>
              </a:ext>
            </a:extLst>
          </p:cNvPr>
          <p:cNvSpPr>
            <a:spLocks noGrp="1"/>
          </p:cNvSpPr>
          <p:nvPr>
            <p:custDataLst>
              <p:tags r:id="rId68"/>
            </p:custDataLst>
          </p:nvPr>
        </p:nvSpPr>
        <p:spPr bwMode="auto">
          <a:xfrm>
            <a:off x="8518525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593FFC5E-0A5D-4C96-A88D-51F7ED3FB261}" type="datetime'W''''''''''K'''''''''''''''' ''''''''''''''''''5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5</a:t>
            </a:fld>
            <a:endParaRPr lang="de-DE" sz="1050" b="1" kern="0"/>
          </a:p>
        </p:txBody>
      </p:sp>
      <p:sp>
        <p:nvSpPr>
          <p:cNvPr id="149" name="Text Placeholder 7">
            <a:extLst>
              <a:ext uri="{FF2B5EF4-FFF2-40B4-BE49-F238E27FC236}">
                <a16:creationId xmlns:a16="http://schemas.microsoft.com/office/drawing/2014/main" id="{98874A35-EF11-1E12-B0AC-A3CC78AB8337}"/>
              </a:ext>
            </a:extLst>
          </p:cNvPr>
          <p:cNvSpPr>
            <a:spLocks noGrp="1"/>
          </p:cNvSpPr>
          <p:nvPr>
            <p:custDataLst>
              <p:tags r:id="rId69"/>
            </p:custDataLst>
          </p:nvPr>
        </p:nvSpPr>
        <p:spPr bwMode="gray">
          <a:xfrm>
            <a:off x="8967788" y="2966701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04D9F3C-44F6-45DF-A413-01EB9CF14431}" type="datetime'''''''''''''''''''2''''''''''''''''5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 sz="1050" kern="0"/>
          </a:p>
        </p:txBody>
      </p:sp>
      <p:sp>
        <p:nvSpPr>
          <p:cNvPr id="150" name="Text Placeholder 7">
            <a:extLst>
              <a:ext uri="{FF2B5EF4-FFF2-40B4-BE49-F238E27FC236}">
                <a16:creationId xmlns:a16="http://schemas.microsoft.com/office/drawing/2014/main" id="{30C340BB-625D-604E-2AA8-48EEAA5B8083}"/>
              </a:ext>
            </a:extLst>
          </p:cNvPr>
          <p:cNvSpPr>
            <a:spLocks noGrp="1"/>
          </p:cNvSpPr>
          <p:nvPr>
            <p:custDataLst>
              <p:tags r:id="rId70"/>
            </p:custDataLst>
          </p:nvPr>
        </p:nvSpPr>
        <p:spPr bwMode="gray">
          <a:xfrm>
            <a:off x="8967788" y="3398501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171873C-79B1-4062-BCC6-AC5E110E5243}" type="datetime'''''''''''''''''''''''''''2''2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 sz="1050" kern="0"/>
          </a:p>
        </p:txBody>
      </p:sp>
      <p:sp>
        <p:nvSpPr>
          <p:cNvPr id="119" name="Text Placeholder 7">
            <a:extLst>
              <a:ext uri="{FF2B5EF4-FFF2-40B4-BE49-F238E27FC236}">
                <a16:creationId xmlns:a16="http://schemas.microsoft.com/office/drawing/2014/main" id="{0ED0D092-BA9B-8970-18C0-B0AB75F50120}"/>
              </a:ext>
            </a:extLst>
          </p:cNvPr>
          <p:cNvSpPr>
            <a:spLocks noGrp="1"/>
          </p:cNvSpPr>
          <p:nvPr>
            <p:custDataLst>
              <p:tags r:id="rId71"/>
            </p:custDataLst>
          </p:nvPr>
        </p:nvSpPr>
        <p:spPr bwMode="auto">
          <a:xfrm>
            <a:off x="10409238" y="4184308"/>
            <a:ext cx="233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F3B2BBB7-CD0F-4599-8FDA-87BACB5A9798}" type="datetime'''''''''''''W''''''K'''' ''''''''''''''1''''''''''''''0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10</a:t>
            </a:fld>
            <a:endParaRPr lang="de-DE" sz="1050" b="1" kern="0"/>
          </a:p>
        </p:txBody>
      </p:sp>
      <p:sp>
        <p:nvSpPr>
          <p:cNvPr id="120" name="Text Placeholder 7">
            <a:extLst>
              <a:ext uri="{FF2B5EF4-FFF2-40B4-BE49-F238E27FC236}">
                <a16:creationId xmlns:a16="http://schemas.microsoft.com/office/drawing/2014/main" id="{BA6E0A3B-1F39-FC8F-7DE7-7F41828E2A60}"/>
              </a:ext>
            </a:extLst>
          </p:cNvPr>
          <p:cNvSpPr>
            <a:spLocks noGrp="1"/>
          </p:cNvSpPr>
          <p:nvPr>
            <p:custDataLst>
              <p:tags r:id="rId72"/>
            </p:custDataLst>
          </p:nvPr>
        </p:nvSpPr>
        <p:spPr bwMode="auto">
          <a:xfrm>
            <a:off x="10775950" y="4184308"/>
            <a:ext cx="233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1B86B336-270E-4921-8A0F-AC8F6ED849BC}" type="datetime'WK'' ''''''1''''''''''''''''''''''''1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11</a:t>
            </a:fld>
            <a:endParaRPr lang="de-DE" sz="1050" b="1" kern="0"/>
          </a:p>
        </p:txBody>
      </p:sp>
      <p:sp>
        <p:nvSpPr>
          <p:cNvPr id="137" name="Text Placeholder 7">
            <a:extLst>
              <a:ext uri="{FF2B5EF4-FFF2-40B4-BE49-F238E27FC236}">
                <a16:creationId xmlns:a16="http://schemas.microsoft.com/office/drawing/2014/main" id="{37C68BBC-08DD-32CB-7E6F-13BC63A6779C}"/>
              </a:ext>
            </a:extLst>
          </p:cNvPr>
          <p:cNvSpPr>
            <a:spLocks noGrp="1"/>
          </p:cNvSpPr>
          <p:nvPr>
            <p:custDataLst>
              <p:tags r:id="rId73"/>
            </p:custDataLst>
          </p:nvPr>
        </p:nvSpPr>
        <p:spPr bwMode="gray">
          <a:xfrm>
            <a:off x="9334500" y="2895263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4A5B7E99-DD50-459A-B261-07C498FFC875}" type="datetime'''''''''''''''''''''''''''''''''''''''''''''2''7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 sz="1050" kern="0"/>
          </a:p>
        </p:txBody>
      </p:sp>
      <p:sp>
        <p:nvSpPr>
          <p:cNvPr id="138" name="Text Placeholder 7">
            <a:extLst>
              <a:ext uri="{FF2B5EF4-FFF2-40B4-BE49-F238E27FC236}">
                <a16:creationId xmlns:a16="http://schemas.microsoft.com/office/drawing/2014/main" id="{9DD3098F-4AEF-BD24-535F-762ABCBD154E}"/>
              </a:ext>
            </a:extLst>
          </p:cNvPr>
          <p:cNvSpPr>
            <a:spLocks noGrp="1"/>
          </p:cNvSpPr>
          <p:nvPr>
            <p:custDataLst>
              <p:tags r:id="rId74"/>
            </p:custDataLst>
          </p:nvPr>
        </p:nvSpPr>
        <p:spPr bwMode="gray">
          <a:xfrm>
            <a:off x="9334500" y="3328651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43950A31-9B84-450E-B1E1-684EB81B95CF}" type="datetime'''''''''''''''''''''''''2''''''''''''''''''''4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sz="1050" kern="0"/>
          </a:p>
        </p:txBody>
      </p:sp>
      <p:sp>
        <p:nvSpPr>
          <p:cNvPr id="139" name="Text Placeholder 7">
            <a:extLst>
              <a:ext uri="{FF2B5EF4-FFF2-40B4-BE49-F238E27FC236}">
                <a16:creationId xmlns:a16="http://schemas.microsoft.com/office/drawing/2014/main" id="{0FBAA61C-DCC7-3DBA-0DD8-5B27EB1F072C}"/>
              </a:ext>
            </a:extLst>
          </p:cNvPr>
          <p:cNvSpPr>
            <a:spLocks noGrp="1"/>
          </p:cNvSpPr>
          <p:nvPr>
            <p:custDataLst>
              <p:tags r:id="rId75"/>
            </p:custDataLst>
          </p:nvPr>
        </p:nvSpPr>
        <p:spPr bwMode="gray">
          <a:xfrm>
            <a:off x="9701213" y="2833351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8A906167-5A13-40F4-B76E-4702F9E29E1E}" type="datetime'''''''''''''''''2''''''''''''''''''''''''''''''''''''''9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de-DE" sz="1050" kern="0"/>
          </a:p>
        </p:txBody>
      </p:sp>
      <p:sp>
        <p:nvSpPr>
          <p:cNvPr id="145" name="Text Placeholder 7">
            <a:extLst>
              <a:ext uri="{FF2B5EF4-FFF2-40B4-BE49-F238E27FC236}">
                <a16:creationId xmlns:a16="http://schemas.microsoft.com/office/drawing/2014/main" id="{F9856C97-716B-2C8B-1DAC-C017DEBC703E}"/>
              </a:ext>
            </a:extLst>
          </p:cNvPr>
          <p:cNvSpPr>
            <a:spLocks noGrp="1"/>
          </p:cNvSpPr>
          <p:nvPr>
            <p:custDataLst>
              <p:tags r:id="rId76"/>
            </p:custDataLst>
          </p:nvPr>
        </p:nvSpPr>
        <p:spPr bwMode="gray">
          <a:xfrm>
            <a:off x="9701213" y="3273088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FC6C8209-FAB8-4DD7-A7F0-14D3B3779227}" type="datetime'''''''''''''''''''2''''''''''''6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de-DE" sz="1050" kern="0"/>
          </a:p>
        </p:txBody>
      </p:sp>
      <p:sp>
        <p:nvSpPr>
          <p:cNvPr id="146" name="Text Placeholder 7">
            <a:extLst>
              <a:ext uri="{FF2B5EF4-FFF2-40B4-BE49-F238E27FC236}">
                <a16:creationId xmlns:a16="http://schemas.microsoft.com/office/drawing/2014/main" id="{71C6BBB5-DA56-002B-6C90-1D6C2EE0B10D}"/>
              </a:ext>
            </a:extLst>
          </p:cNvPr>
          <p:cNvSpPr>
            <a:spLocks noGrp="1"/>
          </p:cNvSpPr>
          <p:nvPr>
            <p:custDataLst>
              <p:tags r:id="rId77"/>
            </p:custDataLst>
          </p:nvPr>
        </p:nvSpPr>
        <p:spPr bwMode="gray">
          <a:xfrm>
            <a:off x="10067925" y="2803188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BD9346E3-CDCF-4A38-A8F6-E13564466991}" type="datetime'2''''''''''''''''''''''''''''''''''''''''''''''''''''9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de-DE" sz="1050" kern="0"/>
          </a:p>
        </p:txBody>
      </p:sp>
      <p:sp>
        <p:nvSpPr>
          <p:cNvPr id="147" name="Text Placeholder 7">
            <a:extLst>
              <a:ext uri="{FF2B5EF4-FFF2-40B4-BE49-F238E27FC236}">
                <a16:creationId xmlns:a16="http://schemas.microsoft.com/office/drawing/2014/main" id="{26B41BD3-371D-FD93-368F-3D6AD2E6F6C8}"/>
              </a:ext>
            </a:extLst>
          </p:cNvPr>
          <p:cNvSpPr>
            <a:spLocks noGrp="1"/>
          </p:cNvSpPr>
          <p:nvPr>
            <p:custDataLst>
              <p:tags r:id="rId78"/>
            </p:custDataLst>
          </p:nvPr>
        </p:nvSpPr>
        <p:spPr bwMode="gray">
          <a:xfrm>
            <a:off x="10067925" y="3247688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3CB3FBAB-D712-4B63-A11C-0C08E1504786}" type="datetime'''''''''2''''''''''''''''''''''''''''''''''''6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de-DE" sz="1050" kern="0"/>
          </a:p>
        </p:txBody>
      </p:sp>
      <p:sp>
        <p:nvSpPr>
          <p:cNvPr id="148" name="Text Placeholder 7">
            <a:extLst>
              <a:ext uri="{FF2B5EF4-FFF2-40B4-BE49-F238E27FC236}">
                <a16:creationId xmlns:a16="http://schemas.microsoft.com/office/drawing/2014/main" id="{365FB723-2FEB-70F4-8C42-379374181B3F}"/>
              </a:ext>
            </a:extLst>
          </p:cNvPr>
          <p:cNvSpPr>
            <a:spLocks noGrp="1"/>
          </p:cNvSpPr>
          <p:nvPr>
            <p:custDataLst>
              <p:tags r:id="rId79"/>
            </p:custDataLst>
          </p:nvPr>
        </p:nvSpPr>
        <p:spPr bwMode="gray">
          <a:xfrm>
            <a:off x="10434638" y="2749213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FB45727-EDC6-4835-940C-C350D93E51CC}" type="datetime'''3''''''''''1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de-DE" sz="1050" kern="0"/>
          </a:p>
        </p:txBody>
      </p:sp>
      <p:sp>
        <p:nvSpPr>
          <p:cNvPr id="160" name="Text Placeholder 7">
            <a:extLst>
              <a:ext uri="{FF2B5EF4-FFF2-40B4-BE49-F238E27FC236}">
                <a16:creationId xmlns:a16="http://schemas.microsoft.com/office/drawing/2014/main" id="{977132C5-D324-F8D4-9599-22C9699F4E67}"/>
              </a:ext>
            </a:extLst>
          </p:cNvPr>
          <p:cNvSpPr>
            <a:spLocks noGrp="1"/>
          </p:cNvSpPr>
          <p:nvPr>
            <p:custDataLst>
              <p:tags r:id="rId80"/>
            </p:custDataLst>
          </p:nvPr>
        </p:nvSpPr>
        <p:spPr bwMode="gray">
          <a:xfrm>
            <a:off x="10434638" y="3192126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A41212F-5F33-47E9-9863-7746DF30B5E0}" type="datetime'''''''''''''''''''2''''''''''''''''8''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DE" sz="1050" kern="0"/>
          </a:p>
        </p:txBody>
      </p:sp>
      <p:sp>
        <p:nvSpPr>
          <p:cNvPr id="161" name="Text Placeholder 7">
            <a:extLst>
              <a:ext uri="{FF2B5EF4-FFF2-40B4-BE49-F238E27FC236}">
                <a16:creationId xmlns:a16="http://schemas.microsoft.com/office/drawing/2014/main" id="{F39AB153-1BFF-4ACF-9B2A-A065C2D2B915}"/>
              </a:ext>
            </a:extLst>
          </p:cNvPr>
          <p:cNvSpPr>
            <a:spLocks noGrp="1"/>
          </p:cNvSpPr>
          <p:nvPr>
            <p:custDataLst>
              <p:tags r:id="rId81"/>
            </p:custDataLst>
          </p:nvPr>
        </p:nvSpPr>
        <p:spPr bwMode="gray">
          <a:xfrm>
            <a:off x="10801350" y="2749213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9050" tIns="0" rIns="19050" bIns="0" rtlCol="0" anchor="b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8B18618-32A1-418B-A87E-81038ED7765D}" type="datetime'''''''''''''3''''''''''''1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de-DE" sz="1050" kern="0"/>
          </a:p>
        </p:txBody>
      </p:sp>
      <p:sp>
        <p:nvSpPr>
          <p:cNvPr id="162" name="Text Placeholder 7">
            <a:extLst>
              <a:ext uri="{FF2B5EF4-FFF2-40B4-BE49-F238E27FC236}">
                <a16:creationId xmlns:a16="http://schemas.microsoft.com/office/drawing/2014/main" id="{8A810165-F2F0-9E67-7923-E2ABAAACDA31}"/>
              </a:ext>
            </a:extLst>
          </p:cNvPr>
          <p:cNvSpPr>
            <a:spLocks noGrp="1"/>
          </p:cNvSpPr>
          <p:nvPr>
            <p:custDataLst>
              <p:tags r:id="rId82"/>
            </p:custDataLst>
          </p:nvPr>
        </p:nvSpPr>
        <p:spPr bwMode="gray">
          <a:xfrm>
            <a:off x="10801350" y="3192126"/>
            <a:ext cx="1809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B51E830-98E8-4DF7-AF74-B1ADD95DBC53}" type="datetime'''2''''''''''''''''''''''8'''''''''''''''''''''">
              <a:rPr lang="de-DE" altLang="en-US" sz="1050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DE" sz="1050" kern="0"/>
          </a:p>
        </p:txBody>
      </p:sp>
      <p:sp>
        <p:nvSpPr>
          <p:cNvPr id="115" name="Text Placeholder 7">
            <a:extLst>
              <a:ext uri="{FF2B5EF4-FFF2-40B4-BE49-F238E27FC236}">
                <a16:creationId xmlns:a16="http://schemas.microsoft.com/office/drawing/2014/main" id="{C8FC2D38-747A-E7A3-DB0E-31D2D22345FD}"/>
              </a:ext>
            </a:extLst>
          </p:cNvPr>
          <p:cNvSpPr>
            <a:spLocks noGrp="1"/>
          </p:cNvSpPr>
          <p:nvPr>
            <p:custDataLst>
              <p:tags r:id="rId83"/>
            </p:custDataLst>
          </p:nvPr>
        </p:nvSpPr>
        <p:spPr bwMode="auto">
          <a:xfrm>
            <a:off x="9251950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C9EC4377-6023-4792-8977-285896FB4791}" type="datetime'''''''''''''''W''''''''K'' ''''''''''''''''''''7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7</a:t>
            </a:fld>
            <a:endParaRPr lang="de-DE" sz="1050" b="1" kern="0"/>
          </a:p>
        </p:txBody>
      </p:sp>
      <p:sp>
        <p:nvSpPr>
          <p:cNvPr id="116" name="Text Placeholder 7">
            <a:extLst>
              <a:ext uri="{FF2B5EF4-FFF2-40B4-BE49-F238E27FC236}">
                <a16:creationId xmlns:a16="http://schemas.microsoft.com/office/drawing/2014/main" id="{9EFB4963-74D7-B66C-CF99-77F29A72C4AC}"/>
              </a:ext>
            </a:extLst>
          </p:cNvPr>
          <p:cNvSpPr>
            <a:spLocks noGrp="1"/>
          </p:cNvSpPr>
          <p:nvPr>
            <p:custDataLst>
              <p:tags r:id="rId84"/>
            </p:custDataLst>
          </p:nvPr>
        </p:nvSpPr>
        <p:spPr bwMode="auto">
          <a:xfrm>
            <a:off x="9618663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1E4BA50C-DFA3-4650-912A-FFDCC6BD9447}" type="datetime'''''''W''''''''''''''''''''K ''''''''''''8''''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8</a:t>
            </a:fld>
            <a:endParaRPr lang="de-DE" sz="1050" b="1" kern="0"/>
          </a:p>
        </p:txBody>
      </p:sp>
      <p:sp>
        <p:nvSpPr>
          <p:cNvPr id="117" name="Text Placeholder 7">
            <a:extLst>
              <a:ext uri="{FF2B5EF4-FFF2-40B4-BE49-F238E27FC236}">
                <a16:creationId xmlns:a16="http://schemas.microsoft.com/office/drawing/2014/main" id="{469A1E90-E561-507D-5255-B6E8EDF7C975}"/>
              </a:ext>
            </a:extLst>
          </p:cNvPr>
          <p:cNvSpPr>
            <a:spLocks noGrp="1"/>
          </p:cNvSpPr>
          <p:nvPr>
            <p:custDataLst>
              <p:tags r:id="rId85"/>
            </p:custDataLst>
          </p:nvPr>
        </p:nvSpPr>
        <p:spPr bwMode="auto">
          <a:xfrm>
            <a:off x="9985375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9600191-025C-465F-B939-2F59CED33201}" type="datetime'''''''''''W''''''''K'''' 9''''''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9</a:t>
            </a:fld>
            <a:endParaRPr lang="de-DE" sz="1050" b="1" kern="0"/>
          </a:p>
        </p:txBody>
      </p:sp>
      <p:sp>
        <p:nvSpPr>
          <p:cNvPr id="123" name="Text Placeholder 7">
            <a:extLst>
              <a:ext uri="{FF2B5EF4-FFF2-40B4-BE49-F238E27FC236}">
                <a16:creationId xmlns:a16="http://schemas.microsoft.com/office/drawing/2014/main" id="{1044239D-3B55-768B-6817-B2DA043DE7AB}"/>
              </a:ext>
            </a:extLst>
          </p:cNvPr>
          <p:cNvSpPr>
            <a:spLocks noGrp="1"/>
          </p:cNvSpPr>
          <p:nvPr>
            <p:custDataLst>
              <p:tags r:id="rId86"/>
            </p:custDataLst>
          </p:nvPr>
        </p:nvSpPr>
        <p:spPr bwMode="gray">
          <a:xfrm>
            <a:off x="7253288" y="3498513"/>
            <a:ext cx="1095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9050" tIns="0" rIns="1905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898C0895-1B05-4A11-BE8E-EE6A80C30317}" type="datetime'''''''''''''''''''''''''''''''4'''''">
              <a:rPr lang="de-DE" altLang="en-US" sz="1050" kern="0" smtClean="0"/>
              <a:pPr lvl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sz="1050" kern="0"/>
          </a:p>
        </p:txBody>
      </p:sp>
      <p:sp>
        <p:nvSpPr>
          <p:cNvPr id="151" name="Text Placeholder 7">
            <a:extLst>
              <a:ext uri="{FF2B5EF4-FFF2-40B4-BE49-F238E27FC236}">
                <a16:creationId xmlns:a16="http://schemas.microsoft.com/office/drawing/2014/main" id="{6486605C-5007-65E3-52D4-0E395D9B0758}"/>
              </a:ext>
            </a:extLst>
          </p:cNvPr>
          <p:cNvSpPr>
            <a:spLocks noGrp="1"/>
          </p:cNvSpPr>
          <p:nvPr>
            <p:custDataLst>
              <p:tags r:id="rId87"/>
            </p:custDataLst>
          </p:nvPr>
        </p:nvSpPr>
        <p:spPr bwMode="auto">
          <a:xfrm>
            <a:off x="8885238" y="4184308"/>
            <a:ext cx="3460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87A6EC05-C84E-49C6-A9B7-4DAC01C7A5A4}" type="datetime'''W''''''''''''''''''''''K'''''''''''''''' ''''''''''6'''">
              <a:rPr lang="de-DE" altLang="en-US" sz="1050" b="1" kern="0" smtClean="0"/>
              <a:pPr lvl="1" algn="ctr">
                <a:spcBef>
                  <a:spcPct val="0"/>
                </a:spcBef>
                <a:spcAft>
                  <a:spcPct val="0"/>
                </a:spcAft>
              </a:pPr>
              <a:t>WK 6</a:t>
            </a:fld>
            <a:endParaRPr lang="de-DE" sz="1050" b="1" kern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2E819AE-0D08-A183-CEF2-20260575F663}"/>
              </a:ext>
            </a:extLst>
          </p:cNvPr>
          <p:cNvSpPr txBox="1"/>
          <p:nvPr>
            <p:custDataLst>
              <p:tags r:id="rId88"/>
            </p:custDataLst>
          </p:nvPr>
        </p:nvSpPr>
        <p:spPr>
          <a:xfrm>
            <a:off x="6892925" y="1289323"/>
            <a:ext cx="3538538" cy="477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>
                <a:solidFill>
                  <a:schemeClr val="accent2"/>
                </a:solidFill>
                <a:latin typeface="+mj-lt"/>
              </a:rPr>
              <a:t>Cumulative with 100% VTR – Vendor 1</a:t>
            </a:r>
          </a:p>
          <a:p>
            <a:pPr algn="l"/>
            <a:r>
              <a:rPr lang="en-GB" sz="1100" i="1"/>
              <a:t>Adults Millions, Cumulative Reach (+1)</a:t>
            </a:r>
            <a:endParaRPr lang="en-GB" sz="1400" i="1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0CEB2B38-CE8C-3971-0A6F-B8457AFD37EA}"/>
              </a:ext>
            </a:extLst>
          </p:cNvPr>
          <p:cNvCxnSpPr/>
          <p:nvPr>
            <p:custDataLst>
              <p:tags r:id="rId89"/>
            </p:custDataLst>
          </p:nvPr>
        </p:nvCxnSpPr>
        <p:spPr bwMode="auto">
          <a:xfrm>
            <a:off x="7291388" y="4673271"/>
            <a:ext cx="231775" cy="0"/>
          </a:xfrm>
          <a:prstGeom prst="line">
            <a:avLst/>
          </a:prstGeom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69FA630-73A8-0C78-ED39-EED73CD8C952}"/>
              </a:ext>
            </a:extLst>
          </p:cNvPr>
          <p:cNvCxnSpPr/>
          <p:nvPr>
            <p:custDataLst>
              <p:tags r:id="rId90"/>
            </p:custDataLst>
          </p:nvPr>
        </p:nvCxnSpPr>
        <p:spPr bwMode="gray">
          <a:xfrm>
            <a:off x="9310688" y="4673271"/>
            <a:ext cx="231775" cy="0"/>
          </a:xfrm>
          <a:prstGeom prst="line">
            <a:avLst/>
          </a:prstGeom>
          <a:ln w="2857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C9A0D558-8286-B3CB-3BD0-9212571BD113}"/>
              </a:ext>
            </a:extLst>
          </p:cNvPr>
          <p:cNvSpPr/>
          <p:nvPr>
            <p:custDataLst>
              <p:tags r:id="rId91"/>
            </p:custDataLst>
          </p:nvPr>
        </p:nvSpPr>
        <p:spPr bwMode="auto">
          <a:xfrm>
            <a:off x="7375525" y="4641521"/>
            <a:ext cx="63500" cy="635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5CFADC23-4334-B5E5-17C1-A1BE1C63F899}"/>
              </a:ext>
            </a:extLst>
          </p:cNvPr>
          <p:cNvSpPr/>
          <p:nvPr>
            <p:custDataLst>
              <p:tags r:id="rId92"/>
            </p:custDataLst>
          </p:nvPr>
        </p:nvSpPr>
        <p:spPr bwMode="auto">
          <a:xfrm>
            <a:off x="9394825" y="4641521"/>
            <a:ext cx="63500" cy="635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Text Placeholder 7">
            <a:extLst>
              <a:ext uri="{FF2B5EF4-FFF2-40B4-BE49-F238E27FC236}">
                <a16:creationId xmlns:a16="http://schemas.microsoft.com/office/drawing/2014/main" id="{128BA414-53F3-FA3C-EC44-716C9DEE74B6}"/>
              </a:ext>
            </a:extLst>
          </p:cNvPr>
          <p:cNvSpPr>
            <a:spLocks noGrp="1"/>
          </p:cNvSpPr>
          <p:nvPr>
            <p:custDataLst>
              <p:tags r:id="rId93"/>
            </p:custDataLst>
          </p:nvPr>
        </p:nvSpPr>
        <p:spPr bwMode="auto">
          <a:xfrm>
            <a:off x="7588250" y="4598658"/>
            <a:ext cx="160655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3D038CD5-86F8-4CD1-B841-0138009118C0}" type="datetime'All'' Meas''u''''''''r''a''b''le ''''Impr''ess''io''n''s'''''">
              <a:rPr lang="de-DE" altLang="en-US" sz="1050" kern="0" smtClean="0"/>
              <a:pPr lvl="1">
                <a:spcBef>
                  <a:spcPct val="0"/>
                </a:spcBef>
                <a:spcAft>
                  <a:spcPct val="0"/>
                </a:spcAft>
              </a:pPr>
              <a:t>All Measurable Impressions</a:t>
            </a:fld>
            <a:endParaRPr lang="de-DE" sz="1050" kern="0"/>
          </a:p>
        </p:txBody>
      </p:sp>
      <p:sp>
        <p:nvSpPr>
          <p:cNvPr id="159" name="Text Placeholder 7">
            <a:extLst>
              <a:ext uri="{FF2B5EF4-FFF2-40B4-BE49-F238E27FC236}">
                <a16:creationId xmlns:a16="http://schemas.microsoft.com/office/drawing/2014/main" id="{909FB237-E787-F838-A668-AA015B4AFA32}"/>
              </a:ext>
            </a:extLst>
          </p:cNvPr>
          <p:cNvSpPr>
            <a:spLocks noGrp="1"/>
          </p:cNvSpPr>
          <p:nvPr>
            <p:custDataLst>
              <p:tags r:id="rId94"/>
            </p:custDataLst>
          </p:nvPr>
        </p:nvSpPr>
        <p:spPr bwMode="auto">
          <a:xfrm>
            <a:off x="9607550" y="4598658"/>
            <a:ext cx="1160463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algn="l" eaLnBrk="1" hangingPunct="1">
              <a:defRPr sz="2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eaLnBrk="1" hangingPunct="1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eaLnBrk="1" hangingPunct="1">
              <a:spcBef>
                <a:spcPts val="0"/>
              </a:spcBef>
              <a:defRPr sz="20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0" indent="0" algn="l" eaLnBrk="1" hangingPunct="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eaLnBrk="1" hangingPunct="1"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0" indent="0" algn="l" eaLnBrk="1" hangingPunct="1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eaLnBrk="1" hangingPunct="1">
              <a:spcBef>
                <a:spcPts val="0"/>
              </a:spcBef>
              <a:defRPr sz="14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7pPr>
            <a:lvl8pPr marL="0" indent="0"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eaLnBrk="1" hangingPunct="1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1EF28F8F-FF3A-4631-84D4-6A3D13196D8C}" type="datetime'''''''''''''C''''''u''stom ''''''(''100''%'''''''''''' VTR)'">
              <a:rPr lang="de-DE" altLang="en-US" sz="1050" kern="0" smtClean="0"/>
              <a:pPr lvl="1">
                <a:spcBef>
                  <a:spcPct val="0"/>
                </a:spcBef>
                <a:spcAft>
                  <a:spcPct val="0"/>
                </a:spcAft>
              </a:pPr>
              <a:t>Custom (100% VTR)</a:t>
            </a:fld>
            <a:endParaRPr lang="de-DE" sz="1050" kern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052E0-29A4-9A94-F5B4-C2D26D07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6663383" cy="1397739"/>
          </a:xfrm>
        </p:spPr>
        <p:txBody>
          <a:bodyPr vert="horz"/>
          <a:lstStyle/>
          <a:p>
            <a:r>
              <a:rPr lang="de-DE" err="1"/>
              <a:t>Completion</a:t>
            </a:r>
            <a:r>
              <a:rPr lang="de-DE"/>
              <a:t> </a:t>
            </a:r>
            <a:r>
              <a:rPr lang="de-DE" err="1"/>
              <a:t>status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vendor</a:t>
            </a:r>
            <a:endParaRPr lang="de-D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F15A42-3BCA-F689-33EA-5B2F695BD0CC}"/>
              </a:ext>
            </a:extLst>
          </p:cNvPr>
          <p:cNvGrpSpPr/>
          <p:nvPr/>
        </p:nvGrpSpPr>
        <p:grpSpPr>
          <a:xfrm rot="532714">
            <a:off x="9568371" y="379169"/>
            <a:ext cx="2535580" cy="493709"/>
            <a:chOff x="8365217" y="300990"/>
            <a:chExt cx="2535580" cy="49370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D22A6B-2ED7-CED0-7E5B-DE52FDE7BFD5}"/>
                </a:ext>
              </a:extLst>
            </p:cNvPr>
            <p:cNvSpPr txBox="1"/>
            <p:nvPr/>
          </p:nvSpPr>
          <p:spPr>
            <a:xfrm>
              <a:off x="8414564" y="317012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A4B0B9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Illustrative data!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E352B3-2E84-2A28-0815-E4E2D018BE35}"/>
                </a:ext>
              </a:extLst>
            </p:cNvPr>
            <p:cNvSpPr/>
            <p:nvPr/>
          </p:nvSpPr>
          <p:spPr>
            <a:xfrm>
              <a:off x="8365217" y="300990"/>
              <a:ext cx="2535580" cy="493709"/>
            </a:xfrm>
            <a:prstGeom prst="rect">
              <a:avLst/>
            </a:prstGeom>
            <a:noFill/>
            <a:ln w="28575" cmpd="thickThin">
              <a:solidFill>
                <a:srgbClr val="A4B0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6658EE-292E-E0C7-E604-7957FB25E769}"/>
              </a:ext>
            </a:extLst>
          </p:cNvPr>
          <p:cNvSpPr/>
          <p:nvPr/>
        </p:nvSpPr>
        <p:spPr>
          <a:xfrm>
            <a:off x="3756784" y="5025427"/>
            <a:ext cx="4376419" cy="9504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Does each vendor play the role expected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How could future campaigns be improved  </a:t>
            </a:r>
          </a:p>
        </p:txBody>
      </p:sp>
    </p:spTree>
    <p:extLst>
      <p:ext uri="{BB962C8B-B14F-4D97-AF65-F5344CB8AC3E}">
        <p14:creationId xmlns:p14="http://schemas.microsoft.com/office/powerpoint/2010/main" val="378796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E6222-141B-D95E-D60E-D530E02033E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80C5DE-F9D2-73B4-FF81-E08F84CC7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 challenges</a:t>
            </a:r>
          </a:p>
        </p:txBody>
      </p:sp>
      <p:sp>
        <p:nvSpPr>
          <p:cNvPr id="5" name="Manual Input 4">
            <a:extLst>
              <a:ext uri="{FF2B5EF4-FFF2-40B4-BE49-F238E27FC236}">
                <a16:creationId xmlns:a16="http://schemas.microsoft.com/office/drawing/2014/main" id="{8E2B5335-3457-068C-8C70-A63084E63126}"/>
              </a:ext>
            </a:extLst>
          </p:cNvPr>
          <p:cNvSpPr/>
          <p:nvPr/>
        </p:nvSpPr>
        <p:spPr>
          <a:xfrm>
            <a:off x="4548567" y="1380669"/>
            <a:ext cx="3007895" cy="4361699"/>
          </a:xfrm>
          <a:prstGeom prst="flowChartManualInpu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Audience </a:t>
            </a:r>
          </a:p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Fragmentation</a:t>
            </a:r>
          </a:p>
          <a:p>
            <a:pPr algn="ctr"/>
            <a:endParaRPr lang="en-US"/>
          </a:p>
        </p:txBody>
      </p:sp>
      <p:pic>
        <p:nvPicPr>
          <p:cNvPr id="15" name="Graphic 14" descr="Group with solid fill">
            <a:extLst>
              <a:ext uri="{FF2B5EF4-FFF2-40B4-BE49-F238E27FC236}">
                <a16:creationId xmlns:a16="http://schemas.microsoft.com/office/drawing/2014/main" id="{0DE83E45-8D27-7624-E4F7-DE340B15B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5505" y="2978178"/>
            <a:ext cx="914400" cy="914400"/>
          </a:xfrm>
          <a:prstGeom prst="rect">
            <a:avLst/>
          </a:prstGeom>
        </p:spPr>
      </p:pic>
      <p:pic>
        <p:nvPicPr>
          <p:cNvPr id="20" name="Graphic 19" descr="Group with solid fill">
            <a:extLst>
              <a:ext uri="{FF2B5EF4-FFF2-40B4-BE49-F238E27FC236}">
                <a16:creationId xmlns:a16="http://schemas.microsoft.com/office/drawing/2014/main" id="{3C7223BD-D4A8-091D-0027-2155ABEE7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0745" y="3176063"/>
            <a:ext cx="914400" cy="914400"/>
          </a:xfrm>
          <a:prstGeom prst="rect">
            <a:avLst/>
          </a:prstGeom>
        </p:spPr>
      </p:pic>
      <p:pic>
        <p:nvPicPr>
          <p:cNvPr id="22" name="Graphic 21" descr="Group with solid fill">
            <a:extLst>
              <a:ext uri="{FF2B5EF4-FFF2-40B4-BE49-F238E27FC236}">
                <a16:creationId xmlns:a16="http://schemas.microsoft.com/office/drawing/2014/main" id="{E118F25A-6F5B-C1D9-40E6-1A45052A5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2937" y="3346986"/>
            <a:ext cx="914400" cy="914400"/>
          </a:xfrm>
          <a:prstGeom prst="rect">
            <a:avLst/>
          </a:prstGeom>
        </p:spPr>
      </p:pic>
      <p:pic>
        <p:nvPicPr>
          <p:cNvPr id="23" name="Graphic 22" descr="Group with solid fill">
            <a:extLst>
              <a:ext uri="{FF2B5EF4-FFF2-40B4-BE49-F238E27FC236}">
                <a16:creationId xmlns:a16="http://schemas.microsoft.com/office/drawing/2014/main" id="{3F86BA66-04F4-28D8-41D1-59D3E88B2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921" y="3423186"/>
            <a:ext cx="914400" cy="91440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1C7F058A-A3DE-5719-D176-82BBCE90D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14382" y="2306041"/>
            <a:ext cx="516156" cy="516156"/>
          </a:xfrm>
          <a:prstGeom prst="rect">
            <a:avLst/>
          </a:prstGeom>
        </p:spPr>
      </p:pic>
      <p:pic>
        <p:nvPicPr>
          <p:cNvPr id="27" name="Graphic 26" descr="Woman with solid fill">
            <a:extLst>
              <a:ext uri="{FF2B5EF4-FFF2-40B4-BE49-F238E27FC236}">
                <a16:creationId xmlns:a16="http://schemas.microsoft.com/office/drawing/2014/main" id="{14B34626-7458-4817-B54C-5EF304F44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6240" y="3652835"/>
            <a:ext cx="516156" cy="516156"/>
          </a:xfrm>
          <a:prstGeom prst="rect">
            <a:avLst/>
          </a:prstGeom>
        </p:spPr>
      </p:pic>
      <p:pic>
        <p:nvPicPr>
          <p:cNvPr id="29" name="Graphic 28" descr="Man and woman with solid fill">
            <a:extLst>
              <a:ext uri="{FF2B5EF4-FFF2-40B4-BE49-F238E27FC236}">
                <a16:creationId xmlns:a16="http://schemas.microsoft.com/office/drawing/2014/main" id="{B86CD7A0-C49A-CDA5-8133-3592B8924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90016" y="3381212"/>
            <a:ext cx="516156" cy="516156"/>
          </a:xfrm>
          <a:prstGeom prst="rect">
            <a:avLst/>
          </a:prstGeom>
        </p:spPr>
      </p:pic>
      <p:pic>
        <p:nvPicPr>
          <p:cNvPr id="30" name="Graphic 29" descr="Man with solid fill">
            <a:extLst>
              <a:ext uri="{FF2B5EF4-FFF2-40B4-BE49-F238E27FC236}">
                <a16:creationId xmlns:a16="http://schemas.microsoft.com/office/drawing/2014/main" id="{99E72438-5A7A-93BA-634E-99A4619A8B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85513" y="2628423"/>
            <a:ext cx="516156" cy="516156"/>
          </a:xfrm>
          <a:prstGeom prst="rect">
            <a:avLst/>
          </a:prstGeom>
        </p:spPr>
      </p:pic>
      <p:pic>
        <p:nvPicPr>
          <p:cNvPr id="31" name="Graphic 30" descr="Man and woman with solid fill">
            <a:extLst>
              <a:ext uri="{FF2B5EF4-FFF2-40B4-BE49-F238E27FC236}">
                <a16:creationId xmlns:a16="http://schemas.microsoft.com/office/drawing/2014/main" id="{91BAB004-29EA-E82F-FAE3-3D6AC786BD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42154" y="4138415"/>
            <a:ext cx="516156" cy="516156"/>
          </a:xfrm>
          <a:prstGeom prst="rect">
            <a:avLst/>
          </a:prstGeom>
        </p:spPr>
      </p:pic>
      <p:pic>
        <p:nvPicPr>
          <p:cNvPr id="32" name="Graphic 31" descr="Woman with solid fill">
            <a:extLst>
              <a:ext uri="{FF2B5EF4-FFF2-40B4-BE49-F238E27FC236}">
                <a16:creationId xmlns:a16="http://schemas.microsoft.com/office/drawing/2014/main" id="{2CD11A69-11F8-3232-D9D4-E5F44F4FDA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95266" y="3015592"/>
            <a:ext cx="516156" cy="516156"/>
          </a:xfrm>
          <a:prstGeom prst="rect">
            <a:avLst/>
          </a:prstGeom>
        </p:spPr>
      </p:pic>
      <p:sp>
        <p:nvSpPr>
          <p:cNvPr id="33" name="Manual Input 32">
            <a:extLst>
              <a:ext uri="{FF2B5EF4-FFF2-40B4-BE49-F238E27FC236}">
                <a16:creationId xmlns:a16="http://schemas.microsoft.com/office/drawing/2014/main" id="{7655AAF6-FD24-6D76-D7EE-5009FEEAE941}"/>
              </a:ext>
            </a:extLst>
          </p:cNvPr>
          <p:cNvSpPr/>
          <p:nvPr/>
        </p:nvSpPr>
        <p:spPr>
          <a:xfrm>
            <a:off x="1126768" y="1389813"/>
            <a:ext cx="3007895" cy="4361699"/>
          </a:xfrm>
          <a:prstGeom prst="flowChartManualInpu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Channel &amp; Format Proliferation</a:t>
            </a:r>
          </a:p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4062BD9-9A69-DAE7-2AE8-78576C2F6D6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721" y="3487076"/>
            <a:ext cx="540946" cy="5409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D3BB40-D47F-52DE-AD5D-DB5778C068F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6659" y="2674473"/>
            <a:ext cx="595041" cy="5950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DA5A2D-0F8E-8F7F-61BF-FC90CBCA153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259" y="3503860"/>
            <a:ext cx="540946" cy="5409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7B5370-D557-99CD-11F8-3C472875BC2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689" y="2674473"/>
            <a:ext cx="595041" cy="5950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6FA6FA2-5895-568C-CD99-94A27F07DF7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69" y="2674473"/>
            <a:ext cx="595041" cy="5950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9160F2-5B8B-C7D3-1DBD-22DFEB826EBD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182" y="3487076"/>
            <a:ext cx="540946" cy="5409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DE85DB2-3329-843B-1F74-2797F5E5F1BD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679" y="2674473"/>
            <a:ext cx="595041" cy="5950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C2DD02F-A098-7E59-77FE-9C85D2E1912C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643" y="3487993"/>
            <a:ext cx="540946" cy="540946"/>
          </a:xfrm>
          <a:prstGeom prst="rect">
            <a:avLst/>
          </a:prstGeom>
        </p:spPr>
      </p:pic>
      <p:sp>
        <p:nvSpPr>
          <p:cNvPr id="48" name="Manual Input 47">
            <a:extLst>
              <a:ext uri="{FF2B5EF4-FFF2-40B4-BE49-F238E27FC236}">
                <a16:creationId xmlns:a16="http://schemas.microsoft.com/office/drawing/2014/main" id="{AED778E0-F3F7-F740-B57D-FA520C6B883E}"/>
              </a:ext>
            </a:extLst>
          </p:cNvPr>
          <p:cNvSpPr/>
          <p:nvPr/>
        </p:nvSpPr>
        <p:spPr>
          <a:xfrm>
            <a:off x="7891131" y="1365147"/>
            <a:ext cx="3007895" cy="4361699"/>
          </a:xfrm>
          <a:prstGeom prst="flowChartManualInpu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Siloed, Proprietary Measurement</a:t>
            </a:r>
          </a:p>
          <a:p>
            <a:pPr algn="ctr"/>
            <a:endParaRPr lang="en-US"/>
          </a:p>
        </p:txBody>
      </p:sp>
      <p:pic>
        <p:nvPicPr>
          <p:cNvPr id="54" name="Graphic 53" descr="Castle scene with solid fill">
            <a:extLst>
              <a:ext uri="{FF2B5EF4-FFF2-40B4-BE49-F238E27FC236}">
                <a16:creationId xmlns:a16="http://schemas.microsoft.com/office/drawing/2014/main" id="{FB2EEBB6-2FFE-17A5-203A-15DC91F253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658753" y="2570800"/>
            <a:ext cx="1472650" cy="1472650"/>
          </a:xfrm>
          <a:prstGeom prst="rect">
            <a:avLst/>
          </a:prstGeom>
        </p:spPr>
      </p:pic>
      <p:pic>
        <p:nvPicPr>
          <p:cNvPr id="6" name="Graphic 5" descr="Group with solid fill">
            <a:extLst>
              <a:ext uri="{FF2B5EF4-FFF2-40B4-BE49-F238E27FC236}">
                <a16:creationId xmlns:a16="http://schemas.microsoft.com/office/drawing/2014/main" id="{CAE6D6A0-BC36-B489-87A9-7E9BA891F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696841" y="35113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9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1DD7101-1BB3-7309-B205-BE3D5E91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D094BA0-539A-7BDE-5E8F-64F69B07DD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4" imgH="424" progId="TCLayout.ActiveDocument.1">
                  <p:embed/>
                </p:oleObj>
              </mc:Choice>
              <mc:Fallback>
                <p:oleObj name="think-cell Slide" r:id="rId4" imgW="424" imgH="424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D094BA0-539A-7BDE-5E8F-64F69B07D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495D972-7B2E-D37A-174C-BF8458F7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8717107" cy="1397739"/>
          </a:xfrm>
        </p:spPr>
        <p:txBody>
          <a:bodyPr/>
          <a:lstStyle/>
          <a:p>
            <a:r>
              <a:rPr lang="en-US" b="1">
                <a:latin typeface="Segoe UI Semibold" panose="020B0502040204020203" pitchFamily="34" charset="0"/>
                <a:cs typeface="Segoe UI Semibold" panose="020B0502040204020203" pitchFamily="34" charset="0"/>
              </a:rPr>
              <a:t>Frequency and Impressions</a:t>
            </a:r>
            <a:br>
              <a:rPr lang="en-US" b="1">
                <a:latin typeface="Segoe UI Semibold" panose="020B0502040204020203" pitchFamily="34" charset="0"/>
                <a:cs typeface="Segoe UI Semibold" panose="020B0502040204020203" pitchFamily="34" charset="0"/>
              </a:rPr>
            </a:br>
            <a:endParaRPr lang="en-US" sz="1400" b="1">
              <a:latin typeface="Segoe UI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6B6A3-79BD-1506-836D-96ED40C4B5D5}"/>
              </a:ext>
            </a:extLst>
          </p:cNvPr>
          <p:cNvSpPr txBox="1"/>
          <p:nvPr/>
        </p:nvSpPr>
        <p:spPr>
          <a:xfrm>
            <a:off x="2459768" y="6294209"/>
            <a:ext cx="802081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EE2A7B"/>
                </a:solidFill>
                <a:cs typeface="Segoe UI"/>
              </a:rPr>
              <a:t>This document has been created with synthetic data for illustrative purposes only</a:t>
            </a:r>
            <a:endParaRPr lang="en-GB" sz="1200">
              <a:solidFill>
                <a:srgbClr val="EE2A7B"/>
              </a:solidFill>
              <a:latin typeface="+mn-lt"/>
              <a:cs typeface="Segoe UI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269D3EE2-572B-E922-B742-B7D41D6A1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3611520"/>
              </p:ext>
            </p:extLst>
          </p:nvPr>
        </p:nvGraphicFramePr>
        <p:xfrm>
          <a:off x="607367" y="1289861"/>
          <a:ext cx="5820287" cy="362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8893116-B1BB-2EED-6590-460DF6FEB1E3}"/>
              </a:ext>
            </a:extLst>
          </p:cNvPr>
          <p:cNvSpPr txBox="1"/>
          <p:nvPr/>
        </p:nvSpPr>
        <p:spPr>
          <a:xfrm>
            <a:off x="1538143" y="6282540"/>
            <a:ext cx="1726755" cy="2616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100" b="1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Private and Confidential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146ABA-C499-48ED-BE8A-A6881DBD19AE}"/>
              </a:ext>
            </a:extLst>
          </p:cNvPr>
          <p:cNvGrpSpPr/>
          <p:nvPr/>
        </p:nvGrpSpPr>
        <p:grpSpPr>
          <a:xfrm rot="532714">
            <a:off x="9568371" y="379169"/>
            <a:ext cx="2535580" cy="493709"/>
            <a:chOff x="8365217" y="300990"/>
            <a:chExt cx="2535580" cy="4937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118815-7617-FB67-E8A9-CFF8435DECA8}"/>
                </a:ext>
              </a:extLst>
            </p:cNvPr>
            <p:cNvSpPr txBox="1"/>
            <p:nvPr/>
          </p:nvSpPr>
          <p:spPr>
            <a:xfrm>
              <a:off x="8414564" y="317012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>
                  <a:solidFill>
                    <a:srgbClr val="A4B0B9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Illustrative data!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176C60-03D5-10BF-6E0D-070556C521DB}"/>
                </a:ext>
              </a:extLst>
            </p:cNvPr>
            <p:cNvSpPr/>
            <p:nvPr/>
          </p:nvSpPr>
          <p:spPr>
            <a:xfrm>
              <a:off x="8365217" y="300990"/>
              <a:ext cx="2535580" cy="493709"/>
            </a:xfrm>
            <a:prstGeom prst="rect">
              <a:avLst/>
            </a:prstGeom>
            <a:noFill/>
            <a:ln w="28575" cmpd="thickThin">
              <a:solidFill>
                <a:srgbClr val="A4B0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161FF29-5B2E-20C5-8EE8-E10251A81392}"/>
              </a:ext>
            </a:extLst>
          </p:cNvPr>
          <p:cNvSpPr/>
          <p:nvPr/>
        </p:nvSpPr>
        <p:spPr>
          <a:xfrm>
            <a:off x="7018323" y="2729405"/>
            <a:ext cx="4612301" cy="9504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How to </a:t>
            </a:r>
            <a:r>
              <a:rPr lang="en-US" sz="1600" b="1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optimise</a:t>
            </a:r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future campaign frequency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Assigning roles to each vendor</a:t>
            </a:r>
          </a:p>
        </p:txBody>
      </p:sp>
    </p:spTree>
    <p:extLst>
      <p:ext uri="{BB962C8B-B14F-4D97-AF65-F5344CB8AC3E}">
        <p14:creationId xmlns:p14="http://schemas.microsoft.com/office/powerpoint/2010/main" val="2533308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C43C2-D121-22EA-B59A-7C6087B89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6AFBCC9-B1D1-A6A3-6316-10C563A77F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GB" sz="900" b="0" i="0" u="none" strike="noStrike" kern="0" cap="none" spc="0" normalizeH="0" baseline="0" noProof="0" smtClean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10FCBAF-8B0F-00DA-9980-9077D111EA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367" y="292949"/>
            <a:ext cx="6054725" cy="449610"/>
          </a:xfrm>
        </p:spPr>
        <p:txBody>
          <a:bodyPr vert="horz" wrap="square" lIns="0" tIns="12700" rIns="0" bIns="0" rtlCol="0">
            <a:spAutoFit/>
          </a:bodyPr>
          <a:lstStyle/>
          <a:p>
            <a:r>
              <a:rPr lang="en-GB"/>
              <a:t>The voice of the advertiser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A016D49-06A0-AE78-E5BB-037DD0B1A5F6}"/>
              </a:ext>
            </a:extLst>
          </p:cNvPr>
          <p:cNvSpPr/>
          <p:nvPr/>
        </p:nvSpPr>
        <p:spPr>
          <a:xfrm>
            <a:off x="610418" y="4825343"/>
            <a:ext cx="4481452" cy="661057"/>
          </a:xfrm>
          <a:custGeom>
            <a:avLst/>
            <a:gdLst/>
            <a:ahLst/>
            <a:cxnLst/>
            <a:rect l="l" t="t" r="r" b="b"/>
            <a:pathLst>
              <a:path w="4054475" h="1529714">
                <a:moveTo>
                  <a:pt x="4054221" y="0"/>
                </a:moveTo>
                <a:lnTo>
                  <a:pt x="0" y="0"/>
                </a:lnTo>
                <a:lnTo>
                  <a:pt x="0" y="1529181"/>
                </a:lnTo>
                <a:lnTo>
                  <a:pt x="4054221" y="1529181"/>
                </a:lnTo>
                <a:lnTo>
                  <a:pt x="4054221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rPr>
              <a:t>Matt Thomas   </a:t>
            </a:r>
            <a:endParaRPr kumimoji="0" lang="en-GB" b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Senior Director, Brand &amp; Media, N Europe </a:t>
            </a:r>
            <a:endParaRPr kumimoj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8DE41F5A-9655-4ADD-8E7C-918AA8988BAF">
            <a:hlinkClick r:id="" action="ppaction://media"/>
            <a:extLst>
              <a:ext uri="{FF2B5EF4-FFF2-40B4-BE49-F238E27FC236}">
                <a16:creationId xmlns:a16="http://schemas.microsoft.com/office/drawing/2014/main" id="{E70DB1BE-5E4A-386A-07C2-8D9F06141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7737" y="433241"/>
            <a:ext cx="3355146" cy="5505938"/>
          </a:xfrm>
          <a:prstGeom prst="rect">
            <a:avLst/>
          </a:prstGeom>
        </p:spPr>
      </p:pic>
      <p:pic>
        <p:nvPicPr>
          <p:cNvPr id="1026" name="Picture 2" descr="P&amp;G Logo, symbol, meaning, history, PNG, brand">
            <a:extLst>
              <a:ext uri="{FF2B5EF4-FFF2-40B4-BE49-F238E27FC236}">
                <a16:creationId xmlns:a16="http://schemas.microsoft.com/office/drawing/2014/main" id="{94F5D9A1-68E5-0AB0-8982-972862D5A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r="24436" b="17308"/>
          <a:stretch/>
        </p:blipFill>
        <p:spPr bwMode="auto">
          <a:xfrm>
            <a:off x="1786725" y="2435172"/>
            <a:ext cx="2128837" cy="198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13282-1DDB-AC10-7F4D-888F990C6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DE1A282-8161-4E6C-0400-F33F1704EC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78800"/>
          </a:xfr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C565B99-B845-5089-5188-F5436A6802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/>
          <a:lstStyle/>
          <a:p>
            <a:fld id="{B6F15528-21DE-4FAA-801E-634DDDAF4B2B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DDF13-3B06-F45E-20D3-E7C87B4B5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764DF71F-9BB4-442F-A094-E867FFB4C342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8AB29056-245F-7110-752C-C8CE030A6AFE}"/>
              </a:ext>
            </a:extLst>
          </p:cNvPr>
          <p:cNvSpPr txBox="1"/>
          <p:nvPr/>
        </p:nvSpPr>
        <p:spPr>
          <a:xfrm>
            <a:off x="7041239" y="218484"/>
            <a:ext cx="4943385" cy="1209263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160655" rIns="0" bIns="0" rtlCol="0">
            <a:noAutofit/>
          </a:bodyPr>
          <a:lstStyle/>
          <a:p>
            <a:pPr marL="250825" marR="245110" algn="l">
              <a:lnSpc>
                <a:spcPct val="106500"/>
              </a:lnSpc>
            </a:pPr>
            <a:r>
              <a:rPr lang="en-GB" sz="2600" b="1">
                <a:solidFill>
                  <a:srgbClr val="FFFFFF"/>
                </a:solidFill>
                <a:latin typeface="Segoe UI Semibold"/>
                <a:cs typeface="Segoe UI Semibold"/>
              </a:rPr>
              <a:t>FAC – Fractional Advertiser Contribution</a:t>
            </a:r>
            <a:endParaRPr lang="en-GB" sz="2600">
              <a:latin typeface="Segoe UI Semibold"/>
              <a:cs typeface="Segoe UI Semibold"/>
            </a:endParaRPr>
          </a:p>
        </p:txBody>
      </p:sp>
      <p:sp>
        <p:nvSpPr>
          <p:cNvPr id="5" name="Manual Input 4">
            <a:extLst>
              <a:ext uri="{FF2B5EF4-FFF2-40B4-BE49-F238E27FC236}">
                <a16:creationId xmlns:a16="http://schemas.microsoft.com/office/drawing/2014/main" id="{03658B03-CEF9-B03A-466C-1F1ABC50441C}"/>
              </a:ext>
            </a:extLst>
          </p:cNvPr>
          <p:cNvSpPr/>
          <p:nvPr/>
        </p:nvSpPr>
        <p:spPr>
          <a:xfrm>
            <a:off x="9071811" y="1459834"/>
            <a:ext cx="2912813" cy="1969166"/>
          </a:xfrm>
          <a:prstGeom prst="flowChartManualInp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000" i="1">
                <a:latin typeface="Segoe UI" panose="020B0502040204020203" pitchFamily="34" charset="0"/>
                <a:cs typeface="Segoe UI" panose="020B0502040204020203" pitchFamily="34" charset="0"/>
              </a:rPr>
              <a:t>0.1% on all media</a:t>
            </a:r>
          </a:p>
          <a:p>
            <a:pPr algn="l">
              <a:lnSpc>
                <a:spcPct val="150000"/>
              </a:lnSpc>
            </a:pPr>
            <a:r>
              <a:rPr lang="en-US" sz="2000" i="1">
                <a:latin typeface="Segoe UI" panose="020B0502040204020203" pitchFamily="34" charset="0"/>
                <a:cs typeface="Segoe UI" panose="020B0502040204020203" pitchFamily="34" charset="0"/>
              </a:rPr>
              <a:t>Automated collection via agency </a:t>
            </a:r>
          </a:p>
        </p:txBody>
      </p:sp>
    </p:spTree>
    <p:extLst>
      <p:ext uri="{BB962C8B-B14F-4D97-AF65-F5344CB8AC3E}">
        <p14:creationId xmlns:p14="http://schemas.microsoft.com/office/powerpoint/2010/main" val="1271522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DBBD90-5BF6-E6D4-AE1C-AB604A439D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E2D51-DA91-FCB1-B294-C404AE82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4718612" cy="1397739"/>
          </a:xfrm>
        </p:spPr>
        <p:txBody>
          <a:bodyPr/>
          <a:lstStyle/>
          <a:p>
            <a:r>
              <a:rPr lang="en-US"/>
              <a:t>Roadmap that supports media-neutral planning</a:t>
            </a:r>
          </a:p>
        </p:txBody>
      </p:sp>
      <p:sp>
        <p:nvSpPr>
          <p:cNvPr id="5" name="Manual Input 4">
            <a:extLst>
              <a:ext uri="{FF2B5EF4-FFF2-40B4-BE49-F238E27FC236}">
                <a16:creationId xmlns:a16="http://schemas.microsoft.com/office/drawing/2014/main" id="{63FBA617-8528-0307-B149-7747881B248D}"/>
              </a:ext>
            </a:extLst>
          </p:cNvPr>
          <p:cNvSpPr/>
          <p:nvPr/>
        </p:nvSpPr>
        <p:spPr>
          <a:xfrm>
            <a:off x="721894" y="2534650"/>
            <a:ext cx="6909885" cy="930442"/>
          </a:xfrm>
          <a:prstGeom prst="flowChartManualInp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Segoe UI Semibold" panose="020F0502020204030204" pitchFamily="34" charset="0"/>
                <a:cs typeface="Segoe UI Semibold" panose="020F0502020204030204" pitchFamily="34" charset="0"/>
              </a:rPr>
              <a:t>Core Reporting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05D89C90-5075-1E9F-44D8-43DFA77936BF}"/>
              </a:ext>
            </a:extLst>
          </p:cNvPr>
          <p:cNvSpPr/>
          <p:nvPr/>
        </p:nvSpPr>
        <p:spPr>
          <a:xfrm>
            <a:off x="3994483" y="1475872"/>
            <a:ext cx="3637296" cy="930442"/>
          </a:xfrm>
          <a:prstGeom prst="flowChartManualInpu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Segoe UI Semibold" panose="020F0502020204030204" pitchFamily="34" charset="0"/>
                <a:cs typeface="Segoe UI Semibold" panose="020F0502020204030204" pitchFamily="34" charset="0"/>
              </a:rPr>
              <a:t>Premium Reporting</a:t>
            </a:r>
          </a:p>
        </p:txBody>
      </p:sp>
      <p:sp>
        <p:nvSpPr>
          <p:cNvPr id="7" name="Manual Input 6">
            <a:extLst>
              <a:ext uri="{FF2B5EF4-FFF2-40B4-BE49-F238E27FC236}">
                <a16:creationId xmlns:a16="http://schemas.microsoft.com/office/drawing/2014/main" id="{B53B1637-632C-2A3E-4ABC-47263FB71FDC}"/>
              </a:ext>
            </a:extLst>
          </p:cNvPr>
          <p:cNvSpPr/>
          <p:nvPr/>
        </p:nvSpPr>
        <p:spPr>
          <a:xfrm>
            <a:off x="3994483" y="3900509"/>
            <a:ext cx="6909885" cy="930442"/>
          </a:xfrm>
          <a:prstGeom prst="flowChartManualInp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Segoe UI Semibold" panose="020F0502020204030204" pitchFamily="34" charset="0"/>
                <a:cs typeface="Segoe UI Semibold" panose="020F0502020204030204" pitchFamily="34" charset="0"/>
              </a:rPr>
              <a:t>Planning</a:t>
            </a:r>
          </a:p>
        </p:txBody>
      </p:sp>
      <p:sp>
        <p:nvSpPr>
          <p:cNvPr id="9" name="Manual Input 8">
            <a:extLst>
              <a:ext uri="{FF2B5EF4-FFF2-40B4-BE49-F238E27FC236}">
                <a16:creationId xmlns:a16="http://schemas.microsoft.com/office/drawing/2014/main" id="{8FD36CC7-426E-3610-EB31-130583BCE612}"/>
              </a:ext>
            </a:extLst>
          </p:cNvPr>
          <p:cNvSpPr/>
          <p:nvPr/>
        </p:nvSpPr>
        <p:spPr>
          <a:xfrm>
            <a:off x="3994482" y="5076138"/>
            <a:ext cx="6909885" cy="930442"/>
          </a:xfrm>
          <a:prstGeom prst="flowChartManualInpu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Segoe UI Semibold" panose="020F0502020204030204" pitchFamily="34" charset="0"/>
                <a:cs typeface="Segoe UI Semibold" panose="020F0502020204030204" pitchFamily="34" charset="0"/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621212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64BA8-F495-F87D-D642-20A02C9EB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85F5C719-FC64-00AD-82A0-C2DAB965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Thank you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3CDA7-60AC-134D-41A8-EF35681888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6255" y="5075238"/>
            <a:ext cx="2088000" cy="936000"/>
          </a:xfrm>
        </p:spPr>
        <p:txBody>
          <a:bodyPr/>
          <a:lstStyle/>
          <a:p>
            <a:r>
              <a:rPr lang="en-GB"/>
              <a:t>Origin</a:t>
            </a:r>
          </a:p>
          <a:p>
            <a:pPr lvl="1"/>
            <a:r>
              <a:rPr lang="it-IT"/>
              <a:t>12 Henrietta Street</a:t>
            </a:r>
          </a:p>
          <a:p>
            <a:pPr lvl="1"/>
            <a:r>
              <a:rPr lang="it-IT"/>
              <a:t>London</a:t>
            </a:r>
          </a:p>
          <a:p>
            <a:pPr lvl="1"/>
            <a:r>
              <a:rPr lang="it-IT"/>
              <a:t>WC2E 8LH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79C2263-AB94-BB1C-C09B-45893B26E4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8917" y="5075238"/>
            <a:ext cx="2088000" cy="936000"/>
          </a:xfrm>
        </p:spPr>
        <p:txBody>
          <a:bodyPr/>
          <a:lstStyle/>
          <a:p>
            <a:r>
              <a:rPr lang="en-GB"/>
              <a:t>Martin Lawson</a:t>
            </a:r>
          </a:p>
          <a:p>
            <a:pPr lvl="1"/>
            <a:r>
              <a:rPr lang="nb-NO" err="1"/>
              <a:t>martinl@isba.org.uk</a:t>
            </a:r>
            <a:endParaRPr lang="nb-NO"/>
          </a:p>
          <a:p>
            <a:pPr lvl="1"/>
            <a:r>
              <a:rPr lang="nb-NO" err="1"/>
              <a:t>originmediameasurement.com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16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4CD4D-063E-6D5E-C0B0-4F43AFA79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D84EDD8-A79A-80ED-31F5-02AF812705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78800"/>
          </a:xfr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3476708-E921-CE22-8EB7-BF1CBC8AD8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/>
          <a:lstStyle/>
          <a:p>
            <a:fld id="{B6F15528-21DE-4FAA-801E-634DDDAF4B2B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32FBFD-1052-D91A-D369-6FB36A14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1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48E57CA4-B57F-C4F5-9FE7-1021FA5456BE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913B955F-FDE8-2372-485C-32C47B58F6F7}"/>
              </a:ext>
            </a:extLst>
          </p:cNvPr>
          <p:cNvSpPr txBox="1"/>
          <p:nvPr/>
        </p:nvSpPr>
        <p:spPr>
          <a:xfrm>
            <a:off x="6931152" y="142802"/>
            <a:ext cx="5126624" cy="2540240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160655" rIns="0" bIns="0" rtlCol="0">
            <a:noAutofit/>
          </a:bodyPr>
          <a:lstStyle/>
          <a:p>
            <a:pPr marL="250825" marR="245110" algn="l">
              <a:lnSpc>
                <a:spcPct val="106500"/>
              </a:lnSpc>
            </a:pPr>
            <a:r>
              <a:rPr lang="en-GB" sz="2600" b="1">
                <a:solidFill>
                  <a:srgbClr val="FFFFFF"/>
                </a:solidFill>
                <a:latin typeface="Segoe UI Semibold"/>
                <a:cs typeface="Segoe UI Semibold"/>
              </a:rPr>
              <a:t>Origin is a world-first solution</a:t>
            </a:r>
            <a:endParaRPr lang="en-GB" sz="2000" b="1">
              <a:solidFill>
                <a:srgbClr val="FFFFFF"/>
              </a:solidFill>
              <a:latin typeface="Segoe UI Semibold"/>
              <a:cs typeface="Segoe UI Semibold"/>
            </a:endParaRPr>
          </a:p>
          <a:p>
            <a:pPr marL="250825" marR="245110" algn="l">
              <a:lnSpc>
                <a:spcPct val="150000"/>
              </a:lnSpc>
            </a:pPr>
            <a:r>
              <a:rPr lang="en-GB" sz="2000" b="1" i="1">
                <a:solidFill>
                  <a:srgbClr val="FFFFFF"/>
                </a:solidFill>
                <a:latin typeface="Segoe UI Semibold" panose="020F0502020204030204" pitchFamily="34" charset="0"/>
                <a:cs typeface="Segoe UI Semibold" panose="020F0502020204030204" pitchFamily="34" charset="0"/>
              </a:rPr>
              <a:t>Advertiser led</a:t>
            </a:r>
          </a:p>
          <a:p>
            <a:pPr marL="250825" marR="245110" algn="l">
              <a:lnSpc>
                <a:spcPct val="150000"/>
              </a:lnSpc>
            </a:pPr>
            <a:r>
              <a:rPr lang="en-GB" sz="2000" b="1" i="1">
                <a:solidFill>
                  <a:srgbClr val="FFFFFF"/>
                </a:solidFill>
                <a:latin typeface="Segoe UI Semibold" panose="020F0502020204030204" pitchFamily="34" charset="0"/>
                <a:cs typeface="Segoe UI Semibold" panose="020F0502020204030204" pitchFamily="34" charset="0"/>
              </a:rPr>
              <a:t>Single source</a:t>
            </a:r>
          </a:p>
          <a:p>
            <a:pPr marL="250825" marR="245110" algn="l">
              <a:lnSpc>
                <a:spcPct val="150000"/>
              </a:lnSpc>
            </a:pPr>
            <a:r>
              <a:rPr lang="en-GB" sz="2000" b="1" i="1">
                <a:solidFill>
                  <a:srgbClr val="FFFFFF"/>
                </a:solidFill>
                <a:latin typeface="Segoe UI Semibold" panose="020F0502020204030204" pitchFamily="34" charset="0"/>
                <a:cs typeface="Segoe UI Semibold" panose="020F0502020204030204" pitchFamily="34" charset="0"/>
              </a:rPr>
              <a:t>Privacy safe</a:t>
            </a:r>
          </a:p>
          <a:p>
            <a:pPr marL="250825" marR="245110" algn="l">
              <a:lnSpc>
                <a:spcPct val="150000"/>
              </a:lnSpc>
            </a:pPr>
            <a:r>
              <a:rPr lang="en-GB" sz="2000" b="1" i="1">
                <a:solidFill>
                  <a:srgbClr val="FFFFFF"/>
                </a:solidFill>
                <a:latin typeface="Segoe UI Semibold" panose="020F0502020204030204" pitchFamily="34" charset="0"/>
                <a:cs typeface="Segoe UI Semibold" panose="020F0502020204030204" pitchFamily="34" charset="0"/>
              </a:rPr>
              <a:t>Independently audited</a:t>
            </a:r>
          </a:p>
        </p:txBody>
      </p:sp>
    </p:spTree>
    <p:extLst>
      <p:ext uri="{BB962C8B-B14F-4D97-AF65-F5344CB8AC3E}">
        <p14:creationId xmlns:p14="http://schemas.microsoft.com/office/powerpoint/2010/main" val="257239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22CAB-5821-A68F-FDCC-4670F45A4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E293B9C-C26E-445B-4A0E-BC5A4355A1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78800"/>
          </a:xfrm>
          <a:noFill/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D32338D-9868-7C98-ACDD-8FA5840870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89956" y="6325145"/>
            <a:ext cx="298475" cy="176400"/>
          </a:xfrm>
        </p:spPr>
        <p:txBody>
          <a:bodyPr/>
          <a:lstStyle/>
          <a:p>
            <a:fld id="{B6F15528-21DE-4FAA-801E-634DDDAF4B2B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ACE03-E4AE-7CEB-64AF-00A689B001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293201A6-1659-9549-2B52-061CC8B82C24}"/>
              </a:ext>
            </a:extLst>
          </p:cNvPr>
          <p:cNvSpPr txBox="1"/>
          <p:nvPr/>
        </p:nvSpPr>
        <p:spPr>
          <a:xfrm>
            <a:off x="10221240" y="6325146"/>
            <a:ext cx="768985" cy="1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©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</a:t>
            </a:r>
            <a:r>
              <a:rPr sz="900" b="0">
                <a:solidFill>
                  <a:schemeClr val="bg1"/>
                </a:solidFill>
                <a:latin typeface="+mn-lt"/>
                <a:cs typeface="Segoe UI Semibold"/>
              </a:rPr>
              <a:t>Origin</a:t>
            </a:r>
            <a:r>
              <a:rPr sz="900" b="0" spc="-20">
                <a:solidFill>
                  <a:schemeClr val="bg1"/>
                </a:solidFill>
                <a:latin typeface="+mn-lt"/>
                <a:cs typeface="Segoe UI Semibold"/>
              </a:rPr>
              <a:t> 202</a:t>
            </a:r>
            <a:r>
              <a:rPr lang="en-GB" sz="900" b="0" spc="-20">
                <a:solidFill>
                  <a:schemeClr val="bg1"/>
                </a:solidFill>
                <a:latin typeface="+mn-lt"/>
                <a:cs typeface="Segoe UI Semibold"/>
              </a:rPr>
              <a:t>5</a:t>
            </a:r>
            <a:endParaRPr sz="900" b="0">
              <a:solidFill>
                <a:schemeClr val="bg1"/>
              </a:solidFill>
              <a:latin typeface="+mn-lt"/>
              <a:cs typeface="Segoe UI Semibold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C0CD5-B649-DD98-8F8F-B6C33BA4A499}"/>
              </a:ext>
            </a:extLst>
          </p:cNvPr>
          <p:cNvSpPr/>
          <p:nvPr/>
        </p:nvSpPr>
        <p:spPr>
          <a:xfrm>
            <a:off x="-164431" y="-59676"/>
            <a:ext cx="12705347" cy="6930190"/>
          </a:xfrm>
          <a:prstGeom prst="rect">
            <a:avLst/>
          </a:prstGeom>
          <a:solidFill>
            <a:srgbClr val="1C3B51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6D4117-1C28-7571-55DB-C5779AC48F6D}"/>
              </a:ext>
            </a:extLst>
          </p:cNvPr>
          <p:cNvGrpSpPr/>
          <p:nvPr/>
        </p:nvGrpSpPr>
        <p:grpSpPr>
          <a:xfrm>
            <a:off x="742591" y="600135"/>
            <a:ext cx="2822608" cy="1529936"/>
            <a:chOff x="742591" y="600135"/>
            <a:chExt cx="2822608" cy="15299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1A1A2E-83B8-789D-BAAF-E340A8DF5FEF}"/>
                </a:ext>
              </a:extLst>
            </p:cNvPr>
            <p:cNvSpPr/>
            <p:nvPr/>
          </p:nvSpPr>
          <p:spPr>
            <a:xfrm>
              <a:off x="803945" y="677494"/>
              <a:ext cx="2761254" cy="145257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1C3B51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EE2A7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Drive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EE2A7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Efficiency</a:t>
              </a: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9EADCCA-7548-D546-10F6-343145C86564}"/>
                </a:ext>
              </a:extLst>
            </p:cNvPr>
            <p:cNvSpPr/>
            <p:nvPr/>
          </p:nvSpPr>
          <p:spPr>
            <a:xfrm rot="5400000">
              <a:off x="750164" y="592562"/>
              <a:ext cx="823873" cy="839019"/>
            </a:xfrm>
            <a:prstGeom prst="rtTriangle">
              <a:avLst/>
            </a:prstGeom>
            <a:solidFill>
              <a:srgbClr val="EE2A7B"/>
            </a:solidFill>
            <a:ln w="25400" cap="flat" cmpd="sng" algn="ctr">
              <a:solidFill>
                <a:srgbClr val="1C3B51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98D97E-4D10-5DAB-C249-ECE2F2E15BF2}"/>
                </a:ext>
              </a:extLst>
            </p:cNvPr>
            <p:cNvSpPr txBox="1"/>
            <p:nvPr/>
          </p:nvSpPr>
          <p:spPr>
            <a:xfrm>
              <a:off x="742592" y="651949"/>
              <a:ext cx="415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>
                  <a:solidFill>
                    <a:prstClr val="white"/>
                  </a:solidFill>
                  <a:latin typeface="Segoe UI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4A31AE-8D10-6004-E9CC-C60C1EF6959A}"/>
              </a:ext>
            </a:extLst>
          </p:cNvPr>
          <p:cNvGrpSpPr/>
          <p:nvPr/>
        </p:nvGrpSpPr>
        <p:grpSpPr>
          <a:xfrm>
            <a:off x="4279751" y="2395010"/>
            <a:ext cx="2882534" cy="1529936"/>
            <a:chOff x="4214655" y="2622407"/>
            <a:chExt cx="2882534" cy="15299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2A0C08-BBBC-5EFC-6419-25F78B3CF1C3}"/>
                </a:ext>
              </a:extLst>
            </p:cNvPr>
            <p:cNvSpPr/>
            <p:nvPr/>
          </p:nvSpPr>
          <p:spPr>
            <a:xfrm>
              <a:off x="4262784" y="2705656"/>
              <a:ext cx="2834405" cy="144668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1C3B51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EE2A7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Improve Audience Experience</a:t>
              </a: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649CC3DD-8505-42DD-691A-8BA5AEEF6EB9}"/>
                </a:ext>
              </a:extLst>
            </p:cNvPr>
            <p:cNvSpPr/>
            <p:nvPr/>
          </p:nvSpPr>
          <p:spPr>
            <a:xfrm rot="5400000">
              <a:off x="4270514" y="2566548"/>
              <a:ext cx="820533" cy="932251"/>
            </a:xfrm>
            <a:prstGeom prst="rtTriangle">
              <a:avLst/>
            </a:prstGeom>
            <a:solidFill>
              <a:srgbClr val="EE2A7B"/>
            </a:solidFill>
            <a:ln w="25400" cap="flat" cmpd="sng" algn="ctr">
              <a:solidFill>
                <a:srgbClr val="1C3B51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E17229-BA95-8A81-6873-0E3D6005B131}"/>
                </a:ext>
              </a:extLst>
            </p:cNvPr>
            <p:cNvSpPr txBox="1"/>
            <p:nvPr/>
          </p:nvSpPr>
          <p:spPr>
            <a:xfrm>
              <a:off x="4214655" y="2674221"/>
              <a:ext cx="46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>
                  <a:solidFill>
                    <a:prstClr val="white"/>
                  </a:solidFill>
                  <a:latin typeface="Segoe UI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0428D0-D977-FC95-DD7C-41BEC3D2314B}"/>
              </a:ext>
            </a:extLst>
          </p:cNvPr>
          <p:cNvGrpSpPr/>
          <p:nvPr/>
        </p:nvGrpSpPr>
        <p:grpSpPr>
          <a:xfrm>
            <a:off x="7876837" y="4189886"/>
            <a:ext cx="2895758" cy="1529936"/>
            <a:chOff x="7876837" y="4189886"/>
            <a:chExt cx="2895758" cy="15299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8429D7-5B8E-3425-3F79-108A15BAA15B}"/>
                </a:ext>
              </a:extLst>
            </p:cNvPr>
            <p:cNvSpPr/>
            <p:nvPr/>
          </p:nvSpPr>
          <p:spPr>
            <a:xfrm>
              <a:off x="7938190" y="4279024"/>
              <a:ext cx="2834405" cy="144079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1C3B51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EE2A7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Increase Campaign Effectiveness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D5F30CC-D90B-C9D4-6CEF-B77DC7A65B27}"/>
                </a:ext>
              </a:extLst>
            </p:cNvPr>
            <p:cNvSpPr/>
            <p:nvPr/>
          </p:nvSpPr>
          <p:spPr>
            <a:xfrm rot="5400000">
              <a:off x="7934366" y="4132357"/>
              <a:ext cx="817193" cy="932251"/>
            </a:xfrm>
            <a:prstGeom prst="rtTriangle">
              <a:avLst/>
            </a:prstGeom>
            <a:solidFill>
              <a:srgbClr val="EE2A7B"/>
            </a:solidFill>
            <a:ln w="25400" cap="flat" cmpd="sng" algn="ctr">
              <a:solidFill>
                <a:srgbClr val="1C3B51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08FD0A-0B4D-2C48-9C2A-6D22B243837D}"/>
                </a:ext>
              </a:extLst>
            </p:cNvPr>
            <p:cNvSpPr txBox="1"/>
            <p:nvPr/>
          </p:nvSpPr>
          <p:spPr>
            <a:xfrm>
              <a:off x="7876837" y="4241700"/>
              <a:ext cx="462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>
                  <a:solidFill>
                    <a:prstClr val="white"/>
                  </a:solidFill>
                  <a:latin typeface="Segoe UI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92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B5AA4-A482-4AE9-33FC-770F12454DF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301073" y="6330773"/>
            <a:ext cx="298475" cy="176400"/>
          </a:xfrm>
        </p:spPr>
        <p:txBody>
          <a:bodyPr/>
          <a:lstStyle/>
          <a:p>
            <a:fld id="{B6F15528-21DE-4FAA-801E-634DDDAF4B2B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bg object 19">
            <a:extLst>
              <a:ext uri="{FF2B5EF4-FFF2-40B4-BE49-F238E27FC236}">
                <a16:creationId xmlns:a16="http://schemas.microsoft.com/office/drawing/2014/main" id="{37C2287C-CB2D-A3AF-456B-F567E42858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282" y="1655135"/>
            <a:ext cx="5619045" cy="483837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22A3C38-2587-D4D6-7C05-CD7CC12090B7}"/>
              </a:ext>
            </a:extLst>
          </p:cNvPr>
          <p:cNvGrpSpPr/>
          <p:nvPr/>
        </p:nvGrpSpPr>
        <p:grpSpPr>
          <a:xfrm>
            <a:off x="5581280" y="347240"/>
            <a:ext cx="5619045" cy="1570827"/>
            <a:chOff x="3208472" y="185196"/>
            <a:chExt cx="5619045" cy="1570827"/>
          </a:xfrm>
        </p:grpSpPr>
        <p:sp>
          <p:nvSpPr>
            <p:cNvPr id="19" name="Manual Input 18">
              <a:extLst>
                <a:ext uri="{FF2B5EF4-FFF2-40B4-BE49-F238E27FC236}">
                  <a16:creationId xmlns:a16="http://schemas.microsoft.com/office/drawing/2014/main" id="{FEAF6623-507D-9941-4E1F-34F116373F58}"/>
                </a:ext>
              </a:extLst>
            </p:cNvPr>
            <p:cNvSpPr/>
            <p:nvPr/>
          </p:nvSpPr>
          <p:spPr>
            <a:xfrm flipH="1">
              <a:off x="3208472" y="185196"/>
              <a:ext cx="5619045" cy="1307896"/>
            </a:xfrm>
            <a:prstGeom prst="flowChartManualInpu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anual Input 20">
              <a:extLst>
                <a:ext uri="{FF2B5EF4-FFF2-40B4-BE49-F238E27FC236}">
                  <a16:creationId xmlns:a16="http://schemas.microsoft.com/office/drawing/2014/main" id="{0A539A2D-DD22-6D99-26CC-96DB35ADD631}"/>
                </a:ext>
              </a:extLst>
            </p:cNvPr>
            <p:cNvSpPr/>
            <p:nvPr/>
          </p:nvSpPr>
          <p:spPr>
            <a:xfrm flipH="1">
              <a:off x="7409056" y="862713"/>
              <a:ext cx="1345155" cy="893310"/>
            </a:xfrm>
            <a:prstGeom prst="flowChartManualInpu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144C9A-BA6D-A862-34A1-79445273E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0778" y="596735"/>
            <a:ext cx="2313414" cy="6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CDABF3D-A6FC-89F5-8EA8-3C594952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6054725" cy="1397739"/>
          </a:xfrm>
        </p:spPr>
        <p:txBody>
          <a:bodyPr/>
          <a:lstStyle/>
          <a:p>
            <a:r>
              <a:rPr lang="en-GB"/>
              <a:t>Part of the WFA’s global </a:t>
            </a:r>
            <a:br>
              <a:rPr lang="en-GB"/>
            </a:br>
            <a:r>
              <a:rPr lang="en-GB"/>
              <a:t>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A556B-393C-5998-F440-5C9140D3D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541" y="2159682"/>
            <a:ext cx="3003735" cy="845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A7455-7EE3-8F77-DD22-254D037D7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591" y="4526038"/>
            <a:ext cx="1860650" cy="703962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CD743D5-4037-7887-7DB2-57E7A2DF5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70" y="4593946"/>
            <a:ext cx="432324" cy="4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9127D-3A62-3EBC-1AAB-572157AB4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819" y="3243114"/>
            <a:ext cx="1037249" cy="10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60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0CFEC-3DC5-F8A2-8043-DCBAC6F7396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9D005E-A8E0-B839-3EBA-6FFFB16F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 50 funding stakeholders involved in service design</a:t>
            </a:r>
          </a:p>
        </p:txBody>
      </p:sp>
      <p:pic>
        <p:nvPicPr>
          <p:cNvPr id="40" name="object 97">
            <a:extLst>
              <a:ext uri="{FF2B5EF4-FFF2-40B4-BE49-F238E27FC236}">
                <a16:creationId xmlns:a16="http://schemas.microsoft.com/office/drawing/2014/main" id="{DB57CB20-1351-2438-5754-E90FA57D483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85" y="2051895"/>
            <a:ext cx="534671" cy="556394"/>
          </a:xfrm>
          <a:prstGeom prst="rect">
            <a:avLst/>
          </a:prstGeom>
        </p:spPr>
      </p:pic>
      <p:pic>
        <p:nvPicPr>
          <p:cNvPr id="41" name="object 81">
            <a:extLst>
              <a:ext uri="{FF2B5EF4-FFF2-40B4-BE49-F238E27FC236}">
                <a16:creationId xmlns:a16="http://schemas.microsoft.com/office/drawing/2014/main" id="{CDC4FB8B-5B70-4600-F1C6-36987283A51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641" y="2153644"/>
            <a:ext cx="606750" cy="376331"/>
          </a:xfrm>
          <a:prstGeom prst="rect">
            <a:avLst/>
          </a:prstGeom>
        </p:spPr>
      </p:pic>
      <p:pic>
        <p:nvPicPr>
          <p:cNvPr id="42" name="object 39">
            <a:extLst>
              <a:ext uri="{FF2B5EF4-FFF2-40B4-BE49-F238E27FC236}">
                <a16:creationId xmlns:a16="http://schemas.microsoft.com/office/drawing/2014/main" id="{67008039-B3CD-B12E-FA9C-87314FC24D51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781" y="2072718"/>
            <a:ext cx="534670" cy="538181"/>
          </a:xfrm>
          <a:prstGeom prst="rect">
            <a:avLst/>
          </a:prstGeom>
        </p:spPr>
      </p:pic>
      <p:sp>
        <p:nvSpPr>
          <p:cNvPr id="43" name="object 66">
            <a:extLst>
              <a:ext uri="{FF2B5EF4-FFF2-40B4-BE49-F238E27FC236}">
                <a16:creationId xmlns:a16="http://schemas.microsoft.com/office/drawing/2014/main" id="{EA0359DA-0835-2DB9-8E94-4EEC15F656D1}"/>
              </a:ext>
            </a:extLst>
          </p:cNvPr>
          <p:cNvSpPr/>
          <p:nvPr/>
        </p:nvSpPr>
        <p:spPr>
          <a:xfrm>
            <a:off x="3622548" y="2123830"/>
            <a:ext cx="356474" cy="435955"/>
          </a:xfrm>
          <a:custGeom>
            <a:avLst/>
            <a:gdLst/>
            <a:ahLst/>
            <a:cxnLst/>
            <a:rect l="l" t="t" r="r" b="b"/>
            <a:pathLst>
              <a:path w="534669" h="588010">
                <a:moveTo>
                  <a:pt x="474387" y="558114"/>
                </a:moveTo>
                <a:lnTo>
                  <a:pt x="460858" y="558114"/>
                </a:lnTo>
                <a:lnTo>
                  <a:pt x="462988" y="566549"/>
                </a:lnTo>
                <a:lnTo>
                  <a:pt x="465303" y="576330"/>
                </a:lnTo>
                <a:lnTo>
                  <a:pt x="468495" y="584433"/>
                </a:lnTo>
                <a:lnTo>
                  <a:pt x="473253" y="587832"/>
                </a:lnTo>
                <a:lnTo>
                  <a:pt x="476314" y="587857"/>
                </a:lnTo>
                <a:lnTo>
                  <a:pt x="478486" y="586371"/>
                </a:lnTo>
                <a:lnTo>
                  <a:pt x="488717" y="564222"/>
                </a:lnTo>
                <a:lnTo>
                  <a:pt x="478625" y="564222"/>
                </a:lnTo>
                <a:lnTo>
                  <a:pt x="474521" y="558910"/>
                </a:lnTo>
                <a:lnTo>
                  <a:pt x="474387" y="558114"/>
                </a:lnTo>
                <a:close/>
              </a:path>
              <a:path w="534669" h="588010">
                <a:moveTo>
                  <a:pt x="426086" y="528269"/>
                </a:moveTo>
                <a:lnTo>
                  <a:pt x="415983" y="530817"/>
                </a:lnTo>
                <a:lnTo>
                  <a:pt x="407209" y="538037"/>
                </a:lnTo>
                <a:lnTo>
                  <a:pt x="400999" y="549087"/>
                </a:lnTo>
                <a:lnTo>
                  <a:pt x="398590" y="563130"/>
                </a:lnTo>
                <a:lnTo>
                  <a:pt x="400514" y="574629"/>
                </a:lnTo>
                <a:lnTo>
                  <a:pt x="405732" y="582137"/>
                </a:lnTo>
                <a:lnTo>
                  <a:pt x="413158" y="586238"/>
                </a:lnTo>
                <a:lnTo>
                  <a:pt x="421704" y="587514"/>
                </a:lnTo>
                <a:lnTo>
                  <a:pt x="435450" y="584862"/>
                </a:lnTo>
                <a:lnTo>
                  <a:pt x="446429" y="577896"/>
                </a:lnTo>
                <a:lnTo>
                  <a:pt x="447672" y="576491"/>
                </a:lnTo>
                <a:lnTo>
                  <a:pt x="427292" y="576491"/>
                </a:lnTo>
                <a:lnTo>
                  <a:pt x="423304" y="576465"/>
                </a:lnTo>
                <a:lnTo>
                  <a:pt x="416256" y="574916"/>
                </a:lnTo>
                <a:lnTo>
                  <a:pt x="416281" y="571017"/>
                </a:lnTo>
                <a:lnTo>
                  <a:pt x="420521" y="568215"/>
                </a:lnTo>
                <a:lnTo>
                  <a:pt x="429832" y="564632"/>
                </a:lnTo>
                <a:lnTo>
                  <a:pt x="431842" y="563219"/>
                </a:lnTo>
                <a:lnTo>
                  <a:pt x="412979" y="563219"/>
                </a:lnTo>
                <a:lnTo>
                  <a:pt x="412056" y="558114"/>
                </a:lnTo>
                <a:lnTo>
                  <a:pt x="412044" y="556704"/>
                </a:lnTo>
                <a:lnTo>
                  <a:pt x="412441" y="550011"/>
                </a:lnTo>
                <a:lnTo>
                  <a:pt x="415424" y="543163"/>
                </a:lnTo>
                <a:lnTo>
                  <a:pt x="422009" y="540232"/>
                </a:lnTo>
                <a:lnTo>
                  <a:pt x="443501" y="540232"/>
                </a:lnTo>
                <a:lnTo>
                  <a:pt x="443510" y="538873"/>
                </a:lnTo>
                <a:lnTo>
                  <a:pt x="436525" y="528332"/>
                </a:lnTo>
                <a:lnTo>
                  <a:pt x="426086" y="528269"/>
                </a:lnTo>
                <a:close/>
              </a:path>
              <a:path w="534669" h="588010">
                <a:moveTo>
                  <a:pt x="463182" y="530288"/>
                </a:moveTo>
                <a:lnTo>
                  <a:pt x="460731" y="535990"/>
                </a:lnTo>
                <a:lnTo>
                  <a:pt x="460058" y="538657"/>
                </a:lnTo>
                <a:lnTo>
                  <a:pt x="455712" y="551066"/>
                </a:lnTo>
                <a:lnTo>
                  <a:pt x="448661" y="563375"/>
                </a:lnTo>
                <a:lnTo>
                  <a:pt x="439118" y="572783"/>
                </a:lnTo>
                <a:lnTo>
                  <a:pt x="427292" y="576491"/>
                </a:lnTo>
                <a:lnTo>
                  <a:pt x="447672" y="576491"/>
                </a:lnTo>
                <a:lnTo>
                  <a:pt x="454835" y="568389"/>
                </a:lnTo>
                <a:lnTo>
                  <a:pt x="460858" y="558114"/>
                </a:lnTo>
                <a:lnTo>
                  <a:pt x="474387" y="558114"/>
                </a:lnTo>
                <a:lnTo>
                  <a:pt x="472556" y="547269"/>
                </a:lnTo>
                <a:lnTo>
                  <a:pt x="470994" y="535631"/>
                </a:lnTo>
                <a:lnTo>
                  <a:pt x="468097" y="530326"/>
                </a:lnTo>
                <a:lnTo>
                  <a:pt x="463182" y="530288"/>
                </a:lnTo>
                <a:close/>
              </a:path>
              <a:path w="534669" h="588010">
                <a:moveTo>
                  <a:pt x="518465" y="522249"/>
                </a:moveTo>
                <a:lnTo>
                  <a:pt x="500721" y="528736"/>
                </a:lnTo>
                <a:lnTo>
                  <a:pt x="489459" y="543179"/>
                </a:lnTo>
                <a:lnTo>
                  <a:pt x="482698" y="557716"/>
                </a:lnTo>
                <a:lnTo>
                  <a:pt x="478625" y="564222"/>
                </a:lnTo>
                <a:lnTo>
                  <a:pt x="488717" y="564222"/>
                </a:lnTo>
                <a:lnTo>
                  <a:pt x="489221" y="563130"/>
                </a:lnTo>
                <a:lnTo>
                  <a:pt x="496428" y="549316"/>
                </a:lnTo>
                <a:lnTo>
                  <a:pt x="504204" y="539243"/>
                </a:lnTo>
                <a:lnTo>
                  <a:pt x="512865" y="535381"/>
                </a:lnTo>
                <a:lnTo>
                  <a:pt x="534621" y="535381"/>
                </a:lnTo>
                <a:lnTo>
                  <a:pt x="534671" y="527723"/>
                </a:lnTo>
                <a:lnTo>
                  <a:pt x="528270" y="522312"/>
                </a:lnTo>
                <a:lnTo>
                  <a:pt x="518465" y="522249"/>
                </a:lnTo>
                <a:close/>
              </a:path>
              <a:path w="534669" h="588010">
                <a:moveTo>
                  <a:pt x="443501" y="540232"/>
                </a:moveTo>
                <a:lnTo>
                  <a:pt x="422009" y="540232"/>
                </a:lnTo>
                <a:lnTo>
                  <a:pt x="428460" y="540270"/>
                </a:lnTo>
                <a:lnTo>
                  <a:pt x="430264" y="547738"/>
                </a:lnTo>
                <a:lnTo>
                  <a:pt x="427127" y="556704"/>
                </a:lnTo>
                <a:lnTo>
                  <a:pt x="421577" y="561784"/>
                </a:lnTo>
                <a:lnTo>
                  <a:pt x="412979" y="563219"/>
                </a:lnTo>
                <a:lnTo>
                  <a:pt x="431842" y="563219"/>
                </a:lnTo>
                <a:lnTo>
                  <a:pt x="439163" y="558072"/>
                </a:lnTo>
                <a:lnTo>
                  <a:pt x="443459" y="546341"/>
                </a:lnTo>
                <a:lnTo>
                  <a:pt x="443501" y="540232"/>
                </a:lnTo>
                <a:close/>
              </a:path>
              <a:path w="534669" h="588010">
                <a:moveTo>
                  <a:pt x="534621" y="535381"/>
                </a:moveTo>
                <a:lnTo>
                  <a:pt x="512865" y="535381"/>
                </a:lnTo>
                <a:lnTo>
                  <a:pt x="517449" y="535419"/>
                </a:lnTo>
                <a:lnTo>
                  <a:pt x="514655" y="543496"/>
                </a:lnTo>
                <a:lnTo>
                  <a:pt x="530899" y="543598"/>
                </a:lnTo>
                <a:lnTo>
                  <a:pt x="534594" y="539432"/>
                </a:lnTo>
                <a:lnTo>
                  <a:pt x="534621" y="535381"/>
                </a:lnTo>
                <a:close/>
              </a:path>
              <a:path w="534669" h="588010">
                <a:moveTo>
                  <a:pt x="358316" y="560362"/>
                </a:moveTo>
                <a:lnTo>
                  <a:pt x="338760" y="560362"/>
                </a:lnTo>
                <a:lnTo>
                  <a:pt x="341973" y="564493"/>
                </a:lnTo>
                <a:lnTo>
                  <a:pt x="344862" y="573601"/>
                </a:lnTo>
                <a:lnTo>
                  <a:pt x="349619" y="582654"/>
                </a:lnTo>
                <a:lnTo>
                  <a:pt x="358547" y="586828"/>
                </a:lnTo>
                <a:lnTo>
                  <a:pt x="372842" y="581048"/>
                </a:lnTo>
                <a:lnTo>
                  <a:pt x="378071" y="574344"/>
                </a:lnTo>
                <a:lnTo>
                  <a:pt x="368097" y="574319"/>
                </a:lnTo>
                <a:lnTo>
                  <a:pt x="360509" y="566915"/>
                </a:lnTo>
                <a:lnTo>
                  <a:pt x="360436" y="566770"/>
                </a:lnTo>
                <a:lnTo>
                  <a:pt x="358316" y="560362"/>
                </a:lnTo>
                <a:close/>
              </a:path>
              <a:path w="534669" h="588010">
                <a:moveTo>
                  <a:pt x="317037" y="579437"/>
                </a:moveTo>
                <a:lnTo>
                  <a:pt x="279121" y="579437"/>
                </a:lnTo>
                <a:lnTo>
                  <a:pt x="283376" y="584276"/>
                </a:lnTo>
                <a:lnTo>
                  <a:pt x="288557" y="586689"/>
                </a:lnTo>
                <a:lnTo>
                  <a:pt x="293498" y="586727"/>
                </a:lnTo>
                <a:lnTo>
                  <a:pt x="312502" y="582682"/>
                </a:lnTo>
                <a:lnTo>
                  <a:pt x="317037" y="579437"/>
                </a:lnTo>
                <a:close/>
              </a:path>
              <a:path w="534669" h="588010">
                <a:moveTo>
                  <a:pt x="258743" y="574700"/>
                </a:moveTo>
                <a:lnTo>
                  <a:pt x="237732" y="574700"/>
                </a:lnTo>
                <a:lnTo>
                  <a:pt x="242329" y="574738"/>
                </a:lnTo>
                <a:lnTo>
                  <a:pt x="247168" y="586143"/>
                </a:lnTo>
                <a:lnTo>
                  <a:pt x="265570" y="586257"/>
                </a:lnTo>
                <a:lnTo>
                  <a:pt x="271730" y="584200"/>
                </a:lnTo>
                <a:lnTo>
                  <a:pt x="279121" y="579437"/>
                </a:lnTo>
                <a:lnTo>
                  <a:pt x="317037" y="579437"/>
                </a:lnTo>
                <a:lnTo>
                  <a:pt x="322095" y="575818"/>
                </a:lnTo>
                <a:lnTo>
                  <a:pt x="271146" y="575818"/>
                </a:lnTo>
                <a:lnTo>
                  <a:pt x="259804" y="575754"/>
                </a:lnTo>
                <a:lnTo>
                  <a:pt x="258743" y="574700"/>
                </a:lnTo>
                <a:close/>
              </a:path>
              <a:path w="534669" h="588010">
                <a:moveTo>
                  <a:pt x="198201" y="566915"/>
                </a:moveTo>
                <a:lnTo>
                  <a:pt x="185332" y="566915"/>
                </a:lnTo>
                <a:lnTo>
                  <a:pt x="188935" y="569931"/>
                </a:lnTo>
                <a:lnTo>
                  <a:pt x="192890" y="576535"/>
                </a:lnTo>
                <a:lnTo>
                  <a:pt x="198628" y="583149"/>
                </a:lnTo>
                <a:lnTo>
                  <a:pt x="207582" y="586193"/>
                </a:lnTo>
                <a:lnTo>
                  <a:pt x="219290" y="584442"/>
                </a:lnTo>
                <a:lnTo>
                  <a:pt x="227504" y="580474"/>
                </a:lnTo>
                <a:lnTo>
                  <a:pt x="233282" y="576501"/>
                </a:lnTo>
                <a:lnTo>
                  <a:pt x="237732" y="574700"/>
                </a:lnTo>
                <a:lnTo>
                  <a:pt x="258743" y="574700"/>
                </a:lnTo>
                <a:lnTo>
                  <a:pt x="257118" y="573087"/>
                </a:lnTo>
                <a:lnTo>
                  <a:pt x="219025" y="573087"/>
                </a:lnTo>
                <a:lnTo>
                  <a:pt x="207963" y="573024"/>
                </a:lnTo>
                <a:lnTo>
                  <a:pt x="198184" y="569366"/>
                </a:lnTo>
                <a:lnTo>
                  <a:pt x="198201" y="566915"/>
                </a:lnTo>
                <a:close/>
              </a:path>
              <a:path w="534669" h="588010">
                <a:moveTo>
                  <a:pt x="158338" y="552551"/>
                </a:moveTo>
                <a:lnTo>
                  <a:pt x="139078" y="552551"/>
                </a:lnTo>
                <a:lnTo>
                  <a:pt x="146251" y="557789"/>
                </a:lnTo>
                <a:lnTo>
                  <a:pt x="152261" y="569931"/>
                </a:lnTo>
                <a:lnTo>
                  <a:pt x="157845" y="580701"/>
                </a:lnTo>
                <a:lnTo>
                  <a:pt x="165875" y="585939"/>
                </a:lnTo>
                <a:lnTo>
                  <a:pt x="171503" y="582985"/>
                </a:lnTo>
                <a:lnTo>
                  <a:pt x="176751" y="576437"/>
                </a:lnTo>
                <a:lnTo>
                  <a:pt x="181425" y="569884"/>
                </a:lnTo>
                <a:lnTo>
                  <a:pt x="185048" y="567131"/>
                </a:lnTo>
                <a:lnTo>
                  <a:pt x="174270" y="567131"/>
                </a:lnTo>
                <a:lnTo>
                  <a:pt x="169660" y="567105"/>
                </a:lnTo>
                <a:lnTo>
                  <a:pt x="161381" y="560502"/>
                </a:lnTo>
                <a:lnTo>
                  <a:pt x="158338" y="552551"/>
                </a:lnTo>
                <a:close/>
              </a:path>
              <a:path w="534669" h="588010">
                <a:moveTo>
                  <a:pt x="106820" y="531545"/>
                </a:moveTo>
                <a:lnTo>
                  <a:pt x="103391" y="533806"/>
                </a:lnTo>
                <a:lnTo>
                  <a:pt x="100826" y="540194"/>
                </a:lnTo>
                <a:lnTo>
                  <a:pt x="98476" y="550151"/>
                </a:lnTo>
                <a:lnTo>
                  <a:pt x="94419" y="564493"/>
                </a:lnTo>
                <a:lnTo>
                  <a:pt x="90704" y="575538"/>
                </a:lnTo>
                <a:lnTo>
                  <a:pt x="89895" y="582682"/>
                </a:lnTo>
                <a:lnTo>
                  <a:pt x="91174" y="584923"/>
                </a:lnTo>
                <a:lnTo>
                  <a:pt x="94235" y="585241"/>
                </a:lnTo>
                <a:lnTo>
                  <a:pt x="103211" y="580474"/>
                </a:lnTo>
                <a:lnTo>
                  <a:pt x="129394" y="557754"/>
                </a:lnTo>
                <a:lnTo>
                  <a:pt x="139078" y="552551"/>
                </a:lnTo>
                <a:lnTo>
                  <a:pt x="158338" y="552551"/>
                </a:lnTo>
                <a:lnTo>
                  <a:pt x="157940" y="551510"/>
                </a:lnTo>
                <a:lnTo>
                  <a:pt x="115355" y="551497"/>
                </a:lnTo>
                <a:lnTo>
                  <a:pt x="113234" y="543941"/>
                </a:lnTo>
                <a:lnTo>
                  <a:pt x="111329" y="534454"/>
                </a:lnTo>
                <a:lnTo>
                  <a:pt x="110922" y="531939"/>
                </a:lnTo>
                <a:lnTo>
                  <a:pt x="106820" y="531545"/>
                </a:lnTo>
                <a:close/>
              </a:path>
              <a:path w="534669" h="588010">
                <a:moveTo>
                  <a:pt x="300622" y="525983"/>
                </a:moveTo>
                <a:lnTo>
                  <a:pt x="274694" y="563880"/>
                </a:lnTo>
                <a:lnTo>
                  <a:pt x="274575" y="568350"/>
                </a:lnTo>
                <a:lnTo>
                  <a:pt x="275184" y="571055"/>
                </a:lnTo>
                <a:lnTo>
                  <a:pt x="275760" y="573024"/>
                </a:lnTo>
                <a:lnTo>
                  <a:pt x="275695" y="573265"/>
                </a:lnTo>
                <a:lnTo>
                  <a:pt x="274854" y="574344"/>
                </a:lnTo>
                <a:lnTo>
                  <a:pt x="271146" y="575818"/>
                </a:lnTo>
                <a:lnTo>
                  <a:pt x="322095" y="575818"/>
                </a:lnTo>
                <a:lnTo>
                  <a:pt x="323479" y="574827"/>
                </a:lnTo>
                <a:lnTo>
                  <a:pt x="300914" y="574814"/>
                </a:lnTo>
                <a:lnTo>
                  <a:pt x="296965" y="573265"/>
                </a:lnTo>
                <a:lnTo>
                  <a:pt x="294818" y="571182"/>
                </a:lnTo>
                <a:lnTo>
                  <a:pt x="303238" y="565534"/>
                </a:lnTo>
                <a:lnTo>
                  <a:pt x="290564" y="565467"/>
                </a:lnTo>
                <a:lnTo>
                  <a:pt x="289271" y="563880"/>
                </a:lnTo>
                <a:lnTo>
                  <a:pt x="286721" y="560502"/>
                </a:lnTo>
                <a:lnTo>
                  <a:pt x="286728" y="543267"/>
                </a:lnTo>
                <a:lnTo>
                  <a:pt x="293167" y="540321"/>
                </a:lnTo>
                <a:lnTo>
                  <a:pt x="315571" y="540321"/>
                </a:lnTo>
                <a:lnTo>
                  <a:pt x="315542" y="538260"/>
                </a:lnTo>
                <a:lnTo>
                  <a:pt x="310135" y="526046"/>
                </a:lnTo>
                <a:lnTo>
                  <a:pt x="300622" y="525983"/>
                </a:lnTo>
                <a:close/>
              </a:path>
              <a:path w="534669" h="588010">
                <a:moveTo>
                  <a:pt x="341440" y="526846"/>
                </a:moveTo>
                <a:lnTo>
                  <a:pt x="339243" y="531914"/>
                </a:lnTo>
                <a:lnTo>
                  <a:pt x="337998" y="535495"/>
                </a:lnTo>
                <a:lnTo>
                  <a:pt x="332286" y="549602"/>
                </a:lnTo>
                <a:lnTo>
                  <a:pt x="325129" y="562267"/>
                </a:lnTo>
                <a:lnTo>
                  <a:pt x="315983" y="571378"/>
                </a:lnTo>
                <a:lnTo>
                  <a:pt x="304305" y="574827"/>
                </a:lnTo>
                <a:lnTo>
                  <a:pt x="323479" y="574827"/>
                </a:lnTo>
                <a:lnTo>
                  <a:pt x="325223" y="573566"/>
                </a:lnTo>
                <a:lnTo>
                  <a:pt x="333404" y="564451"/>
                </a:lnTo>
                <a:lnTo>
                  <a:pt x="338760" y="560362"/>
                </a:lnTo>
                <a:lnTo>
                  <a:pt x="358316" y="560362"/>
                </a:lnTo>
                <a:lnTo>
                  <a:pt x="355080" y="550581"/>
                </a:lnTo>
                <a:lnTo>
                  <a:pt x="350602" y="534291"/>
                </a:lnTo>
                <a:lnTo>
                  <a:pt x="345720" y="526872"/>
                </a:lnTo>
                <a:lnTo>
                  <a:pt x="341440" y="526846"/>
                </a:lnTo>
                <a:close/>
              </a:path>
              <a:path w="534669" h="588010">
                <a:moveTo>
                  <a:pt x="381026" y="522909"/>
                </a:moveTo>
                <a:lnTo>
                  <a:pt x="375749" y="530952"/>
                </a:lnTo>
                <a:lnTo>
                  <a:pt x="375628" y="549211"/>
                </a:lnTo>
                <a:lnTo>
                  <a:pt x="377775" y="549821"/>
                </a:lnTo>
                <a:lnTo>
                  <a:pt x="377659" y="563943"/>
                </a:lnTo>
                <a:lnTo>
                  <a:pt x="373330" y="574344"/>
                </a:lnTo>
                <a:lnTo>
                  <a:pt x="378071" y="574344"/>
                </a:lnTo>
                <a:lnTo>
                  <a:pt x="383979" y="566770"/>
                </a:lnTo>
                <a:lnTo>
                  <a:pt x="391230" y="548875"/>
                </a:lnTo>
                <a:lnTo>
                  <a:pt x="393747" y="532993"/>
                </a:lnTo>
                <a:lnTo>
                  <a:pt x="393871" y="531545"/>
                </a:lnTo>
                <a:lnTo>
                  <a:pt x="393788" y="526846"/>
                </a:lnTo>
                <a:lnTo>
                  <a:pt x="392380" y="522986"/>
                </a:lnTo>
                <a:lnTo>
                  <a:pt x="381026" y="522909"/>
                </a:lnTo>
                <a:close/>
              </a:path>
              <a:path w="534669" h="588010">
                <a:moveTo>
                  <a:pt x="249492" y="476046"/>
                </a:moveTo>
                <a:lnTo>
                  <a:pt x="228022" y="511937"/>
                </a:lnTo>
                <a:lnTo>
                  <a:pt x="227027" y="533600"/>
                </a:lnTo>
                <a:lnTo>
                  <a:pt x="227582" y="538833"/>
                </a:lnTo>
                <a:lnTo>
                  <a:pt x="228897" y="546725"/>
                </a:lnTo>
                <a:lnTo>
                  <a:pt x="230811" y="555003"/>
                </a:lnTo>
                <a:lnTo>
                  <a:pt x="233145" y="561771"/>
                </a:lnTo>
                <a:lnTo>
                  <a:pt x="233190" y="562051"/>
                </a:lnTo>
                <a:lnTo>
                  <a:pt x="226937" y="571690"/>
                </a:lnTo>
                <a:lnTo>
                  <a:pt x="219025" y="573087"/>
                </a:lnTo>
                <a:lnTo>
                  <a:pt x="257118" y="573087"/>
                </a:lnTo>
                <a:lnTo>
                  <a:pt x="251118" y="567131"/>
                </a:lnTo>
                <a:lnTo>
                  <a:pt x="251025" y="566770"/>
                </a:lnTo>
                <a:lnTo>
                  <a:pt x="250120" y="562267"/>
                </a:lnTo>
                <a:lnTo>
                  <a:pt x="250225" y="561771"/>
                </a:lnTo>
                <a:lnTo>
                  <a:pt x="255669" y="551497"/>
                </a:lnTo>
                <a:lnTo>
                  <a:pt x="257423" y="547649"/>
                </a:lnTo>
                <a:lnTo>
                  <a:pt x="244349" y="547649"/>
                </a:lnTo>
                <a:lnTo>
                  <a:pt x="242405" y="545655"/>
                </a:lnTo>
                <a:lnTo>
                  <a:pt x="241739" y="533600"/>
                </a:lnTo>
                <a:lnTo>
                  <a:pt x="241602" y="518454"/>
                </a:lnTo>
                <a:lnTo>
                  <a:pt x="242948" y="506120"/>
                </a:lnTo>
                <a:lnTo>
                  <a:pt x="245652" y="497425"/>
                </a:lnTo>
                <a:lnTo>
                  <a:pt x="249632" y="494004"/>
                </a:lnTo>
                <a:lnTo>
                  <a:pt x="254242" y="493712"/>
                </a:lnTo>
                <a:lnTo>
                  <a:pt x="265983" y="493712"/>
                </a:lnTo>
                <a:lnTo>
                  <a:pt x="265033" y="488580"/>
                </a:lnTo>
                <a:lnTo>
                  <a:pt x="261294" y="481612"/>
                </a:lnTo>
                <a:lnTo>
                  <a:pt x="255968" y="477316"/>
                </a:lnTo>
                <a:lnTo>
                  <a:pt x="249492" y="476046"/>
                </a:lnTo>
                <a:close/>
              </a:path>
              <a:path w="534669" h="588010">
                <a:moveTo>
                  <a:pt x="193549" y="528345"/>
                </a:moveTo>
                <a:lnTo>
                  <a:pt x="180798" y="555193"/>
                </a:lnTo>
                <a:lnTo>
                  <a:pt x="177699" y="561771"/>
                </a:lnTo>
                <a:lnTo>
                  <a:pt x="174270" y="567131"/>
                </a:lnTo>
                <a:lnTo>
                  <a:pt x="185048" y="567131"/>
                </a:lnTo>
                <a:lnTo>
                  <a:pt x="185332" y="566915"/>
                </a:lnTo>
                <a:lnTo>
                  <a:pt x="198201" y="566915"/>
                </a:lnTo>
                <a:lnTo>
                  <a:pt x="198286" y="554723"/>
                </a:lnTo>
                <a:lnTo>
                  <a:pt x="200378" y="545655"/>
                </a:lnTo>
                <a:lnTo>
                  <a:pt x="200344" y="543267"/>
                </a:lnTo>
                <a:lnTo>
                  <a:pt x="200094" y="536948"/>
                </a:lnTo>
                <a:lnTo>
                  <a:pt x="197670" y="530757"/>
                </a:lnTo>
                <a:lnTo>
                  <a:pt x="193549" y="528345"/>
                </a:lnTo>
                <a:close/>
              </a:path>
              <a:path w="534669" h="588010">
                <a:moveTo>
                  <a:pt x="315571" y="540321"/>
                </a:moveTo>
                <a:lnTo>
                  <a:pt x="293167" y="540321"/>
                </a:lnTo>
                <a:lnTo>
                  <a:pt x="299301" y="540359"/>
                </a:lnTo>
                <a:lnTo>
                  <a:pt x="302057" y="544576"/>
                </a:lnTo>
                <a:lnTo>
                  <a:pt x="301981" y="555637"/>
                </a:lnTo>
                <a:lnTo>
                  <a:pt x="299467" y="562825"/>
                </a:lnTo>
                <a:lnTo>
                  <a:pt x="290564" y="565467"/>
                </a:lnTo>
                <a:lnTo>
                  <a:pt x="303312" y="565467"/>
                </a:lnTo>
                <a:lnTo>
                  <a:pt x="309766" y="559623"/>
                </a:lnTo>
                <a:lnTo>
                  <a:pt x="313999" y="553310"/>
                </a:lnTo>
                <a:lnTo>
                  <a:pt x="315472" y="546725"/>
                </a:lnTo>
                <a:lnTo>
                  <a:pt x="315571" y="540321"/>
                </a:lnTo>
                <a:close/>
              </a:path>
              <a:path w="534669" h="588010">
                <a:moveTo>
                  <a:pt x="144781" y="525030"/>
                </a:moveTo>
                <a:lnTo>
                  <a:pt x="137683" y="529150"/>
                </a:lnTo>
                <a:lnTo>
                  <a:pt x="129734" y="538353"/>
                </a:lnTo>
                <a:lnTo>
                  <a:pt x="122669" y="547376"/>
                </a:lnTo>
                <a:lnTo>
                  <a:pt x="117793" y="551510"/>
                </a:lnTo>
                <a:lnTo>
                  <a:pt x="157940" y="551510"/>
                </a:lnTo>
                <a:lnTo>
                  <a:pt x="155853" y="546058"/>
                </a:lnTo>
                <a:lnTo>
                  <a:pt x="151009" y="531619"/>
                </a:lnTo>
                <a:lnTo>
                  <a:pt x="144781" y="525030"/>
                </a:lnTo>
                <a:close/>
              </a:path>
              <a:path w="534669" h="588010">
                <a:moveTo>
                  <a:pt x="265983" y="493712"/>
                </a:moveTo>
                <a:lnTo>
                  <a:pt x="254242" y="493712"/>
                </a:lnTo>
                <a:lnTo>
                  <a:pt x="256241" y="497425"/>
                </a:lnTo>
                <a:lnTo>
                  <a:pt x="256326" y="498195"/>
                </a:lnTo>
                <a:lnTo>
                  <a:pt x="249416" y="543560"/>
                </a:lnTo>
                <a:lnTo>
                  <a:pt x="244349" y="547649"/>
                </a:lnTo>
                <a:lnTo>
                  <a:pt x="257423" y="547649"/>
                </a:lnTo>
                <a:lnTo>
                  <a:pt x="261524" y="538654"/>
                </a:lnTo>
                <a:lnTo>
                  <a:pt x="265884" y="521331"/>
                </a:lnTo>
                <a:lnTo>
                  <a:pt x="266739" y="498195"/>
                </a:lnTo>
                <a:lnTo>
                  <a:pt x="266670" y="497425"/>
                </a:lnTo>
                <a:lnTo>
                  <a:pt x="265983" y="493712"/>
                </a:lnTo>
                <a:close/>
              </a:path>
              <a:path w="534669" h="588010">
                <a:moveTo>
                  <a:pt x="191720" y="479831"/>
                </a:moveTo>
                <a:lnTo>
                  <a:pt x="186195" y="485749"/>
                </a:lnTo>
                <a:lnTo>
                  <a:pt x="187072" y="498195"/>
                </a:lnTo>
                <a:lnTo>
                  <a:pt x="190018" y="502272"/>
                </a:lnTo>
                <a:lnTo>
                  <a:pt x="202616" y="502348"/>
                </a:lnTo>
                <a:lnTo>
                  <a:pt x="207569" y="494893"/>
                </a:lnTo>
                <a:lnTo>
                  <a:pt x="206591" y="483184"/>
                </a:lnTo>
                <a:lnTo>
                  <a:pt x="202756" y="479894"/>
                </a:lnTo>
                <a:lnTo>
                  <a:pt x="191720" y="479831"/>
                </a:lnTo>
                <a:close/>
              </a:path>
              <a:path w="534669" h="588010">
                <a:moveTo>
                  <a:pt x="26493" y="485076"/>
                </a:moveTo>
                <a:lnTo>
                  <a:pt x="761" y="523365"/>
                </a:lnTo>
                <a:lnTo>
                  <a:pt x="0" y="533044"/>
                </a:lnTo>
                <a:lnTo>
                  <a:pt x="51" y="542404"/>
                </a:lnTo>
                <a:lnTo>
                  <a:pt x="2941" y="560160"/>
                </a:lnTo>
                <a:lnTo>
                  <a:pt x="10283" y="573871"/>
                </a:lnTo>
                <a:lnTo>
                  <a:pt x="22485" y="582834"/>
                </a:lnTo>
                <a:lnTo>
                  <a:pt x="39955" y="586346"/>
                </a:lnTo>
                <a:lnTo>
                  <a:pt x="60058" y="581811"/>
                </a:lnTo>
                <a:lnTo>
                  <a:pt x="65225" y="577100"/>
                </a:lnTo>
                <a:lnTo>
                  <a:pt x="42469" y="577100"/>
                </a:lnTo>
                <a:lnTo>
                  <a:pt x="34495" y="575407"/>
                </a:lnTo>
                <a:lnTo>
                  <a:pt x="27631" y="570126"/>
                </a:lnTo>
                <a:lnTo>
                  <a:pt x="22637" y="560814"/>
                </a:lnTo>
                <a:lnTo>
                  <a:pt x="20270" y="547027"/>
                </a:lnTo>
                <a:lnTo>
                  <a:pt x="19957" y="534399"/>
                </a:lnTo>
                <a:lnTo>
                  <a:pt x="19969" y="533044"/>
                </a:lnTo>
                <a:lnTo>
                  <a:pt x="20544" y="522625"/>
                </a:lnTo>
                <a:lnTo>
                  <a:pt x="22011" y="512099"/>
                </a:lnTo>
                <a:lnTo>
                  <a:pt x="24258" y="500062"/>
                </a:lnTo>
                <a:lnTo>
                  <a:pt x="25832" y="491959"/>
                </a:lnTo>
                <a:lnTo>
                  <a:pt x="26493" y="485076"/>
                </a:lnTo>
                <a:close/>
              </a:path>
              <a:path w="534669" h="588010">
                <a:moveTo>
                  <a:pt x="79274" y="483908"/>
                </a:moveTo>
                <a:lnTo>
                  <a:pt x="73737" y="485368"/>
                </a:lnTo>
                <a:lnTo>
                  <a:pt x="68809" y="486854"/>
                </a:lnTo>
                <a:lnTo>
                  <a:pt x="63412" y="493407"/>
                </a:lnTo>
                <a:lnTo>
                  <a:pt x="65545" y="507936"/>
                </a:lnTo>
                <a:lnTo>
                  <a:pt x="68060" y="514070"/>
                </a:lnTo>
                <a:lnTo>
                  <a:pt x="68923" y="516801"/>
                </a:lnTo>
                <a:lnTo>
                  <a:pt x="70037" y="520984"/>
                </a:lnTo>
                <a:lnTo>
                  <a:pt x="70824" y="526684"/>
                </a:lnTo>
                <a:lnTo>
                  <a:pt x="70851" y="534399"/>
                </a:lnTo>
                <a:lnTo>
                  <a:pt x="69685" y="544626"/>
                </a:lnTo>
                <a:lnTo>
                  <a:pt x="66406" y="557967"/>
                </a:lnTo>
                <a:lnTo>
                  <a:pt x="61083" y="568317"/>
                </a:lnTo>
                <a:lnTo>
                  <a:pt x="53257" y="574939"/>
                </a:lnTo>
                <a:lnTo>
                  <a:pt x="42469" y="577100"/>
                </a:lnTo>
                <a:lnTo>
                  <a:pt x="65225" y="577100"/>
                </a:lnTo>
                <a:lnTo>
                  <a:pt x="85383" y="533044"/>
                </a:lnTo>
                <a:lnTo>
                  <a:pt x="85853" y="509851"/>
                </a:lnTo>
                <a:lnTo>
                  <a:pt x="85086" y="500718"/>
                </a:lnTo>
                <a:lnTo>
                  <a:pt x="83503" y="492925"/>
                </a:lnTo>
                <a:lnTo>
                  <a:pt x="81408" y="486625"/>
                </a:lnTo>
                <a:lnTo>
                  <a:pt x="79274" y="483908"/>
                </a:lnTo>
                <a:close/>
              </a:path>
              <a:path w="534669" h="588010">
                <a:moveTo>
                  <a:pt x="179312" y="377190"/>
                </a:moveTo>
                <a:lnTo>
                  <a:pt x="179532" y="379730"/>
                </a:lnTo>
                <a:lnTo>
                  <a:pt x="179642" y="382270"/>
                </a:lnTo>
                <a:lnTo>
                  <a:pt x="178155" y="389890"/>
                </a:lnTo>
                <a:lnTo>
                  <a:pt x="173752" y="396240"/>
                </a:lnTo>
                <a:lnTo>
                  <a:pt x="166526" y="400050"/>
                </a:lnTo>
                <a:lnTo>
                  <a:pt x="156566" y="401320"/>
                </a:lnTo>
                <a:lnTo>
                  <a:pt x="148705" y="401320"/>
                </a:lnTo>
                <a:lnTo>
                  <a:pt x="160698" y="411480"/>
                </a:lnTo>
                <a:lnTo>
                  <a:pt x="170908" y="415290"/>
                </a:lnTo>
                <a:lnTo>
                  <a:pt x="179398" y="415290"/>
                </a:lnTo>
                <a:lnTo>
                  <a:pt x="186233" y="416560"/>
                </a:lnTo>
                <a:lnTo>
                  <a:pt x="194149" y="421640"/>
                </a:lnTo>
                <a:lnTo>
                  <a:pt x="203866" y="427990"/>
                </a:lnTo>
                <a:lnTo>
                  <a:pt x="217914" y="434340"/>
                </a:lnTo>
                <a:lnTo>
                  <a:pt x="238824" y="435610"/>
                </a:lnTo>
                <a:lnTo>
                  <a:pt x="247996" y="435610"/>
                </a:lnTo>
                <a:lnTo>
                  <a:pt x="256815" y="433070"/>
                </a:lnTo>
                <a:lnTo>
                  <a:pt x="264865" y="430530"/>
                </a:lnTo>
                <a:lnTo>
                  <a:pt x="271730" y="426720"/>
                </a:lnTo>
                <a:lnTo>
                  <a:pt x="308915" y="426720"/>
                </a:lnTo>
                <a:lnTo>
                  <a:pt x="308750" y="425450"/>
                </a:lnTo>
                <a:lnTo>
                  <a:pt x="288688" y="425450"/>
                </a:lnTo>
                <a:lnTo>
                  <a:pt x="280183" y="421640"/>
                </a:lnTo>
                <a:lnTo>
                  <a:pt x="278574" y="420370"/>
                </a:lnTo>
                <a:lnTo>
                  <a:pt x="209487" y="420370"/>
                </a:lnTo>
                <a:lnTo>
                  <a:pt x="203912" y="415290"/>
                </a:lnTo>
                <a:lnTo>
                  <a:pt x="203912" y="414020"/>
                </a:lnTo>
                <a:lnTo>
                  <a:pt x="215710" y="414020"/>
                </a:lnTo>
                <a:lnTo>
                  <a:pt x="228664" y="412750"/>
                </a:lnTo>
                <a:lnTo>
                  <a:pt x="240094" y="408940"/>
                </a:lnTo>
                <a:lnTo>
                  <a:pt x="247352" y="405130"/>
                </a:lnTo>
                <a:lnTo>
                  <a:pt x="203899" y="405130"/>
                </a:lnTo>
                <a:lnTo>
                  <a:pt x="197193" y="402590"/>
                </a:lnTo>
                <a:lnTo>
                  <a:pt x="196863" y="401320"/>
                </a:lnTo>
                <a:lnTo>
                  <a:pt x="193721" y="392430"/>
                </a:lnTo>
                <a:lnTo>
                  <a:pt x="188878" y="384810"/>
                </a:lnTo>
                <a:lnTo>
                  <a:pt x="183640" y="379730"/>
                </a:lnTo>
                <a:lnTo>
                  <a:pt x="179312" y="377190"/>
                </a:lnTo>
                <a:close/>
              </a:path>
              <a:path w="534669" h="588010">
                <a:moveTo>
                  <a:pt x="308915" y="426720"/>
                </a:moveTo>
                <a:lnTo>
                  <a:pt x="271730" y="426720"/>
                </a:lnTo>
                <a:lnTo>
                  <a:pt x="273216" y="430530"/>
                </a:lnTo>
                <a:lnTo>
                  <a:pt x="278296" y="435610"/>
                </a:lnTo>
                <a:lnTo>
                  <a:pt x="300889" y="435610"/>
                </a:lnTo>
                <a:lnTo>
                  <a:pt x="308928" y="430530"/>
                </a:lnTo>
                <a:lnTo>
                  <a:pt x="308915" y="426720"/>
                </a:lnTo>
                <a:close/>
              </a:path>
              <a:path w="534669" h="588010">
                <a:moveTo>
                  <a:pt x="333147" y="386080"/>
                </a:moveTo>
                <a:lnTo>
                  <a:pt x="330175" y="386080"/>
                </a:lnTo>
                <a:lnTo>
                  <a:pt x="328372" y="387350"/>
                </a:lnTo>
                <a:lnTo>
                  <a:pt x="322657" y="393700"/>
                </a:lnTo>
                <a:lnTo>
                  <a:pt x="317564" y="402590"/>
                </a:lnTo>
                <a:lnTo>
                  <a:pt x="317577" y="417830"/>
                </a:lnTo>
                <a:lnTo>
                  <a:pt x="322682" y="424180"/>
                </a:lnTo>
                <a:lnTo>
                  <a:pt x="332194" y="424180"/>
                </a:lnTo>
                <a:lnTo>
                  <a:pt x="353569" y="421640"/>
                </a:lnTo>
                <a:lnTo>
                  <a:pt x="370601" y="412750"/>
                </a:lnTo>
                <a:lnTo>
                  <a:pt x="343370" y="412750"/>
                </a:lnTo>
                <a:lnTo>
                  <a:pt x="344679" y="408940"/>
                </a:lnTo>
                <a:lnTo>
                  <a:pt x="345669" y="405130"/>
                </a:lnTo>
                <a:lnTo>
                  <a:pt x="345656" y="398780"/>
                </a:lnTo>
                <a:lnTo>
                  <a:pt x="345491" y="398780"/>
                </a:lnTo>
                <a:lnTo>
                  <a:pt x="345326" y="397510"/>
                </a:lnTo>
                <a:lnTo>
                  <a:pt x="360465" y="397510"/>
                </a:lnTo>
                <a:lnTo>
                  <a:pt x="366065" y="392430"/>
                </a:lnTo>
                <a:lnTo>
                  <a:pt x="385025" y="392430"/>
                </a:lnTo>
                <a:lnTo>
                  <a:pt x="385928" y="389890"/>
                </a:lnTo>
                <a:lnTo>
                  <a:pt x="385926" y="388620"/>
                </a:lnTo>
                <a:lnTo>
                  <a:pt x="337097" y="388620"/>
                </a:lnTo>
                <a:lnTo>
                  <a:pt x="333147" y="386080"/>
                </a:lnTo>
                <a:close/>
              </a:path>
              <a:path w="534669" h="588010">
                <a:moveTo>
                  <a:pt x="264669" y="403860"/>
                </a:moveTo>
                <a:lnTo>
                  <a:pt x="262052" y="403860"/>
                </a:lnTo>
                <a:lnTo>
                  <a:pt x="257852" y="406400"/>
                </a:lnTo>
                <a:lnTo>
                  <a:pt x="250919" y="411480"/>
                </a:lnTo>
                <a:lnTo>
                  <a:pt x="239441" y="417830"/>
                </a:lnTo>
                <a:lnTo>
                  <a:pt x="221603" y="420370"/>
                </a:lnTo>
                <a:lnTo>
                  <a:pt x="278574" y="420370"/>
                </a:lnTo>
                <a:lnTo>
                  <a:pt x="272138" y="415290"/>
                </a:lnTo>
                <a:lnTo>
                  <a:pt x="265812" y="406400"/>
                </a:lnTo>
                <a:lnTo>
                  <a:pt x="264669" y="403860"/>
                </a:lnTo>
                <a:close/>
              </a:path>
              <a:path w="534669" h="588010">
                <a:moveTo>
                  <a:pt x="283661" y="392430"/>
                </a:moveTo>
                <a:lnTo>
                  <a:pt x="266955" y="392430"/>
                </a:lnTo>
                <a:lnTo>
                  <a:pt x="269406" y="393700"/>
                </a:lnTo>
                <a:lnTo>
                  <a:pt x="270561" y="397510"/>
                </a:lnTo>
                <a:lnTo>
                  <a:pt x="274552" y="405130"/>
                </a:lnTo>
                <a:lnTo>
                  <a:pt x="280094" y="411480"/>
                </a:lnTo>
                <a:lnTo>
                  <a:pt x="286772" y="415290"/>
                </a:lnTo>
                <a:lnTo>
                  <a:pt x="294171" y="416560"/>
                </a:lnTo>
                <a:lnTo>
                  <a:pt x="302195" y="412750"/>
                </a:lnTo>
                <a:lnTo>
                  <a:pt x="306685" y="403860"/>
                </a:lnTo>
                <a:lnTo>
                  <a:pt x="308368" y="398780"/>
                </a:lnTo>
                <a:lnTo>
                  <a:pt x="286614" y="398780"/>
                </a:lnTo>
                <a:lnTo>
                  <a:pt x="283668" y="396240"/>
                </a:lnTo>
                <a:lnTo>
                  <a:pt x="283661" y="392430"/>
                </a:lnTo>
                <a:close/>
              </a:path>
              <a:path w="534669" h="588010">
                <a:moveTo>
                  <a:pt x="385025" y="392430"/>
                </a:moveTo>
                <a:lnTo>
                  <a:pt x="368821" y="392430"/>
                </a:lnTo>
                <a:lnTo>
                  <a:pt x="368821" y="398780"/>
                </a:lnTo>
                <a:lnTo>
                  <a:pt x="367183" y="403860"/>
                </a:lnTo>
                <a:lnTo>
                  <a:pt x="361303" y="407670"/>
                </a:lnTo>
                <a:lnTo>
                  <a:pt x="343370" y="412750"/>
                </a:lnTo>
                <a:lnTo>
                  <a:pt x="370601" y="412750"/>
                </a:lnTo>
                <a:lnTo>
                  <a:pt x="381863" y="401320"/>
                </a:lnTo>
                <a:lnTo>
                  <a:pt x="385025" y="392430"/>
                </a:lnTo>
                <a:close/>
              </a:path>
              <a:path w="534669" h="588010">
                <a:moveTo>
                  <a:pt x="258420" y="364490"/>
                </a:moveTo>
                <a:lnTo>
                  <a:pt x="254439" y="374650"/>
                </a:lnTo>
                <a:lnTo>
                  <a:pt x="246906" y="383540"/>
                </a:lnTo>
                <a:lnTo>
                  <a:pt x="236208" y="389890"/>
                </a:lnTo>
                <a:lnTo>
                  <a:pt x="222733" y="392430"/>
                </a:lnTo>
                <a:lnTo>
                  <a:pt x="221590" y="402590"/>
                </a:lnTo>
                <a:lnTo>
                  <a:pt x="214059" y="405130"/>
                </a:lnTo>
                <a:lnTo>
                  <a:pt x="247352" y="405130"/>
                </a:lnTo>
                <a:lnTo>
                  <a:pt x="249771" y="403860"/>
                </a:lnTo>
                <a:lnTo>
                  <a:pt x="257468" y="396240"/>
                </a:lnTo>
                <a:lnTo>
                  <a:pt x="260566" y="392430"/>
                </a:lnTo>
                <a:lnTo>
                  <a:pt x="283661" y="392430"/>
                </a:lnTo>
                <a:lnTo>
                  <a:pt x="283655" y="388620"/>
                </a:lnTo>
                <a:lnTo>
                  <a:pt x="286601" y="386080"/>
                </a:lnTo>
                <a:lnTo>
                  <a:pt x="317577" y="386080"/>
                </a:lnTo>
                <a:lnTo>
                  <a:pt x="317577" y="384810"/>
                </a:lnTo>
                <a:lnTo>
                  <a:pt x="313462" y="383540"/>
                </a:lnTo>
                <a:lnTo>
                  <a:pt x="312649" y="381000"/>
                </a:lnTo>
                <a:lnTo>
                  <a:pt x="310998" y="378460"/>
                </a:lnTo>
                <a:lnTo>
                  <a:pt x="311325" y="377190"/>
                </a:lnTo>
                <a:lnTo>
                  <a:pt x="303467" y="377190"/>
                </a:lnTo>
                <a:lnTo>
                  <a:pt x="296419" y="375920"/>
                </a:lnTo>
                <a:lnTo>
                  <a:pt x="275451" y="375920"/>
                </a:lnTo>
                <a:lnTo>
                  <a:pt x="273482" y="373380"/>
                </a:lnTo>
                <a:lnTo>
                  <a:pt x="265456" y="367030"/>
                </a:lnTo>
                <a:lnTo>
                  <a:pt x="258420" y="364490"/>
                </a:lnTo>
                <a:close/>
              </a:path>
              <a:path w="534669" h="588010">
                <a:moveTo>
                  <a:pt x="317577" y="386080"/>
                </a:moveTo>
                <a:lnTo>
                  <a:pt x="293815" y="386080"/>
                </a:lnTo>
                <a:lnTo>
                  <a:pt x="296761" y="388620"/>
                </a:lnTo>
                <a:lnTo>
                  <a:pt x="296774" y="396240"/>
                </a:lnTo>
                <a:lnTo>
                  <a:pt x="293815" y="398780"/>
                </a:lnTo>
                <a:lnTo>
                  <a:pt x="308368" y="398780"/>
                </a:lnTo>
                <a:lnTo>
                  <a:pt x="309210" y="396240"/>
                </a:lnTo>
                <a:lnTo>
                  <a:pt x="311341" y="391160"/>
                </a:lnTo>
                <a:lnTo>
                  <a:pt x="317577" y="391160"/>
                </a:lnTo>
                <a:lnTo>
                  <a:pt x="317577" y="386080"/>
                </a:lnTo>
                <a:close/>
              </a:path>
              <a:path w="534669" h="588010">
                <a:moveTo>
                  <a:pt x="110694" y="330200"/>
                </a:moveTo>
                <a:lnTo>
                  <a:pt x="106154" y="331470"/>
                </a:lnTo>
                <a:lnTo>
                  <a:pt x="101505" y="336550"/>
                </a:lnTo>
                <a:lnTo>
                  <a:pt x="97885" y="342900"/>
                </a:lnTo>
                <a:lnTo>
                  <a:pt x="96432" y="351790"/>
                </a:lnTo>
                <a:lnTo>
                  <a:pt x="99616" y="365760"/>
                </a:lnTo>
                <a:lnTo>
                  <a:pt x="108765" y="378460"/>
                </a:lnTo>
                <a:lnTo>
                  <a:pt x="123298" y="388620"/>
                </a:lnTo>
                <a:lnTo>
                  <a:pt x="142634" y="392430"/>
                </a:lnTo>
                <a:lnTo>
                  <a:pt x="157581" y="389890"/>
                </a:lnTo>
                <a:lnTo>
                  <a:pt x="166825" y="382270"/>
                </a:lnTo>
                <a:lnTo>
                  <a:pt x="170178" y="375920"/>
                </a:lnTo>
                <a:lnTo>
                  <a:pt x="144450" y="375920"/>
                </a:lnTo>
                <a:lnTo>
                  <a:pt x="127148" y="372110"/>
                </a:lnTo>
                <a:lnTo>
                  <a:pt x="115432" y="361950"/>
                </a:lnTo>
                <a:lnTo>
                  <a:pt x="109787" y="346710"/>
                </a:lnTo>
                <a:lnTo>
                  <a:pt x="110694" y="330200"/>
                </a:lnTo>
                <a:close/>
              </a:path>
              <a:path w="534669" h="588010">
                <a:moveTo>
                  <a:pt x="317577" y="391160"/>
                </a:moveTo>
                <a:lnTo>
                  <a:pt x="311836" y="391160"/>
                </a:lnTo>
                <a:lnTo>
                  <a:pt x="312649" y="392430"/>
                </a:lnTo>
                <a:lnTo>
                  <a:pt x="314935" y="392430"/>
                </a:lnTo>
                <a:lnTo>
                  <a:pt x="317577" y="391160"/>
                </a:lnTo>
                <a:close/>
              </a:path>
              <a:path w="534669" h="588010">
                <a:moveTo>
                  <a:pt x="380658" y="377190"/>
                </a:moveTo>
                <a:lnTo>
                  <a:pt x="376860" y="377190"/>
                </a:lnTo>
                <a:lnTo>
                  <a:pt x="372572" y="381000"/>
                </a:lnTo>
                <a:lnTo>
                  <a:pt x="366051" y="384810"/>
                </a:lnTo>
                <a:lnTo>
                  <a:pt x="357213" y="387350"/>
                </a:lnTo>
                <a:lnTo>
                  <a:pt x="345974" y="388620"/>
                </a:lnTo>
                <a:lnTo>
                  <a:pt x="385926" y="388620"/>
                </a:lnTo>
                <a:lnTo>
                  <a:pt x="385915" y="381000"/>
                </a:lnTo>
                <a:lnTo>
                  <a:pt x="380658" y="377190"/>
                </a:lnTo>
                <a:close/>
              </a:path>
              <a:path w="534669" h="588010">
                <a:moveTo>
                  <a:pt x="231776" y="346710"/>
                </a:moveTo>
                <a:lnTo>
                  <a:pt x="229515" y="346710"/>
                </a:lnTo>
                <a:lnTo>
                  <a:pt x="220626" y="350520"/>
                </a:lnTo>
                <a:lnTo>
                  <a:pt x="215924" y="358140"/>
                </a:lnTo>
                <a:lnTo>
                  <a:pt x="211011" y="367030"/>
                </a:lnTo>
                <a:lnTo>
                  <a:pt x="201486" y="369570"/>
                </a:lnTo>
                <a:lnTo>
                  <a:pt x="188913" y="369570"/>
                </a:lnTo>
                <a:lnTo>
                  <a:pt x="188913" y="370840"/>
                </a:lnTo>
                <a:lnTo>
                  <a:pt x="190107" y="374650"/>
                </a:lnTo>
                <a:lnTo>
                  <a:pt x="193979" y="378460"/>
                </a:lnTo>
                <a:lnTo>
                  <a:pt x="200963" y="382270"/>
                </a:lnTo>
                <a:lnTo>
                  <a:pt x="211494" y="383540"/>
                </a:lnTo>
                <a:lnTo>
                  <a:pt x="223589" y="382270"/>
                </a:lnTo>
                <a:lnTo>
                  <a:pt x="234003" y="378460"/>
                </a:lnTo>
                <a:lnTo>
                  <a:pt x="241299" y="370840"/>
                </a:lnTo>
                <a:lnTo>
                  <a:pt x="244044" y="363220"/>
                </a:lnTo>
                <a:lnTo>
                  <a:pt x="244044" y="360680"/>
                </a:lnTo>
                <a:lnTo>
                  <a:pt x="243561" y="358140"/>
                </a:lnTo>
                <a:lnTo>
                  <a:pt x="242583" y="356870"/>
                </a:lnTo>
                <a:lnTo>
                  <a:pt x="243231" y="355600"/>
                </a:lnTo>
                <a:lnTo>
                  <a:pt x="244844" y="354330"/>
                </a:lnTo>
                <a:lnTo>
                  <a:pt x="257264" y="354330"/>
                </a:lnTo>
                <a:lnTo>
                  <a:pt x="257264" y="351790"/>
                </a:lnTo>
                <a:lnTo>
                  <a:pt x="238545" y="351790"/>
                </a:lnTo>
                <a:lnTo>
                  <a:pt x="236779" y="349250"/>
                </a:lnTo>
                <a:lnTo>
                  <a:pt x="231776" y="346710"/>
                </a:lnTo>
                <a:close/>
              </a:path>
              <a:path w="534669" h="588010">
                <a:moveTo>
                  <a:pt x="362738" y="360680"/>
                </a:moveTo>
                <a:lnTo>
                  <a:pt x="340856" y="360680"/>
                </a:lnTo>
                <a:lnTo>
                  <a:pt x="334442" y="365760"/>
                </a:lnTo>
                <a:lnTo>
                  <a:pt x="334455" y="378460"/>
                </a:lnTo>
                <a:lnTo>
                  <a:pt x="341694" y="381000"/>
                </a:lnTo>
                <a:lnTo>
                  <a:pt x="357658" y="381000"/>
                </a:lnTo>
                <a:lnTo>
                  <a:pt x="364071" y="379730"/>
                </a:lnTo>
                <a:lnTo>
                  <a:pt x="369647" y="374650"/>
                </a:lnTo>
                <a:lnTo>
                  <a:pt x="369952" y="373380"/>
                </a:lnTo>
                <a:lnTo>
                  <a:pt x="369939" y="363220"/>
                </a:lnTo>
                <a:lnTo>
                  <a:pt x="362738" y="360680"/>
                </a:lnTo>
                <a:close/>
              </a:path>
              <a:path w="534669" h="588010">
                <a:moveTo>
                  <a:pt x="433058" y="336550"/>
                </a:moveTo>
                <a:lnTo>
                  <a:pt x="418669" y="336550"/>
                </a:lnTo>
                <a:lnTo>
                  <a:pt x="419482" y="339090"/>
                </a:lnTo>
                <a:lnTo>
                  <a:pt x="419482" y="340360"/>
                </a:lnTo>
                <a:lnTo>
                  <a:pt x="391643" y="368300"/>
                </a:lnTo>
                <a:lnTo>
                  <a:pt x="391148" y="370840"/>
                </a:lnTo>
                <a:lnTo>
                  <a:pt x="391148" y="374650"/>
                </a:lnTo>
                <a:lnTo>
                  <a:pt x="395237" y="379730"/>
                </a:lnTo>
                <a:lnTo>
                  <a:pt x="398996" y="379730"/>
                </a:lnTo>
                <a:lnTo>
                  <a:pt x="406426" y="375920"/>
                </a:lnTo>
                <a:lnTo>
                  <a:pt x="418310" y="364490"/>
                </a:lnTo>
                <a:lnTo>
                  <a:pt x="429332" y="349250"/>
                </a:lnTo>
                <a:lnTo>
                  <a:pt x="433058" y="336550"/>
                </a:lnTo>
                <a:close/>
              </a:path>
              <a:path w="534669" h="588010">
                <a:moveTo>
                  <a:pt x="312306" y="373380"/>
                </a:moveTo>
                <a:lnTo>
                  <a:pt x="304115" y="373380"/>
                </a:lnTo>
                <a:lnTo>
                  <a:pt x="303797" y="375920"/>
                </a:lnTo>
                <a:lnTo>
                  <a:pt x="303467" y="377190"/>
                </a:lnTo>
                <a:lnTo>
                  <a:pt x="311325" y="377190"/>
                </a:lnTo>
                <a:lnTo>
                  <a:pt x="312306" y="373380"/>
                </a:lnTo>
                <a:close/>
              </a:path>
              <a:path w="534669" h="588010">
                <a:moveTo>
                  <a:pt x="158812" y="332740"/>
                </a:moveTo>
                <a:lnTo>
                  <a:pt x="140590" y="332740"/>
                </a:lnTo>
                <a:lnTo>
                  <a:pt x="150511" y="335280"/>
                </a:lnTo>
                <a:lnTo>
                  <a:pt x="157927" y="340360"/>
                </a:lnTo>
                <a:lnTo>
                  <a:pt x="162573" y="349250"/>
                </a:lnTo>
                <a:lnTo>
                  <a:pt x="164186" y="358140"/>
                </a:lnTo>
                <a:lnTo>
                  <a:pt x="162976" y="365760"/>
                </a:lnTo>
                <a:lnTo>
                  <a:pt x="159305" y="370840"/>
                </a:lnTo>
                <a:lnTo>
                  <a:pt x="153140" y="374650"/>
                </a:lnTo>
                <a:lnTo>
                  <a:pt x="144450" y="375920"/>
                </a:lnTo>
                <a:lnTo>
                  <a:pt x="170178" y="375920"/>
                </a:lnTo>
                <a:lnTo>
                  <a:pt x="171520" y="373380"/>
                </a:lnTo>
                <a:lnTo>
                  <a:pt x="172822" y="365760"/>
                </a:lnTo>
                <a:lnTo>
                  <a:pt x="170086" y="347980"/>
                </a:lnTo>
                <a:lnTo>
                  <a:pt x="162572" y="335280"/>
                </a:lnTo>
                <a:lnTo>
                  <a:pt x="158812" y="332740"/>
                </a:lnTo>
                <a:close/>
              </a:path>
              <a:path w="534669" h="588010">
                <a:moveTo>
                  <a:pt x="290526" y="374650"/>
                </a:moveTo>
                <a:lnTo>
                  <a:pt x="278245" y="374650"/>
                </a:lnTo>
                <a:lnTo>
                  <a:pt x="275451" y="375920"/>
                </a:lnTo>
                <a:lnTo>
                  <a:pt x="296419" y="375920"/>
                </a:lnTo>
                <a:lnTo>
                  <a:pt x="290526" y="374650"/>
                </a:lnTo>
                <a:close/>
              </a:path>
              <a:path w="534669" h="588010">
                <a:moveTo>
                  <a:pt x="137262" y="323850"/>
                </a:moveTo>
                <a:lnTo>
                  <a:pt x="129396" y="325120"/>
                </a:lnTo>
                <a:lnTo>
                  <a:pt x="122778" y="328930"/>
                </a:lnTo>
                <a:lnTo>
                  <a:pt x="118217" y="335280"/>
                </a:lnTo>
                <a:lnTo>
                  <a:pt x="116523" y="342900"/>
                </a:lnTo>
                <a:lnTo>
                  <a:pt x="118137" y="351790"/>
                </a:lnTo>
                <a:lnTo>
                  <a:pt x="123157" y="360680"/>
                </a:lnTo>
                <a:lnTo>
                  <a:pt x="131880" y="367030"/>
                </a:lnTo>
                <a:lnTo>
                  <a:pt x="144603" y="369570"/>
                </a:lnTo>
                <a:lnTo>
                  <a:pt x="153912" y="369570"/>
                </a:lnTo>
                <a:lnTo>
                  <a:pt x="159373" y="363220"/>
                </a:lnTo>
                <a:lnTo>
                  <a:pt x="159373" y="358140"/>
                </a:lnTo>
                <a:lnTo>
                  <a:pt x="136132" y="358140"/>
                </a:lnTo>
                <a:lnTo>
                  <a:pt x="127978" y="351790"/>
                </a:lnTo>
                <a:lnTo>
                  <a:pt x="127966" y="336550"/>
                </a:lnTo>
                <a:lnTo>
                  <a:pt x="133109" y="332740"/>
                </a:lnTo>
                <a:lnTo>
                  <a:pt x="158812" y="332740"/>
                </a:lnTo>
                <a:lnTo>
                  <a:pt x="151293" y="327660"/>
                </a:lnTo>
                <a:lnTo>
                  <a:pt x="137262" y="323850"/>
                </a:lnTo>
                <a:close/>
              </a:path>
              <a:path w="534669" h="588010">
                <a:moveTo>
                  <a:pt x="312865" y="271780"/>
                </a:moveTo>
                <a:lnTo>
                  <a:pt x="305677" y="271780"/>
                </a:lnTo>
                <a:lnTo>
                  <a:pt x="286295" y="275590"/>
                </a:lnTo>
                <a:lnTo>
                  <a:pt x="270960" y="287020"/>
                </a:lnTo>
                <a:lnTo>
                  <a:pt x="260880" y="302260"/>
                </a:lnTo>
                <a:lnTo>
                  <a:pt x="257264" y="320040"/>
                </a:lnTo>
                <a:lnTo>
                  <a:pt x="260312" y="337820"/>
                </a:lnTo>
                <a:lnTo>
                  <a:pt x="269299" y="353060"/>
                </a:lnTo>
                <a:lnTo>
                  <a:pt x="284023" y="364490"/>
                </a:lnTo>
                <a:lnTo>
                  <a:pt x="304280" y="368300"/>
                </a:lnTo>
                <a:lnTo>
                  <a:pt x="323507" y="364490"/>
                </a:lnTo>
                <a:lnTo>
                  <a:pt x="332006" y="358140"/>
                </a:lnTo>
                <a:lnTo>
                  <a:pt x="305258" y="358140"/>
                </a:lnTo>
                <a:lnTo>
                  <a:pt x="291424" y="355600"/>
                </a:lnTo>
                <a:lnTo>
                  <a:pt x="280775" y="349250"/>
                </a:lnTo>
                <a:lnTo>
                  <a:pt x="273932" y="340360"/>
                </a:lnTo>
                <a:lnTo>
                  <a:pt x="271514" y="330200"/>
                </a:lnTo>
                <a:lnTo>
                  <a:pt x="275619" y="317500"/>
                </a:lnTo>
                <a:lnTo>
                  <a:pt x="284673" y="311150"/>
                </a:lnTo>
                <a:lnTo>
                  <a:pt x="293729" y="308610"/>
                </a:lnTo>
                <a:lnTo>
                  <a:pt x="297841" y="303530"/>
                </a:lnTo>
                <a:lnTo>
                  <a:pt x="297841" y="300990"/>
                </a:lnTo>
                <a:lnTo>
                  <a:pt x="294729" y="299720"/>
                </a:lnTo>
                <a:lnTo>
                  <a:pt x="292596" y="298450"/>
                </a:lnTo>
                <a:lnTo>
                  <a:pt x="295542" y="295910"/>
                </a:lnTo>
                <a:lnTo>
                  <a:pt x="299136" y="294640"/>
                </a:lnTo>
                <a:lnTo>
                  <a:pt x="313551" y="294640"/>
                </a:lnTo>
                <a:lnTo>
                  <a:pt x="316840" y="293370"/>
                </a:lnTo>
                <a:lnTo>
                  <a:pt x="316827" y="288290"/>
                </a:lnTo>
                <a:lnTo>
                  <a:pt x="315024" y="285750"/>
                </a:lnTo>
                <a:lnTo>
                  <a:pt x="307480" y="284480"/>
                </a:lnTo>
                <a:lnTo>
                  <a:pt x="308293" y="279400"/>
                </a:lnTo>
                <a:lnTo>
                  <a:pt x="318948" y="279400"/>
                </a:lnTo>
                <a:lnTo>
                  <a:pt x="318936" y="274320"/>
                </a:lnTo>
                <a:lnTo>
                  <a:pt x="312865" y="271780"/>
                </a:lnTo>
                <a:close/>
              </a:path>
              <a:path w="534669" h="588010">
                <a:moveTo>
                  <a:pt x="160656" y="303530"/>
                </a:moveTo>
                <a:lnTo>
                  <a:pt x="147003" y="303530"/>
                </a:lnTo>
                <a:lnTo>
                  <a:pt x="140653" y="307340"/>
                </a:lnTo>
                <a:lnTo>
                  <a:pt x="140666" y="314960"/>
                </a:lnTo>
                <a:lnTo>
                  <a:pt x="142126" y="316230"/>
                </a:lnTo>
                <a:lnTo>
                  <a:pt x="152540" y="318770"/>
                </a:lnTo>
                <a:lnTo>
                  <a:pt x="161102" y="322580"/>
                </a:lnTo>
                <a:lnTo>
                  <a:pt x="167345" y="326390"/>
                </a:lnTo>
                <a:lnTo>
                  <a:pt x="171393" y="331470"/>
                </a:lnTo>
                <a:lnTo>
                  <a:pt x="173368" y="337820"/>
                </a:lnTo>
                <a:lnTo>
                  <a:pt x="174689" y="345440"/>
                </a:lnTo>
                <a:lnTo>
                  <a:pt x="176315" y="351790"/>
                </a:lnTo>
                <a:lnTo>
                  <a:pt x="179413" y="355600"/>
                </a:lnTo>
                <a:lnTo>
                  <a:pt x="183477" y="360680"/>
                </a:lnTo>
                <a:lnTo>
                  <a:pt x="191453" y="364490"/>
                </a:lnTo>
                <a:lnTo>
                  <a:pt x="204305" y="364490"/>
                </a:lnTo>
                <a:lnTo>
                  <a:pt x="209017" y="361950"/>
                </a:lnTo>
                <a:lnTo>
                  <a:pt x="209017" y="356870"/>
                </a:lnTo>
                <a:lnTo>
                  <a:pt x="208658" y="355600"/>
                </a:lnTo>
                <a:lnTo>
                  <a:pt x="193079" y="355600"/>
                </a:lnTo>
                <a:lnTo>
                  <a:pt x="185751" y="350520"/>
                </a:lnTo>
                <a:lnTo>
                  <a:pt x="185751" y="345440"/>
                </a:lnTo>
                <a:lnTo>
                  <a:pt x="188024" y="344170"/>
                </a:lnTo>
                <a:lnTo>
                  <a:pt x="201997" y="344170"/>
                </a:lnTo>
                <a:lnTo>
                  <a:pt x="197330" y="340360"/>
                </a:lnTo>
                <a:lnTo>
                  <a:pt x="189307" y="337820"/>
                </a:lnTo>
                <a:lnTo>
                  <a:pt x="181509" y="337820"/>
                </a:lnTo>
                <a:lnTo>
                  <a:pt x="177610" y="334010"/>
                </a:lnTo>
                <a:lnTo>
                  <a:pt x="176785" y="321310"/>
                </a:lnTo>
                <a:lnTo>
                  <a:pt x="171882" y="314960"/>
                </a:lnTo>
                <a:lnTo>
                  <a:pt x="166523" y="306070"/>
                </a:lnTo>
                <a:lnTo>
                  <a:pt x="160656" y="303530"/>
                </a:lnTo>
                <a:close/>
              </a:path>
              <a:path w="534669" h="588010">
                <a:moveTo>
                  <a:pt x="406591" y="321310"/>
                </a:moveTo>
                <a:lnTo>
                  <a:pt x="396660" y="321310"/>
                </a:lnTo>
                <a:lnTo>
                  <a:pt x="396660" y="323850"/>
                </a:lnTo>
                <a:lnTo>
                  <a:pt x="392536" y="331470"/>
                </a:lnTo>
                <a:lnTo>
                  <a:pt x="383450" y="339090"/>
                </a:lnTo>
                <a:lnTo>
                  <a:pt x="374362" y="345440"/>
                </a:lnTo>
                <a:lnTo>
                  <a:pt x="370231" y="351790"/>
                </a:lnTo>
                <a:lnTo>
                  <a:pt x="370231" y="355600"/>
                </a:lnTo>
                <a:lnTo>
                  <a:pt x="379553" y="363220"/>
                </a:lnTo>
                <a:lnTo>
                  <a:pt x="388697" y="363220"/>
                </a:lnTo>
                <a:lnTo>
                  <a:pt x="398237" y="359410"/>
                </a:lnTo>
                <a:lnTo>
                  <a:pt x="406542" y="350520"/>
                </a:lnTo>
                <a:lnTo>
                  <a:pt x="412887" y="341630"/>
                </a:lnTo>
                <a:lnTo>
                  <a:pt x="416548" y="336550"/>
                </a:lnTo>
                <a:lnTo>
                  <a:pt x="433058" y="336550"/>
                </a:lnTo>
                <a:lnTo>
                  <a:pt x="434175" y="332740"/>
                </a:lnTo>
                <a:lnTo>
                  <a:pt x="432920" y="326390"/>
                </a:lnTo>
                <a:lnTo>
                  <a:pt x="413614" y="326390"/>
                </a:lnTo>
                <a:lnTo>
                  <a:pt x="412471" y="325120"/>
                </a:lnTo>
                <a:lnTo>
                  <a:pt x="410338" y="325120"/>
                </a:lnTo>
                <a:lnTo>
                  <a:pt x="406591" y="321310"/>
                </a:lnTo>
                <a:close/>
              </a:path>
              <a:path w="534669" h="588010">
                <a:moveTo>
                  <a:pt x="159364" y="350520"/>
                </a:moveTo>
                <a:lnTo>
                  <a:pt x="153721" y="350520"/>
                </a:lnTo>
                <a:lnTo>
                  <a:pt x="153886" y="351790"/>
                </a:lnTo>
                <a:lnTo>
                  <a:pt x="153899" y="355600"/>
                </a:lnTo>
                <a:lnTo>
                  <a:pt x="150242" y="358140"/>
                </a:lnTo>
                <a:lnTo>
                  <a:pt x="159373" y="358140"/>
                </a:lnTo>
                <a:lnTo>
                  <a:pt x="159364" y="350520"/>
                </a:lnTo>
                <a:close/>
              </a:path>
              <a:path w="534669" h="588010">
                <a:moveTo>
                  <a:pt x="257264" y="354330"/>
                </a:moveTo>
                <a:lnTo>
                  <a:pt x="248870" y="354330"/>
                </a:lnTo>
                <a:lnTo>
                  <a:pt x="250330" y="358140"/>
                </a:lnTo>
                <a:lnTo>
                  <a:pt x="255334" y="358140"/>
                </a:lnTo>
                <a:lnTo>
                  <a:pt x="257264" y="355600"/>
                </a:lnTo>
                <a:lnTo>
                  <a:pt x="257264" y="354330"/>
                </a:lnTo>
                <a:close/>
              </a:path>
              <a:path w="534669" h="588010">
                <a:moveTo>
                  <a:pt x="341525" y="346710"/>
                </a:moveTo>
                <a:lnTo>
                  <a:pt x="322454" y="346710"/>
                </a:lnTo>
                <a:lnTo>
                  <a:pt x="322454" y="354330"/>
                </a:lnTo>
                <a:lnTo>
                  <a:pt x="315735" y="358140"/>
                </a:lnTo>
                <a:lnTo>
                  <a:pt x="332006" y="358140"/>
                </a:lnTo>
                <a:lnTo>
                  <a:pt x="337105" y="354330"/>
                </a:lnTo>
                <a:lnTo>
                  <a:pt x="341525" y="346710"/>
                </a:lnTo>
                <a:close/>
              </a:path>
              <a:path w="534669" h="588010">
                <a:moveTo>
                  <a:pt x="201997" y="344170"/>
                </a:moveTo>
                <a:lnTo>
                  <a:pt x="193879" y="344170"/>
                </a:lnTo>
                <a:lnTo>
                  <a:pt x="201194" y="349250"/>
                </a:lnTo>
                <a:lnTo>
                  <a:pt x="201207" y="354330"/>
                </a:lnTo>
                <a:lnTo>
                  <a:pt x="200394" y="355600"/>
                </a:lnTo>
                <a:lnTo>
                  <a:pt x="208658" y="355600"/>
                </a:lnTo>
                <a:lnTo>
                  <a:pt x="207581" y="351790"/>
                </a:lnTo>
                <a:lnTo>
                  <a:pt x="203553" y="345440"/>
                </a:lnTo>
                <a:lnTo>
                  <a:pt x="201997" y="344170"/>
                </a:lnTo>
                <a:close/>
              </a:path>
              <a:path w="534669" h="588010">
                <a:moveTo>
                  <a:pt x="152553" y="339090"/>
                </a:moveTo>
                <a:lnTo>
                  <a:pt x="139599" y="339090"/>
                </a:lnTo>
                <a:lnTo>
                  <a:pt x="137440" y="340360"/>
                </a:lnTo>
                <a:lnTo>
                  <a:pt x="137453" y="347980"/>
                </a:lnTo>
                <a:lnTo>
                  <a:pt x="142926" y="351790"/>
                </a:lnTo>
                <a:lnTo>
                  <a:pt x="151397" y="351790"/>
                </a:lnTo>
                <a:lnTo>
                  <a:pt x="152718" y="350520"/>
                </a:lnTo>
                <a:lnTo>
                  <a:pt x="159364" y="350520"/>
                </a:lnTo>
                <a:lnTo>
                  <a:pt x="159360" y="347980"/>
                </a:lnTo>
                <a:lnTo>
                  <a:pt x="152553" y="339090"/>
                </a:lnTo>
                <a:close/>
              </a:path>
              <a:path w="534669" h="588010">
                <a:moveTo>
                  <a:pt x="245796" y="336550"/>
                </a:moveTo>
                <a:lnTo>
                  <a:pt x="240310" y="336550"/>
                </a:lnTo>
                <a:lnTo>
                  <a:pt x="238532" y="337820"/>
                </a:lnTo>
                <a:lnTo>
                  <a:pt x="238545" y="342900"/>
                </a:lnTo>
                <a:lnTo>
                  <a:pt x="240323" y="344170"/>
                </a:lnTo>
                <a:lnTo>
                  <a:pt x="240323" y="349250"/>
                </a:lnTo>
                <a:lnTo>
                  <a:pt x="239840" y="350520"/>
                </a:lnTo>
                <a:lnTo>
                  <a:pt x="238545" y="351790"/>
                </a:lnTo>
                <a:lnTo>
                  <a:pt x="257264" y="351790"/>
                </a:lnTo>
                <a:lnTo>
                  <a:pt x="256134" y="350520"/>
                </a:lnTo>
                <a:lnTo>
                  <a:pt x="254191" y="349250"/>
                </a:lnTo>
                <a:lnTo>
                  <a:pt x="255486" y="347980"/>
                </a:lnTo>
                <a:lnTo>
                  <a:pt x="256452" y="346710"/>
                </a:lnTo>
                <a:lnTo>
                  <a:pt x="256439" y="342900"/>
                </a:lnTo>
                <a:lnTo>
                  <a:pt x="255474" y="341630"/>
                </a:lnTo>
                <a:lnTo>
                  <a:pt x="247739" y="341630"/>
                </a:lnTo>
                <a:lnTo>
                  <a:pt x="247409" y="339090"/>
                </a:lnTo>
                <a:lnTo>
                  <a:pt x="245796" y="336550"/>
                </a:lnTo>
                <a:close/>
              </a:path>
              <a:path w="534669" h="588010">
                <a:moveTo>
                  <a:pt x="345458" y="339090"/>
                </a:moveTo>
                <a:lnTo>
                  <a:pt x="318186" y="339090"/>
                </a:lnTo>
                <a:lnTo>
                  <a:pt x="318834" y="340360"/>
                </a:lnTo>
                <a:lnTo>
                  <a:pt x="318834" y="342900"/>
                </a:lnTo>
                <a:lnTo>
                  <a:pt x="316878" y="345440"/>
                </a:lnTo>
                <a:lnTo>
                  <a:pt x="316891" y="349250"/>
                </a:lnTo>
                <a:lnTo>
                  <a:pt x="322454" y="346710"/>
                </a:lnTo>
                <a:lnTo>
                  <a:pt x="341525" y="346710"/>
                </a:lnTo>
                <a:lnTo>
                  <a:pt x="345208" y="340360"/>
                </a:lnTo>
                <a:lnTo>
                  <a:pt x="345458" y="339090"/>
                </a:lnTo>
                <a:close/>
              </a:path>
              <a:path w="534669" h="588010">
                <a:moveTo>
                  <a:pt x="406235" y="303530"/>
                </a:moveTo>
                <a:lnTo>
                  <a:pt x="392915" y="307340"/>
                </a:lnTo>
                <a:lnTo>
                  <a:pt x="384873" y="314960"/>
                </a:lnTo>
                <a:lnTo>
                  <a:pt x="376066" y="323850"/>
                </a:lnTo>
                <a:lnTo>
                  <a:pt x="360452" y="331470"/>
                </a:lnTo>
                <a:lnTo>
                  <a:pt x="355220" y="332740"/>
                </a:lnTo>
                <a:lnTo>
                  <a:pt x="353759" y="334010"/>
                </a:lnTo>
                <a:lnTo>
                  <a:pt x="353772" y="340360"/>
                </a:lnTo>
                <a:lnTo>
                  <a:pt x="356223" y="345440"/>
                </a:lnTo>
                <a:lnTo>
                  <a:pt x="359157" y="345440"/>
                </a:lnTo>
                <a:lnTo>
                  <a:pt x="369223" y="341630"/>
                </a:lnTo>
                <a:lnTo>
                  <a:pt x="379726" y="332740"/>
                </a:lnTo>
                <a:lnTo>
                  <a:pt x="388583" y="325120"/>
                </a:lnTo>
                <a:lnTo>
                  <a:pt x="393713" y="321310"/>
                </a:lnTo>
                <a:lnTo>
                  <a:pt x="406591" y="321310"/>
                </a:lnTo>
                <a:lnTo>
                  <a:pt x="406578" y="312420"/>
                </a:lnTo>
                <a:lnTo>
                  <a:pt x="409029" y="311150"/>
                </a:lnTo>
                <a:lnTo>
                  <a:pt x="425158" y="311150"/>
                </a:lnTo>
                <a:lnTo>
                  <a:pt x="416177" y="306070"/>
                </a:lnTo>
                <a:lnTo>
                  <a:pt x="406235" y="303530"/>
                </a:lnTo>
                <a:close/>
              </a:path>
              <a:path w="534669" h="588010">
                <a:moveTo>
                  <a:pt x="102961" y="229870"/>
                </a:moveTo>
                <a:lnTo>
                  <a:pt x="74537" y="229870"/>
                </a:lnTo>
                <a:lnTo>
                  <a:pt x="74715" y="233680"/>
                </a:lnTo>
                <a:lnTo>
                  <a:pt x="82360" y="240030"/>
                </a:lnTo>
                <a:lnTo>
                  <a:pt x="83186" y="242570"/>
                </a:lnTo>
                <a:lnTo>
                  <a:pt x="83186" y="245110"/>
                </a:lnTo>
                <a:lnTo>
                  <a:pt x="79308" y="254000"/>
                </a:lnTo>
                <a:lnTo>
                  <a:pt x="70767" y="266700"/>
                </a:lnTo>
                <a:lnTo>
                  <a:pt x="62228" y="281940"/>
                </a:lnTo>
                <a:lnTo>
                  <a:pt x="58357" y="300990"/>
                </a:lnTo>
                <a:lnTo>
                  <a:pt x="62309" y="320040"/>
                </a:lnTo>
                <a:lnTo>
                  <a:pt x="71214" y="332740"/>
                </a:lnTo>
                <a:lnTo>
                  <a:pt x="80708" y="339090"/>
                </a:lnTo>
                <a:lnTo>
                  <a:pt x="86424" y="344170"/>
                </a:lnTo>
                <a:lnTo>
                  <a:pt x="88784" y="326390"/>
                </a:lnTo>
                <a:lnTo>
                  <a:pt x="78502" y="314960"/>
                </a:lnTo>
                <a:lnTo>
                  <a:pt x="68311" y="302260"/>
                </a:lnTo>
                <a:lnTo>
                  <a:pt x="70943" y="281940"/>
                </a:lnTo>
                <a:lnTo>
                  <a:pt x="82563" y="281940"/>
                </a:lnTo>
                <a:lnTo>
                  <a:pt x="82563" y="276860"/>
                </a:lnTo>
                <a:lnTo>
                  <a:pt x="84015" y="269240"/>
                </a:lnTo>
                <a:lnTo>
                  <a:pt x="87643" y="260350"/>
                </a:lnTo>
                <a:lnTo>
                  <a:pt x="92329" y="251460"/>
                </a:lnTo>
                <a:lnTo>
                  <a:pt x="96952" y="242570"/>
                </a:lnTo>
                <a:lnTo>
                  <a:pt x="102460" y="231140"/>
                </a:lnTo>
                <a:lnTo>
                  <a:pt x="102961" y="229870"/>
                </a:lnTo>
                <a:close/>
              </a:path>
              <a:path w="534669" h="588010">
                <a:moveTo>
                  <a:pt x="282144" y="328930"/>
                </a:moveTo>
                <a:lnTo>
                  <a:pt x="280188" y="328930"/>
                </a:lnTo>
                <a:lnTo>
                  <a:pt x="279528" y="330200"/>
                </a:lnTo>
                <a:lnTo>
                  <a:pt x="279540" y="339090"/>
                </a:lnTo>
                <a:lnTo>
                  <a:pt x="288214" y="344170"/>
                </a:lnTo>
                <a:lnTo>
                  <a:pt x="308357" y="344170"/>
                </a:lnTo>
                <a:lnTo>
                  <a:pt x="313919" y="339090"/>
                </a:lnTo>
                <a:lnTo>
                  <a:pt x="345458" y="339090"/>
                </a:lnTo>
                <a:lnTo>
                  <a:pt x="346707" y="332740"/>
                </a:lnTo>
                <a:lnTo>
                  <a:pt x="320472" y="332740"/>
                </a:lnTo>
                <a:lnTo>
                  <a:pt x="306432" y="330200"/>
                </a:lnTo>
                <a:lnTo>
                  <a:pt x="283465" y="330200"/>
                </a:lnTo>
                <a:lnTo>
                  <a:pt x="282144" y="328930"/>
                </a:lnTo>
                <a:close/>
              </a:path>
              <a:path w="534669" h="588010">
                <a:moveTo>
                  <a:pt x="254509" y="340360"/>
                </a:moveTo>
                <a:lnTo>
                  <a:pt x="248857" y="340360"/>
                </a:lnTo>
                <a:lnTo>
                  <a:pt x="247739" y="341630"/>
                </a:lnTo>
                <a:lnTo>
                  <a:pt x="255474" y="341630"/>
                </a:lnTo>
                <a:lnTo>
                  <a:pt x="254509" y="340360"/>
                </a:lnTo>
                <a:close/>
              </a:path>
              <a:path w="534669" h="588010">
                <a:moveTo>
                  <a:pt x="183147" y="293370"/>
                </a:moveTo>
                <a:lnTo>
                  <a:pt x="177966" y="293370"/>
                </a:lnTo>
                <a:lnTo>
                  <a:pt x="176848" y="297180"/>
                </a:lnTo>
                <a:lnTo>
                  <a:pt x="176848" y="302260"/>
                </a:lnTo>
                <a:lnTo>
                  <a:pt x="179535" y="313690"/>
                </a:lnTo>
                <a:lnTo>
                  <a:pt x="187008" y="325120"/>
                </a:lnTo>
                <a:lnTo>
                  <a:pt x="198415" y="332740"/>
                </a:lnTo>
                <a:lnTo>
                  <a:pt x="212903" y="336550"/>
                </a:lnTo>
                <a:lnTo>
                  <a:pt x="229623" y="332740"/>
                </a:lnTo>
                <a:lnTo>
                  <a:pt x="240885" y="325120"/>
                </a:lnTo>
                <a:lnTo>
                  <a:pt x="222911" y="325120"/>
                </a:lnTo>
                <a:lnTo>
                  <a:pt x="222911" y="321310"/>
                </a:lnTo>
                <a:lnTo>
                  <a:pt x="223394" y="318770"/>
                </a:lnTo>
                <a:lnTo>
                  <a:pt x="223381" y="311150"/>
                </a:lnTo>
                <a:lnTo>
                  <a:pt x="225591" y="311150"/>
                </a:lnTo>
                <a:lnTo>
                  <a:pt x="235014" y="307340"/>
                </a:lnTo>
                <a:lnTo>
                  <a:pt x="235732" y="306070"/>
                </a:lnTo>
                <a:lnTo>
                  <a:pt x="204568" y="306070"/>
                </a:lnTo>
                <a:lnTo>
                  <a:pt x="197648" y="303530"/>
                </a:lnTo>
                <a:lnTo>
                  <a:pt x="191513" y="300990"/>
                </a:lnTo>
                <a:lnTo>
                  <a:pt x="185890" y="297180"/>
                </a:lnTo>
                <a:lnTo>
                  <a:pt x="183960" y="294640"/>
                </a:lnTo>
                <a:lnTo>
                  <a:pt x="183147" y="293370"/>
                </a:lnTo>
                <a:close/>
              </a:path>
              <a:path w="534669" h="588010">
                <a:moveTo>
                  <a:pt x="347955" y="326390"/>
                </a:moveTo>
                <a:lnTo>
                  <a:pt x="342439" y="328930"/>
                </a:lnTo>
                <a:lnTo>
                  <a:pt x="335004" y="331470"/>
                </a:lnTo>
                <a:lnTo>
                  <a:pt x="327174" y="331470"/>
                </a:lnTo>
                <a:lnTo>
                  <a:pt x="320472" y="332740"/>
                </a:lnTo>
                <a:lnTo>
                  <a:pt x="346707" y="332740"/>
                </a:lnTo>
                <a:lnTo>
                  <a:pt x="347955" y="326390"/>
                </a:lnTo>
                <a:close/>
              </a:path>
              <a:path w="534669" h="588010">
                <a:moveTo>
                  <a:pt x="288849" y="321310"/>
                </a:moveTo>
                <a:lnTo>
                  <a:pt x="285738" y="321310"/>
                </a:lnTo>
                <a:lnTo>
                  <a:pt x="285751" y="328930"/>
                </a:lnTo>
                <a:lnTo>
                  <a:pt x="285585" y="330200"/>
                </a:lnTo>
                <a:lnTo>
                  <a:pt x="306432" y="330200"/>
                </a:lnTo>
                <a:lnTo>
                  <a:pt x="297350" y="326390"/>
                </a:lnTo>
                <a:lnTo>
                  <a:pt x="291924" y="322580"/>
                </a:lnTo>
                <a:lnTo>
                  <a:pt x="288849" y="321310"/>
                </a:lnTo>
                <a:close/>
              </a:path>
              <a:path w="534669" h="588010">
                <a:moveTo>
                  <a:pt x="425158" y="311150"/>
                </a:moveTo>
                <a:lnTo>
                  <a:pt x="418326" y="311150"/>
                </a:lnTo>
                <a:lnTo>
                  <a:pt x="425679" y="316230"/>
                </a:lnTo>
                <a:lnTo>
                  <a:pt x="425679" y="325120"/>
                </a:lnTo>
                <a:lnTo>
                  <a:pt x="421933" y="326390"/>
                </a:lnTo>
                <a:lnTo>
                  <a:pt x="432920" y="326390"/>
                </a:lnTo>
                <a:lnTo>
                  <a:pt x="431664" y="320040"/>
                </a:lnTo>
                <a:lnTo>
                  <a:pt x="425158" y="311150"/>
                </a:lnTo>
                <a:close/>
              </a:path>
              <a:path w="534669" h="588010">
                <a:moveTo>
                  <a:pt x="127206" y="316230"/>
                </a:moveTo>
                <a:lnTo>
                  <a:pt x="105677" y="316230"/>
                </a:lnTo>
                <a:lnTo>
                  <a:pt x="106985" y="321310"/>
                </a:lnTo>
                <a:lnTo>
                  <a:pt x="111380" y="325120"/>
                </a:lnTo>
                <a:lnTo>
                  <a:pt x="123356" y="322580"/>
                </a:lnTo>
                <a:lnTo>
                  <a:pt x="127445" y="318770"/>
                </a:lnTo>
                <a:lnTo>
                  <a:pt x="127206" y="316230"/>
                </a:lnTo>
                <a:close/>
              </a:path>
              <a:path w="534669" h="588010">
                <a:moveTo>
                  <a:pt x="249004" y="304800"/>
                </a:moveTo>
                <a:lnTo>
                  <a:pt x="239205" y="304800"/>
                </a:lnTo>
                <a:lnTo>
                  <a:pt x="240500" y="306070"/>
                </a:lnTo>
                <a:lnTo>
                  <a:pt x="240513" y="316230"/>
                </a:lnTo>
                <a:lnTo>
                  <a:pt x="231306" y="325120"/>
                </a:lnTo>
                <a:lnTo>
                  <a:pt x="240885" y="325120"/>
                </a:lnTo>
                <a:lnTo>
                  <a:pt x="247236" y="314960"/>
                </a:lnTo>
                <a:lnTo>
                  <a:pt x="249004" y="304800"/>
                </a:lnTo>
                <a:close/>
              </a:path>
              <a:path w="534669" h="588010">
                <a:moveTo>
                  <a:pt x="313056" y="303530"/>
                </a:moveTo>
                <a:lnTo>
                  <a:pt x="303569" y="303530"/>
                </a:lnTo>
                <a:lnTo>
                  <a:pt x="305207" y="306070"/>
                </a:lnTo>
                <a:lnTo>
                  <a:pt x="305702" y="307340"/>
                </a:lnTo>
                <a:lnTo>
                  <a:pt x="305702" y="311150"/>
                </a:lnTo>
                <a:lnTo>
                  <a:pt x="304559" y="313690"/>
                </a:lnTo>
                <a:lnTo>
                  <a:pt x="304572" y="321310"/>
                </a:lnTo>
                <a:lnTo>
                  <a:pt x="307518" y="323850"/>
                </a:lnTo>
                <a:lnTo>
                  <a:pt x="316370" y="323850"/>
                </a:lnTo>
                <a:lnTo>
                  <a:pt x="319482" y="320040"/>
                </a:lnTo>
                <a:lnTo>
                  <a:pt x="319469" y="309880"/>
                </a:lnTo>
                <a:lnTo>
                  <a:pt x="313056" y="303530"/>
                </a:lnTo>
                <a:close/>
              </a:path>
              <a:path w="534669" h="588010">
                <a:moveTo>
                  <a:pt x="434036" y="281940"/>
                </a:moveTo>
                <a:lnTo>
                  <a:pt x="422961" y="281940"/>
                </a:lnTo>
                <a:lnTo>
                  <a:pt x="418085" y="287020"/>
                </a:lnTo>
                <a:lnTo>
                  <a:pt x="418097" y="293370"/>
                </a:lnTo>
                <a:lnTo>
                  <a:pt x="422303" y="302260"/>
                </a:lnTo>
                <a:lnTo>
                  <a:pt x="431556" y="306070"/>
                </a:lnTo>
                <a:lnTo>
                  <a:pt x="440843" y="312420"/>
                </a:lnTo>
                <a:lnTo>
                  <a:pt x="445148" y="323850"/>
                </a:lnTo>
                <a:lnTo>
                  <a:pt x="452478" y="316230"/>
                </a:lnTo>
                <a:lnTo>
                  <a:pt x="457867" y="307340"/>
                </a:lnTo>
                <a:lnTo>
                  <a:pt x="461190" y="297180"/>
                </a:lnTo>
                <a:lnTo>
                  <a:pt x="462319" y="287020"/>
                </a:lnTo>
                <a:lnTo>
                  <a:pt x="462155" y="285750"/>
                </a:lnTo>
                <a:lnTo>
                  <a:pt x="441033" y="285750"/>
                </a:lnTo>
                <a:lnTo>
                  <a:pt x="438112" y="283210"/>
                </a:lnTo>
                <a:lnTo>
                  <a:pt x="434036" y="281940"/>
                </a:lnTo>
                <a:close/>
              </a:path>
              <a:path w="534669" h="588010">
                <a:moveTo>
                  <a:pt x="357747" y="293370"/>
                </a:moveTo>
                <a:lnTo>
                  <a:pt x="358903" y="294640"/>
                </a:lnTo>
                <a:lnTo>
                  <a:pt x="359398" y="297180"/>
                </a:lnTo>
                <a:lnTo>
                  <a:pt x="359398" y="303530"/>
                </a:lnTo>
                <a:lnTo>
                  <a:pt x="356286" y="307340"/>
                </a:lnTo>
                <a:lnTo>
                  <a:pt x="356299" y="317500"/>
                </a:lnTo>
                <a:lnTo>
                  <a:pt x="360401" y="322580"/>
                </a:lnTo>
                <a:lnTo>
                  <a:pt x="373304" y="322580"/>
                </a:lnTo>
                <a:lnTo>
                  <a:pt x="377889" y="316230"/>
                </a:lnTo>
                <a:lnTo>
                  <a:pt x="377889" y="309880"/>
                </a:lnTo>
                <a:lnTo>
                  <a:pt x="376462" y="303530"/>
                </a:lnTo>
                <a:lnTo>
                  <a:pt x="372414" y="298450"/>
                </a:lnTo>
                <a:lnTo>
                  <a:pt x="366068" y="294640"/>
                </a:lnTo>
                <a:lnTo>
                  <a:pt x="357747" y="293370"/>
                </a:lnTo>
                <a:close/>
              </a:path>
              <a:path w="534669" h="588010">
                <a:moveTo>
                  <a:pt x="325298" y="275590"/>
                </a:moveTo>
                <a:lnTo>
                  <a:pt x="327597" y="278130"/>
                </a:lnTo>
                <a:lnTo>
                  <a:pt x="328410" y="280670"/>
                </a:lnTo>
                <a:lnTo>
                  <a:pt x="328423" y="290830"/>
                </a:lnTo>
                <a:lnTo>
                  <a:pt x="323063" y="298450"/>
                </a:lnTo>
                <a:lnTo>
                  <a:pt x="323076" y="314960"/>
                </a:lnTo>
                <a:lnTo>
                  <a:pt x="329108" y="320040"/>
                </a:lnTo>
                <a:lnTo>
                  <a:pt x="346647" y="320040"/>
                </a:lnTo>
                <a:lnTo>
                  <a:pt x="351867" y="312420"/>
                </a:lnTo>
                <a:lnTo>
                  <a:pt x="351867" y="304800"/>
                </a:lnTo>
                <a:lnTo>
                  <a:pt x="351433" y="302260"/>
                </a:lnTo>
                <a:lnTo>
                  <a:pt x="335484" y="302260"/>
                </a:lnTo>
                <a:lnTo>
                  <a:pt x="333845" y="299720"/>
                </a:lnTo>
                <a:lnTo>
                  <a:pt x="333833" y="295910"/>
                </a:lnTo>
                <a:lnTo>
                  <a:pt x="334646" y="294640"/>
                </a:lnTo>
                <a:lnTo>
                  <a:pt x="334811" y="292100"/>
                </a:lnTo>
                <a:lnTo>
                  <a:pt x="335141" y="290830"/>
                </a:lnTo>
                <a:lnTo>
                  <a:pt x="334646" y="288290"/>
                </a:lnTo>
                <a:lnTo>
                  <a:pt x="345881" y="288290"/>
                </a:lnTo>
                <a:lnTo>
                  <a:pt x="345031" y="287020"/>
                </a:lnTo>
                <a:lnTo>
                  <a:pt x="336708" y="279400"/>
                </a:lnTo>
                <a:lnTo>
                  <a:pt x="325298" y="275590"/>
                </a:lnTo>
                <a:close/>
              </a:path>
              <a:path w="534669" h="588010">
                <a:moveTo>
                  <a:pt x="113627" y="279400"/>
                </a:moveTo>
                <a:lnTo>
                  <a:pt x="107316" y="280670"/>
                </a:lnTo>
                <a:lnTo>
                  <a:pt x="101626" y="280670"/>
                </a:lnTo>
                <a:lnTo>
                  <a:pt x="97867" y="285750"/>
                </a:lnTo>
                <a:lnTo>
                  <a:pt x="98540" y="293370"/>
                </a:lnTo>
                <a:lnTo>
                  <a:pt x="98768" y="294640"/>
                </a:lnTo>
                <a:lnTo>
                  <a:pt x="99264" y="295910"/>
                </a:lnTo>
                <a:lnTo>
                  <a:pt x="92863" y="297180"/>
                </a:lnTo>
                <a:lnTo>
                  <a:pt x="87681" y="302260"/>
                </a:lnTo>
                <a:lnTo>
                  <a:pt x="89155" y="313690"/>
                </a:lnTo>
                <a:lnTo>
                  <a:pt x="94374" y="318770"/>
                </a:lnTo>
                <a:lnTo>
                  <a:pt x="102388" y="317500"/>
                </a:lnTo>
                <a:lnTo>
                  <a:pt x="104356" y="316230"/>
                </a:lnTo>
                <a:lnTo>
                  <a:pt x="127206" y="316230"/>
                </a:lnTo>
                <a:lnTo>
                  <a:pt x="126607" y="309880"/>
                </a:lnTo>
                <a:lnTo>
                  <a:pt x="126289" y="309880"/>
                </a:lnTo>
                <a:lnTo>
                  <a:pt x="125807" y="308610"/>
                </a:lnTo>
                <a:lnTo>
                  <a:pt x="110186" y="308610"/>
                </a:lnTo>
                <a:lnTo>
                  <a:pt x="107074" y="306070"/>
                </a:lnTo>
                <a:lnTo>
                  <a:pt x="106287" y="299720"/>
                </a:lnTo>
                <a:lnTo>
                  <a:pt x="108725" y="295910"/>
                </a:lnTo>
                <a:lnTo>
                  <a:pt x="136589" y="295910"/>
                </a:lnTo>
                <a:lnTo>
                  <a:pt x="135941" y="289560"/>
                </a:lnTo>
                <a:lnTo>
                  <a:pt x="134176" y="288290"/>
                </a:lnTo>
                <a:lnTo>
                  <a:pt x="119723" y="288290"/>
                </a:lnTo>
                <a:lnTo>
                  <a:pt x="118238" y="283210"/>
                </a:lnTo>
                <a:lnTo>
                  <a:pt x="113627" y="279400"/>
                </a:lnTo>
                <a:close/>
              </a:path>
              <a:path w="534669" h="588010">
                <a:moveTo>
                  <a:pt x="136589" y="295910"/>
                </a:moveTo>
                <a:lnTo>
                  <a:pt x="115558" y="295910"/>
                </a:lnTo>
                <a:lnTo>
                  <a:pt x="118657" y="298450"/>
                </a:lnTo>
                <a:lnTo>
                  <a:pt x="119457" y="304800"/>
                </a:lnTo>
                <a:lnTo>
                  <a:pt x="117018" y="308610"/>
                </a:lnTo>
                <a:lnTo>
                  <a:pt x="126594" y="308610"/>
                </a:lnTo>
                <a:lnTo>
                  <a:pt x="133109" y="307340"/>
                </a:lnTo>
                <a:lnTo>
                  <a:pt x="137097" y="302260"/>
                </a:lnTo>
                <a:lnTo>
                  <a:pt x="136589" y="295910"/>
                </a:lnTo>
                <a:close/>
              </a:path>
              <a:path w="534669" h="588010">
                <a:moveTo>
                  <a:pt x="220752" y="266700"/>
                </a:moveTo>
                <a:lnTo>
                  <a:pt x="217209" y="271780"/>
                </a:lnTo>
                <a:lnTo>
                  <a:pt x="215431" y="276860"/>
                </a:lnTo>
                <a:lnTo>
                  <a:pt x="215443" y="289560"/>
                </a:lnTo>
                <a:lnTo>
                  <a:pt x="230467" y="290830"/>
                </a:lnTo>
                <a:lnTo>
                  <a:pt x="230480" y="302260"/>
                </a:lnTo>
                <a:lnTo>
                  <a:pt x="222898" y="306070"/>
                </a:lnTo>
                <a:lnTo>
                  <a:pt x="235732" y="306070"/>
                </a:lnTo>
                <a:lnTo>
                  <a:pt x="236449" y="304800"/>
                </a:lnTo>
                <a:lnTo>
                  <a:pt x="249004" y="304800"/>
                </a:lnTo>
                <a:lnTo>
                  <a:pt x="225616" y="279400"/>
                </a:lnTo>
                <a:lnTo>
                  <a:pt x="222225" y="275590"/>
                </a:lnTo>
                <a:lnTo>
                  <a:pt x="220752" y="266700"/>
                </a:lnTo>
                <a:close/>
              </a:path>
              <a:path w="534669" h="588010">
                <a:moveTo>
                  <a:pt x="345881" y="288290"/>
                </a:moveTo>
                <a:lnTo>
                  <a:pt x="338913" y="288290"/>
                </a:lnTo>
                <a:lnTo>
                  <a:pt x="342024" y="293370"/>
                </a:lnTo>
                <a:lnTo>
                  <a:pt x="342037" y="299720"/>
                </a:lnTo>
                <a:lnTo>
                  <a:pt x="340399" y="302260"/>
                </a:lnTo>
                <a:lnTo>
                  <a:pt x="351433" y="302260"/>
                </a:lnTo>
                <a:lnTo>
                  <a:pt x="350130" y="294640"/>
                </a:lnTo>
                <a:lnTo>
                  <a:pt x="345881" y="288290"/>
                </a:lnTo>
                <a:close/>
              </a:path>
              <a:path w="534669" h="588010">
                <a:moveTo>
                  <a:pt x="402298" y="290830"/>
                </a:moveTo>
                <a:lnTo>
                  <a:pt x="395682" y="290830"/>
                </a:lnTo>
                <a:lnTo>
                  <a:pt x="400495" y="299720"/>
                </a:lnTo>
                <a:lnTo>
                  <a:pt x="403467" y="299720"/>
                </a:lnTo>
                <a:lnTo>
                  <a:pt x="403632" y="298450"/>
                </a:lnTo>
                <a:lnTo>
                  <a:pt x="403619" y="295910"/>
                </a:lnTo>
                <a:lnTo>
                  <a:pt x="402298" y="290830"/>
                </a:lnTo>
                <a:close/>
              </a:path>
              <a:path w="534669" h="588010">
                <a:moveTo>
                  <a:pt x="187618" y="248920"/>
                </a:moveTo>
                <a:lnTo>
                  <a:pt x="182461" y="254000"/>
                </a:lnTo>
                <a:lnTo>
                  <a:pt x="179071" y="260350"/>
                </a:lnTo>
                <a:lnTo>
                  <a:pt x="179083" y="269240"/>
                </a:lnTo>
                <a:lnTo>
                  <a:pt x="181971" y="279400"/>
                </a:lnTo>
                <a:lnTo>
                  <a:pt x="189535" y="289560"/>
                </a:lnTo>
                <a:lnTo>
                  <a:pt x="200157" y="295910"/>
                </a:lnTo>
                <a:lnTo>
                  <a:pt x="212218" y="297180"/>
                </a:lnTo>
                <a:lnTo>
                  <a:pt x="220460" y="297180"/>
                </a:lnTo>
                <a:lnTo>
                  <a:pt x="211570" y="295910"/>
                </a:lnTo>
                <a:lnTo>
                  <a:pt x="205753" y="288290"/>
                </a:lnTo>
                <a:lnTo>
                  <a:pt x="205741" y="280670"/>
                </a:lnTo>
                <a:lnTo>
                  <a:pt x="207575" y="273050"/>
                </a:lnTo>
                <a:lnTo>
                  <a:pt x="211622" y="265430"/>
                </a:lnTo>
                <a:lnTo>
                  <a:pt x="215672" y="259080"/>
                </a:lnTo>
                <a:lnTo>
                  <a:pt x="216777" y="255270"/>
                </a:lnTo>
                <a:lnTo>
                  <a:pt x="196673" y="255270"/>
                </a:lnTo>
                <a:lnTo>
                  <a:pt x="192152" y="252730"/>
                </a:lnTo>
                <a:lnTo>
                  <a:pt x="187618" y="248920"/>
                </a:lnTo>
                <a:close/>
              </a:path>
              <a:path w="534669" h="588010">
                <a:moveTo>
                  <a:pt x="146520" y="276860"/>
                </a:moveTo>
                <a:lnTo>
                  <a:pt x="144908" y="276860"/>
                </a:lnTo>
                <a:lnTo>
                  <a:pt x="141987" y="279400"/>
                </a:lnTo>
                <a:lnTo>
                  <a:pt x="141987" y="289560"/>
                </a:lnTo>
                <a:lnTo>
                  <a:pt x="146381" y="295910"/>
                </a:lnTo>
                <a:lnTo>
                  <a:pt x="163780" y="295910"/>
                </a:lnTo>
                <a:lnTo>
                  <a:pt x="168809" y="288290"/>
                </a:lnTo>
                <a:lnTo>
                  <a:pt x="168809" y="283210"/>
                </a:lnTo>
                <a:lnTo>
                  <a:pt x="148324" y="283210"/>
                </a:lnTo>
                <a:lnTo>
                  <a:pt x="146533" y="280670"/>
                </a:lnTo>
                <a:lnTo>
                  <a:pt x="146520" y="276860"/>
                </a:lnTo>
                <a:close/>
              </a:path>
              <a:path w="534669" h="588010">
                <a:moveTo>
                  <a:pt x="392852" y="261620"/>
                </a:moveTo>
                <a:lnTo>
                  <a:pt x="390043" y="261620"/>
                </a:lnTo>
                <a:lnTo>
                  <a:pt x="390478" y="269240"/>
                </a:lnTo>
                <a:lnTo>
                  <a:pt x="390551" y="283210"/>
                </a:lnTo>
                <a:lnTo>
                  <a:pt x="384455" y="292100"/>
                </a:lnTo>
                <a:lnTo>
                  <a:pt x="384455" y="295910"/>
                </a:lnTo>
                <a:lnTo>
                  <a:pt x="387097" y="295910"/>
                </a:lnTo>
                <a:lnTo>
                  <a:pt x="391389" y="290830"/>
                </a:lnTo>
                <a:lnTo>
                  <a:pt x="402298" y="290830"/>
                </a:lnTo>
                <a:lnTo>
                  <a:pt x="402286" y="284480"/>
                </a:lnTo>
                <a:lnTo>
                  <a:pt x="412827" y="284480"/>
                </a:lnTo>
                <a:lnTo>
                  <a:pt x="412827" y="283210"/>
                </a:lnTo>
                <a:lnTo>
                  <a:pt x="408204" y="281940"/>
                </a:lnTo>
                <a:lnTo>
                  <a:pt x="405423" y="280670"/>
                </a:lnTo>
                <a:lnTo>
                  <a:pt x="399314" y="276860"/>
                </a:lnTo>
                <a:lnTo>
                  <a:pt x="392862" y="269240"/>
                </a:lnTo>
                <a:lnTo>
                  <a:pt x="392852" y="261620"/>
                </a:lnTo>
                <a:close/>
              </a:path>
              <a:path w="534669" h="588010">
                <a:moveTo>
                  <a:pt x="82563" y="281940"/>
                </a:moveTo>
                <a:lnTo>
                  <a:pt x="70943" y="281940"/>
                </a:lnTo>
                <a:lnTo>
                  <a:pt x="74931" y="289560"/>
                </a:lnTo>
                <a:lnTo>
                  <a:pt x="79249" y="290830"/>
                </a:lnTo>
                <a:lnTo>
                  <a:pt x="89866" y="292100"/>
                </a:lnTo>
                <a:lnTo>
                  <a:pt x="83389" y="285750"/>
                </a:lnTo>
                <a:lnTo>
                  <a:pt x="82563" y="281940"/>
                </a:lnTo>
                <a:close/>
              </a:path>
              <a:path w="534669" h="588010">
                <a:moveTo>
                  <a:pt x="374003" y="283210"/>
                </a:moveTo>
                <a:lnTo>
                  <a:pt x="370053" y="283210"/>
                </a:lnTo>
                <a:lnTo>
                  <a:pt x="369405" y="292100"/>
                </a:lnTo>
                <a:lnTo>
                  <a:pt x="374536" y="292100"/>
                </a:lnTo>
                <a:lnTo>
                  <a:pt x="374003" y="283210"/>
                </a:lnTo>
                <a:close/>
              </a:path>
              <a:path w="534669" h="588010">
                <a:moveTo>
                  <a:pt x="130645" y="285750"/>
                </a:moveTo>
                <a:lnTo>
                  <a:pt x="123000" y="287020"/>
                </a:lnTo>
                <a:lnTo>
                  <a:pt x="121032" y="287020"/>
                </a:lnTo>
                <a:lnTo>
                  <a:pt x="119723" y="288290"/>
                </a:lnTo>
                <a:lnTo>
                  <a:pt x="134176" y="288290"/>
                </a:lnTo>
                <a:lnTo>
                  <a:pt x="130645" y="285750"/>
                </a:lnTo>
                <a:close/>
              </a:path>
              <a:path w="534669" h="588010">
                <a:moveTo>
                  <a:pt x="370993" y="217170"/>
                </a:moveTo>
                <a:lnTo>
                  <a:pt x="367856" y="217170"/>
                </a:lnTo>
                <a:lnTo>
                  <a:pt x="367691" y="218440"/>
                </a:lnTo>
                <a:lnTo>
                  <a:pt x="367691" y="223520"/>
                </a:lnTo>
                <a:lnTo>
                  <a:pt x="368034" y="226060"/>
                </a:lnTo>
                <a:lnTo>
                  <a:pt x="368034" y="229870"/>
                </a:lnTo>
                <a:lnTo>
                  <a:pt x="357493" y="229870"/>
                </a:lnTo>
                <a:lnTo>
                  <a:pt x="357493" y="232410"/>
                </a:lnTo>
                <a:lnTo>
                  <a:pt x="360960" y="233680"/>
                </a:lnTo>
                <a:lnTo>
                  <a:pt x="364110" y="236220"/>
                </a:lnTo>
                <a:lnTo>
                  <a:pt x="370193" y="240030"/>
                </a:lnTo>
                <a:lnTo>
                  <a:pt x="379451" y="243840"/>
                </a:lnTo>
                <a:lnTo>
                  <a:pt x="379451" y="254000"/>
                </a:lnTo>
                <a:lnTo>
                  <a:pt x="377393" y="259080"/>
                </a:lnTo>
                <a:lnTo>
                  <a:pt x="372222" y="264160"/>
                </a:lnTo>
                <a:lnTo>
                  <a:pt x="365474" y="267970"/>
                </a:lnTo>
                <a:lnTo>
                  <a:pt x="358687" y="269240"/>
                </a:lnTo>
                <a:lnTo>
                  <a:pt x="354724" y="270510"/>
                </a:lnTo>
                <a:lnTo>
                  <a:pt x="350419" y="271780"/>
                </a:lnTo>
                <a:lnTo>
                  <a:pt x="350432" y="274320"/>
                </a:lnTo>
                <a:lnTo>
                  <a:pt x="361328" y="274320"/>
                </a:lnTo>
                <a:lnTo>
                  <a:pt x="361341" y="278130"/>
                </a:lnTo>
                <a:lnTo>
                  <a:pt x="356553" y="284480"/>
                </a:lnTo>
                <a:lnTo>
                  <a:pt x="356553" y="287020"/>
                </a:lnTo>
                <a:lnTo>
                  <a:pt x="359030" y="287020"/>
                </a:lnTo>
                <a:lnTo>
                  <a:pt x="364313" y="283210"/>
                </a:lnTo>
                <a:lnTo>
                  <a:pt x="374003" y="283210"/>
                </a:lnTo>
                <a:lnTo>
                  <a:pt x="373698" y="278130"/>
                </a:lnTo>
                <a:lnTo>
                  <a:pt x="376822" y="267970"/>
                </a:lnTo>
                <a:lnTo>
                  <a:pt x="381280" y="261620"/>
                </a:lnTo>
                <a:lnTo>
                  <a:pt x="392852" y="261620"/>
                </a:lnTo>
                <a:lnTo>
                  <a:pt x="392850" y="260350"/>
                </a:lnTo>
                <a:lnTo>
                  <a:pt x="394170" y="257810"/>
                </a:lnTo>
                <a:lnTo>
                  <a:pt x="420066" y="257810"/>
                </a:lnTo>
                <a:lnTo>
                  <a:pt x="420066" y="256540"/>
                </a:lnTo>
                <a:lnTo>
                  <a:pt x="422872" y="254000"/>
                </a:lnTo>
                <a:lnTo>
                  <a:pt x="395644" y="254000"/>
                </a:lnTo>
                <a:lnTo>
                  <a:pt x="395644" y="248920"/>
                </a:lnTo>
                <a:lnTo>
                  <a:pt x="384252" y="248920"/>
                </a:lnTo>
                <a:lnTo>
                  <a:pt x="382918" y="243840"/>
                </a:lnTo>
                <a:lnTo>
                  <a:pt x="382906" y="233680"/>
                </a:lnTo>
                <a:lnTo>
                  <a:pt x="386042" y="227330"/>
                </a:lnTo>
                <a:lnTo>
                  <a:pt x="386040" y="226060"/>
                </a:lnTo>
                <a:lnTo>
                  <a:pt x="374473" y="226060"/>
                </a:lnTo>
                <a:lnTo>
                  <a:pt x="370993" y="217170"/>
                </a:lnTo>
                <a:close/>
              </a:path>
              <a:path w="534669" h="588010">
                <a:moveTo>
                  <a:pt x="412827" y="284480"/>
                </a:moveTo>
                <a:lnTo>
                  <a:pt x="402286" y="284480"/>
                </a:lnTo>
                <a:lnTo>
                  <a:pt x="412827" y="287020"/>
                </a:lnTo>
                <a:lnTo>
                  <a:pt x="412827" y="284480"/>
                </a:lnTo>
                <a:close/>
              </a:path>
              <a:path w="534669" h="588010">
                <a:moveTo>
                  <a:pt x="447663" y="264160"/>
                </a:moveTo>
                <a:lnTo>
                  <a:pt x="440525" y="264160"/>
                </a:lnTo>
                <a:lnTo>
                  <a:pt x="436627" y="269240"/>
                </a:lnTo>
                <a:lnTo>
                  <a:pt x="436639" y="279400"/>
                </a:lnTo>
                <a:lnTo>
                  <a:pt x="438112" y="283210"/>
                </a:lnTo>
                <a:lnTo>
                  <a:pt x="441033" y="285750"/>
                </a:lnTo>
                <a:lnTo>
                  <a:pt x="462155" y="285750"/>
                </a:lnTo>
                <a:lnTo>
                  <a:pt x="461172" y="278130"/>
                </a:lnTo>
                <a:lnTo>
                  <a:pt x="458039" y="270510"/>
                </a:lnTo>
                <a:lnTo>
                  <a:pt x="453382" y="265430"/>
                </a:lnTo>
                <a:lnTo>
                  <a:pt x="447663" y="264160"/>
                </a:lnTo>
                <a:close/>
              </a:path>
              <a:path w="534669" h="588010">
                <a:moveTo>
                  <a:pt x="135408" y="208280"/>
                </a:moveTo>
                <a:lnTo>
                  <a:pt x="130201" y="208280"/>
                </a:lnTo>
                <a:lnTo>
                  <a:pt x="134519" y="231140"/>
                </a:lnTo>
                <a:lnTo>
                  <a:pt x="143984" y="250190"/>
                </a:lnTo>
                <a:lnTo>
                  <a:pt x="153443" y="265430"/>
                </a:lnTo>
                <a:lnTo>
                  <a:pt x="157747" y="278130"/>
                </a:lnTo>
                <a:lnTo>
                  <a:pt x="157747" y="280670"/>
                </a:lnTo>
                <a:lnTo>
                  <a:pt x="155487" y="283210"/>
                </a:lnTo>
                <a:lnTo>
                  <a:pt x="168809" y="283210"/>
                </a:lnTo>
                <a:lnTo>
                  <a:pt x="168809" y="280670"/>
                </a:lnTo>
                <a:lnTo>
                  <a:pt x="163583" y="266700"/>
                </a:lnTo>
                <a:lnTo>
                  <a:pt x="152108" y="250190"/>
                </a:lnTo>
                <a:lnTo>
                  <a:pt x="140634" y="231140"/>
                </a:lnTo>
                <a:lnTo>
                  <a:pt x="135408" y="210820"/>
                </a:lnTo>
                <a:lnTo>
                  <a:pt x="135408" y="208280"/>
                </a:lnTo>
                <a:close/>
              </a:path>
              <a:path w="534669" h="588010">
                <a:moveTo>
                  <a:pt x="318948" y="279400"/>
                </a:moveTo>
                <a:lnTo>
                  <a:pt x="308293" y="279400"/>
                </a:lnTo>
                <a:lnTo>
                  <a:pt x="318948" y="281940"/>
                </a:lnTo>
                <a:lnTo>
                  <a:pt x="318948" y="279400"/>
                </a:lnTo>
                <a:close/>
              </a:path>
              <a:path w="534669" h="588010">
                <a:moveTo>
                  <a:pt x="120993" y="267970"/>
                </a:moveTo>
                <a:lnTo>
                  <a:pt x="119533" y="267970"/>
                </a:lnTo>
                <a:lnTo>
                  <a:pt x="118555" y="270510"/>
                </a:lnTo>
                <a:lnTo>
                  <a:pt x="118555" y="275590"/>
                </a:lnTo>
                <a:lnTo>
                  <a:pt x="121006" y="280670"/>
                </a:lnTo>
                <a:lnTo>
                  <a:pt x="133693" y="280670"/>
                </a:lnTo>
                <a:lnTo>
                  <a:pt x="138392" y="275590"/>
                </a:lnTo>
                <a:lnTo>
                  <a:pt x="138392" y="271780"/>
                </a:lnTo>
                <a:lnTo>
                  <a:pt x="120676" y="271780"/>
                </a:lnTo>
                <a:lnTo>
                  <a:pt x="120993" y="267970"/>
                </a:lnTo>
                <a:close/>
              </a:path>
              <a:path w="534669" h="588010">
                <a:moveTo>
                  <a:pt x="420066" y="257810"/>
                </a:moveTo>
                <a:lnTo>
                  <a:pt x="395987" y="257810"/>
                </a:lnTo>
                <a:lnTo>
                  <a:pt x="404236" y="261620"/>
                </a:lnTo>
                <a:lnTo>
                  <a:pt x="410176" y="267970"/>
                </a:lnTo>
                <a:lnTo>
                  <a:pt x="414139" y="274320"/>
                </a:lnTo>
                <a:lnTo>
                  <a:pt x="416459" y="278130"/>
                </a:lnTo>
                <a:lnTo>
                  <a:pt x="418758" y="278130"/>
                </a:lnTo>
                <a:lnTo>
                  <a:pt x="417272" y="269240"/>
                </a:lnTo>
                <a:lnTo>
                  <a:pt x="418415" y="267970"/>
                </a:lnTo>
                <a:lnTo>
                  <a:pt x="418910" y="266700"/>
                </a:lnTo>
                <a:lnTo>
                  <a:pt x="430150" y="266700"/>
                </a:lnTo>
                <a:lnTo>
                  <a:pt x="430315" y="265430"/>
                </a:lnTo>
                <a:lnTo>
                  <a:pt x="420066" y="261620"/>
                </a:lnTo>
                <a:lnTo>
                  <a:pt x="420066" y="257810"/>
                </a:lnTo>
                <a:close/>
              </a:path>
              <a:path w="534669" h="588010">
                <a:moveTo>
                  <a:pt x="99200" y="257810"/>
                </a:moveTo>
                <a:lnTo>
                  <a:pt x="96914" y="257810"/>
                </a:lnTo>
                <a:lnTo>
                  <a:pt x="96432" y="261620"/>
                </a:lnTo>
                <a:lnTo>
                  <a:pt x="96432" y="267970"/>
                </a:lnTo>
                <a:lnTo>
                  <a:pt x="100839" y="271780"/>
                </a:lnTo>
                <a:lnTo>
                  <a:pt x="112053" y="271780"/>
                </a:lnTo>
                <a:lnTo>
                  <a:pt x="117742" y="266700"/>
                </a:lnTo>
                <a:lnTo>
                  <a:pt x="117737" y="261620"/>
                </a:lnTo>
                <a:lnTo>
                  <a:pt x="100178" y="261620"/>
                </a:lnTo>
                <a:lnTo>
                  <a:pt x="99200" y="257810"/>
                </a:lnTo>
                <a:close/>
              </a:path>
              <a:path w="534669" h="588010">
                <a:moveTo>
                  <a:pt x="126962" y="219710"/>
                </a:moveTo>
                <a:lnTo>
                  <a:pt x="122416" y="219710"/>
                </a:lnTo>
                <a:lnTo>
                  <a:pt x="121933" y="222250"/>
                </a:lnTo>
                <a:lnTo>
                  <a:pt x="121933" y="226060"/>
                </a:lnTo>
                <a:lnTo>
                  <a:pt x="123161" y="236220"/>
                </a:lnTo>
                <a:lnTo>
                  <a:pt x="128541" y="254000"/>
                </a:lnTo>
                <a:lnTo>
                  <a:pt x="129769" y="262890"/>
                </a:lnTo>
                <a:lnTo>
                  <a:pt x="129769" y="267970"/>
                </a:lnTo>
                <a:lnTo>
                  <a:pt x="128309" y="271780"/>
                </a:lnTo>
                <a:lnTo>
                  <a:pt x="138392" y="271780"/>
                </a:lnTo>
                <a:lnTo>
                  <a:pt x="138392" y="269240"/>
                </a:lnTo>
                <a:lnTo>
                  <a:pt x="136603" y="257810"/>
                </a:lnTo>
                <a:lnTo>
                  <a:pt x="128752" y="234950"/>
                </a:lnTo>
                <a:lnTo>
                  <a:pt x="126962" y="223520"/>
                </a:lnTo>
                <a:lnTo>
                  <a:pt x="126962" y="219710"/>
                </a:lnTo>
                <a:close/>
              </a:path>
              <a:path w="534669" h="588010">
                <a:moveTo>
                  <a:pt x="367022" y="248920"/>
                </a:moveTo>
                <a:lnTo>
                  <a:pt x="324816" y="248920"/>
                </a:lnTo>
                <a:lnTo>
                  <a:pt x="325451" y="250190"/>
                </a:lnTo>
                <a:lnTo>
                  <a:pt x="325451" y="254000"/>
                </a:lnTo>
                <a:lnTo>
                  <a:pt x="320701" y="257810"/>
                </a:lnTo>
                <a:lnTo>
                  <a:pt x="320701" y="269240"/>
                </a:lnTo>
                <a:lnTo>
                  <a:pt x="327457" y="271780"/>
                </a:lnTo>
                <a:lnTo>
                  <a:pt x="337211" y="271780"/>
                </a:lnTo>
                <a:lnTo>
                  <a:pt x="339192" y="270510"/>
                </a:lnTo>
                <a:lnTo>
                  <a:pt x="339179" y="262890"/>
                </a:lnTo>
                <a:lnTo>
                  <a:pt x="331902" y="257810"/>
                </a:lnTo>
                <a:lnTo>
                  <a:pt x="331890" y="250190"/>
                </a:lnTo>
                <a:lnTo>
                  <a:pt x="367732" y="250190"/>
                </a:lnTo>
                <a:lnTo>
                  <a:pt x="367022" y="248920"/>
                </a:lnTo>
                <a:close/>
              </a:path>
              <a:path w="534669" h="588010">
                <a:moveTo>
                  <a:pt x="429984" y="266700"/>
                </a:moveTo>
                <a:lnTo>
                  <a:pt x="423546" y="266700"/>
                </a:lnTo>
                <a:lnTo>
                  <a:pt x="426352" y="267970"/>
                </a:lnTo>
                <a:lnTo>
                  <a:pt x="429324" y="267970"/>
                </a:lnTo>
                <a:lnTo>
                  <a:pt x="429984" y="266700"/>
                </a:lnTo>
                <a:close/>
              </a:path>
              <a:path w="534669" h="588010">
                <a:moveTo>
                  <a:pt x="310757" y="236220"/>
                </a:moveTo>
                <a:lnTo>
                  <a:pt x="301346" y="236220"/>
                </a:lnTo>
                <a:lnTo>
                  <a:pt x="299047" y="237490"/>
                </a:lnTo>
                <a:lnTo>
                  <a:pt x="299047" y="246380"/>
                </a:lnTo>
                <a:lnTo>
                  <a:pt x="299873" y="250190"/>
                </a:lnTo>
                <a:lnTo>
                  <a:pt x="299886" y="260350"/>
                </a:lnTo>
                <a:lnTo>
                  <a:pt x="296914" y="264160"/>
                </a:lnTo>
                <a:lnTo>
                  <a:pt x="293447" y="266700"/>
                </a:lnTo>
                <a:lnTo>
                  <a:pt x="306309" y="262890"/>
                </a:lnTo>
                <a:lnTo>
                  <a:pt x="313965" y="256540"/>
                </a:lnTo>
                <a:lnTo>
                  <a:pt x="318709" y="251460"/>
                </a:lnTo>
                <a:lnTo>
                  <a:pt x="322835" y="248920"/>
                </a:lnTo>
                <a:lnTo>
                  <a:pt x="367022" y="248920"/>
                </a:lnTo>
                <a:lnTo>
                  <a:pt x="363109" y="245110"/>
                </a:lnTo>
                <a:lnTo>
                  <a:pt x="338989" y="245110"/>
                </a:lnTo>
                <a:lnTo>
                  <a:pt x="333210" y="243840"/>
                </a:lnTo>
                <a:lnTo>
                  <a:pt x="313741" y="243840"/>
                </a:lnTo>
                <a:lnTo>
                  <a:pt x="310757" y="236220"/>
                </a:lnTo>
                <a:close/>
              </a:path>
              <a:path w="534669" h="588010">
                <a:moveTo>
                  <a:pt x="58929" y="196850"/>
                </a:moveTo>
                <a:lnTo>
                  <a:pt x="57430" y="196850"/>
                </a:lnTo>
                <a:lnTo>
                  <a:pt x="53812" y="200660"/>
                </a:lnTo>
                <a:lnTo>
                  <a:pt x="50869" y="208280"/>
                </a:lnTo>
                <a:lnTo>
                  <a:pt x="48895" y="219710"/>
                </a:lnTo>
                <a:lnTo>
                  <a:pt x="48378" y="229870"/>
                </a:lnTo>
                <a:lnTo>
                  <a:pt x="48255" y="234950"/>
                </a:lnTo>
                <a:lnTo>
                  <a:pt x="48895" y="246380"/>
                </a:lnTo>
                <a:lnTo>
                  <a:pt x="50832" y="257810"/>
                </a:lnTo>
                <a:lnTo>
                  <a:pt x="53732" y="264160"/>
                </a:lnTo>
                <a:lnTo>
                  <a:pt x="57328" y="265430"/>
                </a:lnTo>
                <a:lnTo>
                  <a:pt x="62459" y="265430"/>
                </a:lnTo>
                <a:lnTo>
                  <a:pt x="69762" y="254000"/>
                </a:lnTo>
                <a:lnTo>
                  <a:pt x="69749" y="247650"/>
                </a:lnTo>
                <a:lnTo>
                  <a:pt x="68593" y="246380"/>
                </a:lnTo>
                <a:lnTo>
                  <a:pt x="63272" y="237490"/>
                </a:lnTo>
                <a:lnTo>
                  <a:pt x="67082" y="229870"/>
                </a:lnTo>
                <a:lnTo>
                  <a:pt x="102961" y="229870"/>
                </a:lnTo>
                <a:lnTo>
                  <a:pt x="104464" y="226060"/>
                </a:lnTo>
                <a:lnTo>
                  <a:pt x="87821" y="226060"/>
                </a:lnTo>
                <a:lnTo>
                  <a:pt x="87821" y="224790"/>
                </a:lnTo>
                <a:lnTo>
                  <a:pt x="88606" y="220980"/>
                </a:lnTo>
                <a:lnTo>
                  <a:pt x="58776" y="220980"/>
                </a:lnTo>
                <a:lnTo>
                  <a:pt x="58763" y="205740"/>
                </a:lnTo>
                <a:lnTo>
                  <a:pt x="59424" y="201930"/>
                </a:lnTo>
                <a:lnTo>
                  <a:pt x="59424" y="198120"/>
                </a:lnTo>
                <a:lnTo>
                  <a:pt x="58929" y="196850"/>
                </a:lnTo>
                <a:close/>
              </a:path>
              <a:path w="534669" h="588010">
                <a:moveTo>
                  <a:pt x="384468" y="180340"/>
                </a:moveTo>
                <a:lnTo>
                  <a:pt x="385446" y="181610"/>
                </a:lnTo>
                <a:lnTo>
                  <a:pt x="385776" y="182880"/>
                </a:lnTo>
                <a:lnTo>
                  <a:pt x="385788" y="190500"/>
                </a:lnTo>
                <a:lnTo>
                  <a:pt x="382867" y="196850"/>
                </a:lnTo>
                <a:lnTo>
                  <a:pt x="382880" y="201930"/>
                </a:lnTo>
                <a:lnTo>
                  <a:pt x="386157" y="210820"/>
                </a:lnTo>
                <a:lnTo>
                  <a:pt x="394213" y="214630"/>
                </a:lnTo>
                <a:lnTo>
                  <a:pt x="404420" y="218440"/>
                </a:lnTo>
                <a:lnTo>
                  <a:pt x="414148" y="223520"/>
                </a:lnTo>
                <a:lnTo>
                  <a:pt x="421768" y="231140"/>
                </a:lnTo>
                <a:lnTo>
                  <a:pt x="427829" y="240030"/>
                </a:lnTo>
                <a:lnTo>
                  <a:pt x="432646" y="251460"/>
                </a:lnTo>
                <a:lnTo>
                  <a:pt x="436538" y="264160"/>
                </a:lnTo>
                <a:lnTo>
                  <a:pt x="441072" y="256540"/>
                </a:lnTo>
                <a:lnTo>
                  <a:pt x="443292" y="248920"/>
                </a:lnTo>
                <a:lnTo>
                  <a:pt x="436207" y="248920"/>
                </a:lnTo>
                <a:lnTo>
                  <a:pt x="427987" y="232410"/>
                </a:lnTo>
                <a:lnTo>
                  <a:pt x="418805" y="220980"/>
                </a:lnTo>
                <a:lnTo>
                  <a:pt x="410304" y="213360"/>
                </a:lnTo>
                <a:lnTo>
                  <a:pt x="404127" y="207010"/>
                </a:lnTo>
                <a:lnTo>
                  <a:pt x="399202" y="199390"/>
                </a:lnTo>
                <a:lnTo>
                  <a:pt x="396545" y="191770"/>
                </a:lnTo>
                <a:lnTo>
                  <a:pt x="392765" y="185420"/>
                </a:lnTo>
                <a:lnTo>
                  <a:pt x="384468" y="180340"/>
                </a:lnTo>
                <a:close/>
              </a:path>
              <a:path w="534669" h="588010">
                <a:moveTo>
                  <a:pt x="139624" y="191770"/>
                </a:moveTo>
                <a:lnTo>
                  <a:pt x="112905" y="228600"/>
                </a:lnTo>
                <a:lnTo>
                  <a:pt x="111466" y="255270"/>
                </a:lnTo>
                <a:lnTo>
                  <a:pt x="111075" y="261620"/>
                </a:lnTo>
                <a:lnTo>
                  <a:pt x="117737" y="261620"/>
                </a:lnTo>
                <a:lnTo>
                  <a:pt x="117785" y="231140"/>
                </a:lnTo>
                <a:lnTo>
                  <a:pt x="118187" y="224790"/>
                </a:lnTo>
                <a:lnTo>
                  <a:pt x="122416" y="219710"/>
                </a:lnTo>
                <a:lnTo>
                  <a:pt x="126962" y="219710"/>
                </a:lnTo>
                <a:lnTo>
                  <a:pt x="126962" y="215900"/>
                </a:lnTo>
                <a:lnTo>
                  <a:pt x="128740" y="212090"/>
                </a:lnTo>
                <a:lnTo>
                  <a:pt x="130201" y="208280"/>
                </a:lnTo>
                <a:lnTo>
                  <a:pt x="135408" y="208280"/>
                </a:lnTo>
                <a:lnTo>
                  <a:pt x="135408" y="205740"/>
                </a:lnTo>
                <a:lnTo>
                  <a:pt x="136208" y="198120"/>
                </a:lnTo>
                <a:lnTo>
                  <a:pt x="139624" y="191770"/>
                </a:lnTo>
                <a:close/>
              </a:path>
              <a:path w="534669" h="588010">
                <a:moveTo>
                  <a:pt x="367732" y="250190"/>
                </a:moveTo>
                <a:lnTo>
                  <a:pt x="343955" y="250190"/>
                </a:lnTo>
                <a:lnTo>
                  <a:pt x="346431" y="251460"/>
                </a:lnTo>
                <a:lnTo>
                  <a:pt x="346444" y="254000"/>
                </a:lnTo>
                <a:lnTo>
                  <a:pt x="343637" y="257810"/>
                </a:lnTo>
                <a:lnTo>
                  <a:pt x="343637" y="260350"/>
                </a:lnTo>
                <a:lnTo>
                  <a:pt x="343967" y="261620"/>
                </a:lnTo>
                <a:lnTo>
                  <a:pt x="345618" y="261620"/>
                </a:lnTo>
                <a:lnTo>
                  <a:pt x="351712" y="260350"/>
                </a:lnTo>
                <a:lnTo>
                  <a:pt x="359793" y="259080"/>
                </a:lnTo>
                <a:lnTo>
                  <a:pt x="366848" y="256540"/>
                </a:lnTo>
                <a:lnTo>
                  <a:pt x="369863" y="254000"/>
                </a:lnTo>
                <a:lnTo>
                  <a:pt x="367732" y="250190"/>
                </a:lnTo>
                <a:close/>
              </a:path>
              <a:path w="534669" h="588010">
                <a:moveTo>
                  <a:pt x="467826" y="247650"/>
                </a:moveTo>
                <a:lnTo>
                  <a:pt x="456921" y="247650"/>
                </a:lnTo>
                <a:lnTo>
                  <a:pt x="458712" y="254000"/>
                </a:lnTo>
                <a:lnTo>
                  <a:pt x="458712" y="260350"/>
                </a:lnTo>
                <a:lnTo>
                  <a:pt x="458547" y="261620"/>
                </a:lnTo>
                <a:lnTo>
                  <a:pt x="463679" y="255270"/>
                </a:lnTo>
                <a:lnTo>
                  <a:pt x="467378" y="248920"/>
                </a:lnTo>
                <a:lnTo>
                  <a:pt x="467826" y="247650"/>
                </a:lnTo>
                <a:close/>
              </a:path>
              <a:path w="534669" h="588010">
                <a:moveTo>
                  <a:pt x="161468" y="203200"/>
                </a:moveTo>
                <a:lnTo>
                  <a:pt x="147016" y="203200"/>
                </a:lnTo>
                <a:lnTo>
                  <a:pt x="147016" y="208280"/>
                </a:lnTo>
                <a:lnTo>
                  <a:pt x="151296" y="215900"/>
                </a:lnTo>
                <a:lnTo>
                  <a:pt x="151308" y="220980"/>
                </a:lnTo>
                <a:lnTo>
                  <a:pt x="149657" y="223520"/>
                </a:lnTo>
                <a:lnTo>
                  <a:pt x="149670" y="229870"/>
                </a:lnTo>
                <a:lnTo>
                  <a:pt x="156896" y="234950"/>
                </a:lnTo>
                <a:lnTo>
                  <a:pt x="156909" y="241300"/>
                </a:lnTo>
                <a:lnTo>
                  <a:pt x="156579" y="241300"/>
                </a:lnTo>
                <a:lnTo>
                  <a:pt x="156084" y="242570"/>
                </a:lnTo>
                <a:lnTo>
                  <a:pt x="156579" y="245110"/>
                </a:lnTo>
                <a:lnTo>
                  <a:pt x="164529" y="250190"/>
                </a:lnTo>
                <a:lnTo>
                  <a:pt x="166828" y="255270"/>
                </a:lnTo>
                <a:lnTo>
                  <a:pt x="168250" y="256540"/>
                </a:lnTo>
                <a:lnTo>
                  <a:pt x="171870" y="256540"/>
                </a:lnTo>
                <a:lnTo>
                  <a:pt x="176289" y="252730"/>
                </a:lnTo>
                <a:lnTo>
                  <a:pt x="176289" y="248920"/>
                </a:lnTo>
                <a:lnTo>
                  <a:pt x="175464" y="247650"/>
                </a:lnTo>
                <a:lnTo>
                  <a:pt x="174816" y="247650"/>
                </a:lnTo>
                <a:lnTo>
                  <a:pt x="171692" y="245110"/>
                </a:lnTo>
                <a:lnTo>
                  <a:pt x="170041" y="240030"/>
                </a:lnTo>
                <a:lnTo>
                  <a:pt x="168720" y="237490"/>
                </a:lnTo>
                <a:lnTo>
                  <a:pt x="167577" y="237490"/>
                </a:lnTo>
                <a:lnTo>
                  <a:pt x="166078" y="236220"/>
                </a:lnTo>
                <a:lnTo>
                  <a:pt x="164656" y="231140"/>
                </a:lnTo>
                <a:lnTo>
                  <a:pt x="164618" y="224790"/>
                </a:lnTo>
                <a:lnTo>
                  <a:pt x="163297" y="220980"/>
                </a:lnTo>
                <a:lnTo>
                  <a:pt x="161151" y="220980"/>
                </a:lnTo>
                <a:lnTo>
                  <a:pt x="160173" y="219710"/>
                </a:lnTo>
                <a:lnTo>
                  <a:pt x="160160" y="213360"/>
                </a:lnTo>
                <a:lnTo>
                  <a:pt x="161468" y="205740"/>
                </a:lnTo>
                <a:lnTo>
                  <a:pt x="161468" y="203200"/>
                </a:lnTo>
                <a:close/>
              </a:path>
              <a:path w="534669" h="588010">
                <a:moveTo>
                  <a:pt x="201791" y="191770"/>
                </a:moveTo>
                <a:lnTo>
                  <a:pt x="203251" y="194310"/>
                </a:lnTo>
                <a:lnTo>
                  <a:pt x="204064" y="198120"/>
                </a:lnTo>
                <a:lnTo>
                  <a:pt x="204064" y="200660"/>
                </a:lnTo>
                <a:lnTo>
                  <a:pt x="200234" y="208280"/>
                </a:lnTo>
                <a:lnTo>
                  <a:pt x="191796" y="215900"/>
                </a:lnTo>
                <a:lnTo>
                  <a:pt x="183358" y="220980"/>
                </a:lnTo>
                <a:lnTo>
                  <a:pt x="179528" y="228600"/>
                </a:lnTo>
                <a:lnTo>
                  <a:pt x="183246" y="236220"/>
                </a:lnTo>
                <a:lnTo>
                  <a:pt x="191415" y="242570"/>
                </a:lnTo>
                <a:lnTo>
                  <a:pt x="199584" y="247650"/>
                </a:lnTo>
                <a:lnTo>
                  <a:pt x="203302" y="252730"/>
                </a:lnTo>
                <a:lnTo>
                  <a:pt x="203302" y="254000"/>
                </a:lnTo>
                <a:lnTo>
                  <a:pt x="202172" y="255270"/>
                </a:lnTo>
                <a:lnTo>
                  <a:pt x="216777" y="255270"/>
                </a:lnTo>
                <a:lnTo>
                  <a:pt x="217513" y="252730"/>
                </a:lnTo>
                <a:lnTo>
                  <a:pt x="217501" y="242570"/>
                </a:lnTo>
                <a:lnTo>
                  <a:pt x="205067" y="241300"/>
                </a:lnTo>
                <a:lnTo>
                  <a:pt x="205055" y="233680"/>
                </a:lnTo>
                <a:lnTo>
                  <a:pt x="206870" y="228600"/>
                </a:lnTo>
                <a:lnTo>
                  <a:pt x="214854" y="218440"/>
                </a:lnTo>
                <a:lnTo>
                  <a:pt x="216663" y="210820"/>
                </a:lnTo>
                <a:lnTo>
                  <a:pt x="216663" y="204470"/>
                </a:lnTo>
                <a:lnTo>
                  <a:pt x="210351" y="196850"/>
                </a:lnTo>
                <a:lnTo>
                  <a:pt x="201791" y="191770"/>
                </a:lnTo>
                <a:close/>
              </a:path>
              <a:path w="534669" h="588010">
                <a:moveTo>
                  <a:pt x="425666" y="248920"/>
                </a:moveTo>
                <a:lnTo>
                  <a:pt x="422377" y="248920"/>
                </a:lnTo>
                <a:lnTo>
                  <a:pt x="414617" y="254000"/>
                </a:lnTo>
                <a:lnTo>
                  <a:pt x="422872" y="254000"/>
                </a:lnTo>
                <a:lnTo>
                  <a:pt x="425679" y="251460"/>
                </a:lnTo>
                <a:lnTo>
                  <a:pt x="425666" y="248920"/>
                </a:lnTo>
                <a:close/>
              </a:path>
              <a:path w="534669" h="588010">
                <a:moveTo>
                  <a:pt x="397282" y="222250"/>
                </a:moveTo>
                <a:lnTo>
                  <a:pt x="393637" y="222250"/>
                </a:lnTo>
                <a:lnTo>
                  <a:pt x="393637" y="226060"/>
                </a:lnTo>
                <a:lnTo>
                  <a:pt x="394805" y="231140"/>
                </a:lnTo>
                <a:lnTo>
                  <a:pt x="394818" y="243840"/>
                </a:lnTo>
                <a:lnTo>
                  <a:pt x="391846" y="248920"/>
                </a:lnTo>
                <a:lnTo>
                  <a:pt x="395644" y="248920"/>
                </a:lnTo>
                <a:lnTo>
                  <a:pt x="395644" y="247650"/>
                </a:lnTo>
                <a:lnTo>
                  <a:pt x="398450" y="245110"/>
                </a:lnTo>
                <a:lnTo>
                  <a:pt x="403073" y="242570"/>
                </a:lnTo>
                <a:lnTo>
                  <a:pt x="407861" y="240030"/>
                </a:lnTo>
                <a:lnTo>
                  <a:pt x="417907" y="240030"/>
                </a:lnTo>
                <a:lnTo>
                  <a:pt x="417907" y="236220"/>
                </a:lnTo>
                <a:lnTo>
                  <a:pt x="408318" y="236220"/>
                </a:lnTo>
                <a:lnTo>
                  <a:pt x="408318" y="232410"/>
                </a:lnTo>
                <a:lnTo>
                  <a:pt x="411166" y="228600"/>
                </a:lnTo>
                <a:lnTo>
                  <a:pt x="399593" y="228600"/>
                </a:lnTo>
                <a:lnTo>
                  <a:pt x="397282" y="222250"/>
                </a:lnTo>
                <a:close/>
              </a:path>
              <a:path w="534669" h="588010">
                <a:moveTo>
                  <a:pt x="401994" y="186690"/>
                </a:moveTo>
                <a:lnTo>
                  <a:pt x="408554" y="196850"/>
                </a:lnTo>
                <a:lnTo>
                  <a:pt x="420288" y="210820"/>
                </a:lnTo>
                <a:lnTo>
                  <a:pt x="431508" y="227330"/>
                </a:lnTo>
                <a:lnTo>
                  <a:pt x="436525" y="245110"/>
                </a:lnTo>
                <a:lnTo>
                  <a:pt x="436449" y="247650"/>
                </a:lnTo>
                <a:lnTo>
                  <a:pt x="436373" y="248920"/>
                </a:lnTo>
                <a:lnTo>
                  <a:pt x="443292" y="248920"/>
                </a:lnTo>
                <a:lnTo>
                  <a:pt x="443662" y="247650"/>
                </a:lnTo>
                <a:lnTo>
                  <a:pt x="467826" y="247650"/>
                </a:lnTo>
                <a:lnTo>
                  <a:pt x="469618" y="242570"/>
                </a:lnTo>
                <a:lnTo>
                  <a:pt x="440094" y="242570"/>
                </a:lnTo>
                <a:lnTo>
                  <a:pt x="440081" y="236220"/>
                </a:lnTo>
                <a:lnTo>
                  <a:pt x="434239" y="223520"/>
                </a:lnTo>
                <a:lnTo>
                  <a:pt x="432448" y="218440"/>
                </a:lnTo>
                <a:lnTo>
                  <a:pt x="426579" y="203200"/>
                </a:lnTo>
                <a:lnTo>
                  <a:pt x="420840" y="194310"/>
                </a:lnTo>
                <a:lnTo>
                  <a:pt x="413292" y="189230"/>
                </a:lnTo>
                <a:lnTo>
                  <a:pt x="401994" y="186690"/>
                </a:lnTo>
                <a:close/>
              </a:path>
              <a:path w="534669" h="588010">
                <a:moveTo>
                  <a:pt x="348412" y="236220"/>
                </a:moveTo>
                <a:lnTo>
                  <a:pt x="347079" y="236220"/>
                </a:lnTo>
                <a:lnTo>
                  <a:pt x="347079" y="238760"/>
                </a:lnTo>
                <a:lnTo>
                  <a:pt x="347422" y="240030"/>
                </a:lnTo>
                <a:lnTo>
                  <a:pt x="347422" y="245110"/>
                </a:lnTo>
                <a:lnTo>
                  <a:pt x="363109" y="245110"/>
                </a:lnTo>
                <a:lnTo>
                  <a:pt x="360500" y="242570"/>
                </a:lnTo>
                <a:lnTo>
                  <a:pt x="353296" y="237490"/>
                </a:lnTo>
                <a:lnTo>
                  <a:pt x="348412" y="236220"/>
                </a:lnTo>
                <a:close/>
              </a:path>
              <a:path w="534669" h="588010">
                <a:moveTo>
                  <a:pt x="304115" y="191770"/>
                </a:moveTo>
                <a:lnTo>
                  <a:pt x="299657" y="200660"/>
                </a:lnTo>
                <a:lnTo>
                  <a:pt x="298019" y="205740"/>
                </a:lnTo>
                <a:lnTo>
                  <a:pt x="298031" y="210820"/>
                </a:lnTo>
                <a:lnTo>
                  <a:pt x="301807" y="220980"/>
                </a:lnTo>
                <a:lnTo>
                  <a:pt x="310103" y="227330"/>
                </a:lnTo>
                <a:lnTo>
                  <a:pt x="318398" y="232410"/>
                </a:lnTo>
                <a:lnTo>
                  <a:pt x="322174" y="238760"/>
                </a:lnTo>
                <a:lnTo>
                  <a:pt x="322174" y="242570"/>
                </a:lnTo>
                <a:lnTo>
                  <a:pt x="319863" y="243840"/>
                </a:lnTo>
                <a:lnTo>
                  <a:pt x="333210" y="243840"/>
                </a:lnTo>
                <a:lnTo>
                  <a:pt x="333210" y="237490"/>
                </a:lnTo>
                <a:lnTo>
                  <a:pt x="335959" y="232410"/>
                </a:lnTo>
                <a:lnTo>
                  <a:pt x="324473" y="232410"/>
                </a:lnTo>
                <a:lnTo>
                  <a:pt x="324253" y="229870"/>
                </a:lnTo>
                <a:lnTo>
                  <a:pt x="324143" y="222250"/>
                </a:lnTo>
                <a:lnTo>
                  <a:pt x="324790" y="218440"/>
                </a:lnTo>
                <a:lnTo>
                  <a:pt x="324790" y="215900"/>
                </a:lnTo>
                <a:lnTo>
                  <a:pt x="321812" y="207010"/>
                </a:lnTo>
                <a:lnTo>
                  <a:pt x="315134" y="203200"/>
                </a:lnTo>
                <a:lnTo>
                  <a:pt x="308115" y="199390"/>
                </a:lnTo>
                <a:lnTo>
                  <a:pt x="304115" y="191770"/>
                </a:lnTo>
                <a:close/>
              </a:path>
              <a:path w="534669" h="588010">
                <a:moveTo>
                  <a:pt x="449885" y="180340"/>
                </a:moveTo>
                <a:lnTo>
                  <a:pt x="448590" y="180340"/>
                </a:lnTo>
                <a:lnTo>
                  <a:pt x="444747" y="182880"/>
                </a:lnTo>
                <a:lnTo>
                  <a:pt x="439103" y="186690"/>
                </a:lnTo>
                <a:lnTo>
                  <a:pt x="434002" y="193040"/>
                </a:lnTo>
                <a:lnTo>
                  <a:pt x="431788" y="200660"/>
                </a:lnTo>
                <a:lnTo>
                  <a:pt x="434083" y="208280"/>
                </a:lnTo>
                <a:lnTo>
                  <a:pt x="439517" y="213360"/>
                </a:lnTo>
                <a:lnTo>
                  <a:pt x="445945" y="217170"/>
                </a:lnTo>
                <a:lnTo>
                  <a:pt x="451219" y="219710"/>
                </a:lnTo>
                <a:lnTo>
                  <a:pt x="447611" y="226060"/>
                </a:lnTo>
                <a:lnTo>
                  <a:pt x="444642" y="231140"/>
                </a:lnTo>
                <a:lnTo>
                  <a:pt x="442180" y="236220"/>
                </a:lnTo>
                <a:lnTo>
                  <a:pt x="440094" y="242570"/>
                </a:lnTo>
                <a:lnTo>
                  <a:pt x="445275" y="242570"/>
                </a:lnTo>
                <a:lnTo>
                  <a:pt x="450976" y="229870"/>
                </a:lnTo>
                <a:lnTo>
                  <a:pt x="458985" y="218440"/>
                </a:lnTo>
                <a:lnTo>
                  <a:pt x="462155" y="213360"/>
                </a:lnTo>
                <a:lnTo>
                  <a:pt x="450406" y="213360"/>
                </a:lnTo>
                <a:lnTo>
                  <a:pt x="447485" y="209550"/>
                </a:lnTo>
                <a:lnTo>
                  <a:pt x="447472" y="199390"/>
                </a:lnTo>
                <a:lnTo>
                  <a:pt x="450228" y="190500"/>
                </a:lnTo>
                <a:lnTo>
                  <a:pt x="450216" y="181610"/>
                </a:lnTo>
                <a:lnTo>
                  <a:pt x="449885" y="180340"/>
                </a:lnTo>
                <a:close/>
              </a:path>
              <a:path w="534669" h="588010">
                <a:moveTo>
                  <a:pt x="468580" y="228600"/>
                </a:moveTo>
                <a:lnTo>
                  <a:pt x="457061" y="228600"/>
                </a:lnTo>
                <a:lnTo>
                  <a:pt x="452692" y="242570"/>
                </a:lnTo>
                <a:lnTo>
                  <a:pt x="469618" y="242570"/>
                </a:lnTo>
                <a:lnTo>
                  <a:pt x="470370" y="236220"/>
                </a:lnTo>
                <a:lnTo>
                  <a:pt x="470358" y="231140"/>
                </a:lnTo>
                <a:lnTo>
                  <a:pt x="468580" y="228600"/>
                </a:lnTo>
                <a:close/>
              </a:path>
              <a:path w="534669" h="588010">
                <a:moveTo>
                  <a:pt x="342939" y="212090"/>
                </a:moveTo>
                <a:lnTo>
                  <a:pt x="334176" y="212090"/>
                </a:lnTo>
                <a:lnTo>
                  <a:pt x="330035" y="213360"/>
                </a:lnTo>
                <a:lnTo>
                  <a:pt x="330048" y="220980"/>
                </a:lnTo>
                <a:lnTo>
                  <a:pt x="330721" y="224790"/>
                </a:lnTo>
                <a:lnTo>
                  <a:pt x="330721" y="229870"/>
                </a:lnTo>
                <a:lnTo>
                  <a:pt x="330061" y="232410"/>
                </a:lnTo>
                <a:lnTo>
                  <a:pt x="335959" y="232410"/>
                </a:lnTo>
                <a:lnTo>
                  <a:pt x="336646" y="231140"/>
                </a:lnTo>
                <a:lnTo>
                  <a:pt x="344375" y="228600"/>
                </a:lnTo>
                <a:lnTo>
                  <a:pt x="352508" y="224790"/>
                </a:lnTo>
                <a:lnTo>
                  <a:pt x="357150" y="218440"/>
                </a:lnTo>
                <a:lnTo>
                  <a:pt x="347727" y="218440"/>
                </a:lnTo>
                <a:lnTo>
                  <a:pt x="342939" y="212090"/>
                </a:lnTo>
                <a:close/>
              </a:path>
              <a:path w="534669" h="588010">
                <a:moveTo>
                  <a:pt x="412116" y="223520"/>
                </a:moveTo>
                <a:lnTo>
                  <a:pt x="409639" y="223520"/>
                </a:lnTo>
                <a:lnTo>
                  <a:pt x="405219" y="228600"/>
                </a:lnTo>
                <a:lnTo>
                  <a:pt x="411166" y="228600"/>
                </a:lnTo>
                <a:lnTo>
                  <a:pt x="412116" y="227330"/>
                </a:lnTo>
                <a:lnTo>
                  <a:pt x="412116" y="223520"/>
                </a:lnTo>
                <a:close/>
              </a:path>
              <a:path w="534669" h="588010">
                <a:moveTo>
                  <a:pt x="111011" y="193040"/>
                </a:moveTo>
                <a:lnTo>
                  <a:pt x="107531" y="193040"/>
                </a:lnTo>
                <a:lnTo>
                  <a:pt x="105538" y="195580"/>
                </a:lnTo>
                <a:lnTo>
                  <a:pt x="104052" y="200660"/>
                </a:lnTo>
                <a:lnTo>
                  <a:pt x="101160" y="208280"/>
                </a:lnTo>
                <a:lnTo>
                  <a:pt x="97076" y="217170"/>
                </a:lnTo>
                <a:lnTo>
                  <a:pt x="92711" y="223520"/>
                </a:lnTo>
                <a:lnTo>
                  <a:pt x="88977" y="226060"/>
                </a:lnTo>
                <a:lnTo>
                  <a:pt x="104464" y="226060"/>
                </a:lnTo>
                <a:lnTo>
                  <a:pt x="107470" y="218440"/>
                </a:lnTo>
                <a:lnTo>
                  <a:pt x="111110" y="207010"/>
                </a:lnTo>
                <a:lnTo>
                  <a:pt x="112510" y="198120"/>
                </a:lnTo>
                <a:lnTo>
                  <a:pt x="112510" y="195580"/>
                </a:lnTo>
                <a:lnTo>
                  <a:pt x="111011" y="193040"/>
                </a:lnTo>
                <a:close/>
              </a:path>
              <a:path w="534669" h="588010">
                <a:moveTo>
                  <a:pt x="386030" y="219710"/>
                </a:moveTo>
                <a:lnTo>
                  <a:pt x="382398" y="219710"/>
                </a:lnTo>
                <a:lnTo>
                  <a:pt x="378765" y="226060"/>
                </a:lnTo>
                <a:lnTo>
                  <a:pt x="386040" y="226060"/>
                </a:lnTo>
                <a:lnTo>
                  <a:pt x="386030" y="219710"/>
                </a:lnTo>
                <a:close/>
              </a:path>
              <a:path w="534669" h="588010">
                <a:moveTo>
                  <a:pt x="77826" y="186690"/>
                </a:moveTo>
                <a:lnTo>
                  <a:pt x="75667" y="186690"/>
                </a:lnTo>
                <a:lnTo>
                  <a:pt x="70487" y="193040"/>
                </a:lnTo>
                <a:lnTo>
                  <a:pt x="67571" y="204470"/>
                </a:lnTo>
                <a:lnTo>
                  <a:pt x="65312" y="215900"/>
                </a:lnTo>
                <a:lnTo>
                  <a:pt x="62104" y="220980"/>
                </a:lnTo>
                <a:lnTo>
                  <a:pt x="75527" y="220980"/>
                </a:lnTo>
                <a:lnTo>
                  <a:pt x="74702" y="219710"/>
                </a:lnTo>
                <a:lnTo>
                  <a:pt x="74689" y="217170"/>
                </a:lnTo>
                <a:lnTo>
                  <a:pt x="75285" y="212090"/>
                </a:lnTo>
                <a:lnTo>
                  <a:pt x="76594" y="205740"/>
                </a:lnTo>
                <a:lnTo>
                  <a:pt x="77904" y="198120"/>
                </a:lnTo>
                <a:lnTo>
                  <a:pt x="78380" y="193040"/>
                </a:lnTo>
                <a:lnTo>
                  <a:pt x="78487" y="189230"/>
                </a:lnTo>
                <a:lnTo>
                  <a:pt x="77826" y="186690"/>
                </a:lnTo>
                <a:close/>
              </a:path>
              <a:path w="534669" h="588010">
                <a:moveTo>
                  <a:pt x="96902" y="184150"/>
                </a:moveTo>
                <a:lnTo>
                  <a:pt x="94743" y="184150"/>
                </a:lnTo>
                <a:lnTo>
                  <a:pt x="89663" y="189230"/>
                </a:lnTo>
                <a:lnTo>
                  <a:pt x="84827" y="203200"/>
                </a:lnTo>
                <a:lnTo>
                  <a:pt x="80519" y="215900"/>
                </a:lnTo>
                <a:lnTo>
                  <a:pt x="77026" y="220980"/>
                </a:lnTo>
                <a:lnTo>
                  <a:pt x="88606" y="220980"/>
                </a:lnTo>
                <a:lnTo>
                  <a:pt x="89391" y="217170"/>
                </a:lnTo>
                <a:lnTo>
                  <a:pt x="96328" y="196850"/>
                </a:lnTo>
                <a:lnTo>
                  <a:pt x="97905" y="187960"/>
                </a:lnTo>
                <a:lnTo>
                  <a:pt x="97892" y="185420"/>
                </a:lnTo>
                <a:lnTo>
                  <a:pt x="96902" y="184150"/>
                </a:lnTo>
                <a:close/>
              </a:path>
              <a:path w="534669" h="588010">
                <a:moveTo>
                  <a:pt x="185621" y="184150"/>
                </a:moveTo>
                <a:lnTo>
                  <a:pt x="165888" y="184150"/>
                </a:lnTo>
                <a:lnTo>
                  <a:pt x="175261" y="191770"/>
                </a:lnTo>
                <a:lnTo>
                  <a:pt x="177559" y="198120"/>
                </a:lnTo>
                <a:lnTo>
                  <a:pt x="177572" y="207010"/>
                </a:lnTo>
                <a:lnTo>
                  <a:pt x="177077" y="210820"/>
                </a:lnTo>
                <a:lnTo>
                  <a:pt x="176429" y="213360"/>
                </a:lnTo>
                <a:lnTo>
                  <a:pt x="183325" y="209550"/>
                </a:lnTo>
                <a:lnTo>
                  <a:pt x="193676" y="204470"/>
                </a:lnTo>
                <a:lnTo>
                  <a:pt x="193663" y="194310"/>
                </a:lnTo>
                <a:lnTo>
                  <a:pt x="192934" y="190500"/>
                </a:lnTo>
                <a:lnTo>
                  <a:pt x="189939" y="186690"/>
                </a:lnTo>
                <a:lnTo>
                  <a:pt x="185621" y="184150"/>
                </a:lnTo>
                <a:close/>
              </a:path>
              <a:path w="534669" h="588010">
                <a:moveTo>
                  <a:pt x="431645" y="144780"/>
                </a:moveTo>
                <a:lnTo>
                  <a:pt x="425743" y="144780"/>
                </a:lnTo>
                <a:lnTo>
                  <a:pt x="426225" y="147320"/>
                </a:lnTo>
                <a:lnTo>
                  <a:pt x="426390" y="149860"/>
                </a:lnTo>
                <a:lnTo>
                  <a:pt x="427203" y="158750"/>
                </a:lnTo>
                <a:lnTo>
                  <a:pt x="435801" y="158750"/>
                </a:lnTo>
                <a:lnTo>
                  <a:pt x="435814" y="163830"/>
                </a:lnTo>
                <a:lnTo>
                  <a:pt x="421691" y="163830"/>
                </a:lnTo>
                <a:lnTo>
                  <a:pt x="417818" y="171450"/>
                </a:lnTo>
                <a:lnTo>
                  <a:pt x="443599" y="171450"/>
                </a:lnTo>
                <a:lnTo>
                  <a:pt x="448649" y="172720"/>
                </a:lnTo>
                <a:lnTo>
                  <a:pt x="455218" y="176530"/>
                </a:lnTo>
                <a:lnTo>
                  <a:pt x="460917" y="182880"/>
                </a:lnTo>
                <a:lnTo>
                  <a:pt x="463360" y="194310"/>
                </a:lnTo>
                <a:lnTo>
                  <a:pt x="463360" y="204470"/>
                </a:lnTo>
                <a:lnTo>
                  <a:pt x="455753" y="213360"/>
                </a:lnTo>
                <a:lnTo>
                  <a:pt x="462155" y="213360"/>
                </a:lnTo>
                <a:lnTo>
                  <a:pt x="466117" y="207010"/>
                </a:lnTo>
                <a:lnTo>
                  <a:pt x="469189" y="194310"/>
                </a:lnTo>
                <a:lnTo>
                  <a:pt x="466356" y="181610"/>
                </a:lnTo>
                <a:lnTo>
                  <a:pt x="459591" y="171450"/>
                </a:lnTo>
                <a:lnTo>
                  <a:pt x="451469" y="165100"/>
                </a:lnTo>
                <a:lnTo>
                  <a:pt x="444564" y="161290"/>
                </a:lnTo>
                <a:lnTo>
                  <a:pt x="435970" y="149860"/>
                </a:lnTo>
                <a:lnTo>
                  <a:pt x="431645" y="144780"/>
                </a:lnTo>
                <a:close/>
              </a:path>
              <a:path w="534669" h="588010">
                <a:moveTo>
                  <a:pt x="370434" y="199390"/>
                </a:moveTo>
                <a:lnTo>
                  <a:pt x="363576" y="199390"/>
                </a:lnTo>
                <a:lnTo>
                  <a:pt x="360617" y="203200"/>
                </a:lnTo>
                <a:lnTo>
                  <a:pt x="360630" y="209550"/>
                </a:lnTo>
                <a:lnTo>
                  <a:pt x="363589" y="212090"/>
                </a:lnTo>
                <a:lnTo>
                  <a:pt x="370447" y="212090"/>
                </a:lnTo>
                <a:lnTo>
                  <a:pt x="373228" y="209550"/>
                </a:lnTo>
                <a:lnTo>
                  <a:pt x="373228" y="203200"/>
                </a:lnTo>
                <a:lnTo>
                  <a:pt x="370434" y="199390"/>
                </a:lnTo>
                <a:close/>
              </a:path>
              <a:path w="534669" h="588010">
                <a:moveTo>
                  <a:pt x="352400" y="189230"/>
                </a:moveTo>
                <a:lnTo>
                  <a:pt x="339929" y="189230"/>
                </a:lnTo>
                <a:lnTo>
                  <a:pt x="334861" y="193040"/>
                </a:lnTo>
                <a:lnTo>
                  <a:pt x="334861" y="205740"/>
                </a:lnTo>
                <a:lnTo>
                  <a:pt x="339954" y="210820"/>
                </a:lnTo>
                <a:lnTo>
                  <a:pt x="352426" y="210820"/>
                </a:lnTo>
                <a:lnTo>
                  <a:pt x="357506" y="205740"/>
                </a:lnTo>
                <a:lnTo>
                  <a:pt x="357493" y="193040"/>
                </a:lnTo>
                <a:lnTo>
                  <a:pt x="352400" y="189230"/>
                </a:lnTo>
                <a:close/>
              </a:path>
              <a:path w="534669" h="588010">
                <a:moveTo>
                  <a:pt x="183462" y="182880"/>
                </a:moveTo>
                <a:lnTo>
                  <a:pt x="156515" y="182880"/>
                </a:lnTo>
                <a:lnTo>
                  <a:pt x="151435" y="186690"/>
                </a:lnTo>
                <a:lnTo>
                  <a:pt x="150292" y="194310"/>
                </a:lnTo>
                <a:lnTo>
                  <a:pt x="149810" y="203200"/>
                </a:lnTo>
                <a:lnTo>
                  <a:pt x="160478" y="203200"/>
                </a:lnTo>
                <a:lnTo>
                  <a:pt x="159170" y="201930"/>
                </a:lnTo>
                <a:lnTo>
                  <a:pt x="159170" y="195580"/>
                </a:lnTo>
                <a:lnTo>
                  <a:pt x="164415" y="190500"/>
                </a:lnTo>
                <a:lnTo>
                  <a:pt x="165888" y="184150"/>
                </a:lnTo>
                <a:lnTo>
                  <a:pt x="185621" y="184150"/>
                </a:lnTo>
                <a:lnTo>
                  <a:pt x="183462" y="182880"/>
                </a:lnTo>
                <a:close/>
              </a:path>
              <a:path w="534669" h="588010">
                <a:moveTo>
                  <a:pt x="145670" y="173990"/>
                </a:moveTo>
                <a:lnTo>
                  <a:pt x="134176" y="173990"/>
                </a:lnTo>
                <a:lnTo>
                  <a:pt x="131712" y="175260"/>
                </a:lnTo>
                <a:lnTo>
                  <a:pt x="126950" y="177800"/>
                </a:lnTo>
                <a:lnTo>
                  <a:pt x="120549" y="184150"/>
                </a:lnTo>
                <a:lnTo>
                  <a:pt x="120562" y="196850"/>
                </a:lnTo>
                <a:lnTo>
                  <a:pt x="121057" y="200660"/>
                </a:lnTo>
                <a:lnTo>
                  <a:pt x="126910" y="191770"/>
                </a:lnTo>
                <a:lnTo>
                  <a:pt x="134940" y="186690"/>
                </a:lnTo>
                <a:lnTo>
                  <a:pt x="143744" y="182880"/>
                </a:lnTo>
                <a:lnTo>
                  <a:pt x="183462" y="182880"/>
                </a:lnTo>
                <a:lnTo>
                  <a:pt x="172289" y="180340"/>
                </a:lnTo>
                <a:lnTo>
                  <a:pt x="178029" y="177800"/>
                </a:lnTo>
                <a:lnTo>
                  <a:pt x="185268" y="176530"/>
                </a:lnTo>
                <a:lnTo>
                  <a:pt x="158319" y="176530"/>
                </a:lnTo>
                <a:lnTo>
                  <a:pt x="145670" y="173990"/>
                </a:lnTo>
                <a:close/>
              </a:path>
              <a:path w="534669" h="588010">
                <a:moveTo>
                  <a:pt x="329591" y="184150"/>
                </a:moveTo>
                <a:lnTo>
                  <a:pt x="322403" y="184150"/>
                </a:lnTo>
                <a:lnTo>
                  <a:pt x="319456" y="186690"/>
                </a:lnTo>
                <a:lnTo>
                  <a:pt x="319456" y="193040"/>
                </a:lnTo>
                <a:lnTo>
                  <a:pt x="322415" y="196850"/>
                </a:lnTo>
                <a:lnTo>
                  <a:pt x="329604" y="196850"/>
                </a:lnTo>
                <a:lnTo>
                  <a:pt x="332550" y="193040"/>
                </a:lnTo>
                <a:lnTo>
                  <a:pt x="332550" y="186690"/>
                </a:lnTo>
                <a:lnTo>
                  <a:pt x="329591" y="184150"/>
                </a:lnTo>
                <a:close/>
              </a:path>
              <a:path w="534669" h="588010">
                <a:moveTo>
                  <a:pt x="370409" y="179070"/>
                </a:moveTo>
                <a:lnTo>
                  <a:pt x="361912" y="179070"/>
                </a:lnTo>
                <a:lnTo>
                  <a:pt x="358471" y="181610"/>
                </a:lnTo>
                <a:lnTo>
                  <a:pt x="358471" y="190500"/>
                </a:lnTo>
                <a:lnTo>
                  <a:pt x="361925" y="193040"/>
                </a:lnTo>
                <a:lnTo>
                  <a:pt x="370421" y="193040"/>
                </a:lnTo>
                <a:lnTo>
                  <a:pt x="373876" y="190500"/>
                </a:lnTo>
                <a:lnTo>
                  <a:pt x="373863" y="181610"/>
                </a:lnTo>
                <a:lnTo>
                  <a:pt x="370409" y="179070"/>
                </a:lnTo>
                <a:close/>
              </a:path>
              <a:path w="534669" h="588010">
                <a:moveTo>
                  <a:pt x="44158" y="173990"/>
                </a:moveTo>
                <a:lnTo>
                  <a:pt x="44171" y="185420"/>
                </a:lnTo>
                <a:lnTo>
                  <a:pt x="48083" y="191770"/>
                </a:lnTo>
                <a:lnTo>
                  <a:pt x="60465" y="191770"/>
                </a:lnTo>
                <a:lnTo>
                  <a:pt x="67755" y="187960"/>
                </a:lnTo>
                <a:lnTo>
                  <a:pt x="74664" y="182880"/>
                </a:lnTo>
                <a:lnTo>
                  <a:pt x="54001" y="182880"/>
                </a:lnTo>
                <a:lnTo>
                  <a:pt x="49264" y="181610"/>
                </a:lnTo>
                <a:lnTo>
                  <a:pt x="44158" y="173990"/>
                </a:lnTo>
                <a:close/>
              </a:path>
              <a:path w="534669" h="588010">
                <a:moveTo>
                  <a:pt x="311887" y="170180"/>
                </a:moveTo>
                <a:lnTo>
                  <a:pt x="301714" y="170180"/>
                </a:lnTo>
                <a:lnTo>
                  <a:pt x="297460" y="175260"/>
                </a:lnTo>
                <a:lnTo>
                  <a:pt x="297473" y="184150"/>
                </a:lnTo>
                <a:lnTo>
                  <a:pt x="301740" y="187960"/>
                </a:lnTo>
                <a:lnTo>
                  <a:pt x="311900" y="187960"/>
                </a:lnTo>
                <a:lnTo>
                  <a:pt x="316167" y="184150"/>
                </a:lnTo>
                <a:lnTo>
                  <a:pt x="316154" y="173990"/>
                </a:lnTo>
                <a:lnTo>
                  <a:pt x="311887" y="170180"/>
                </a:lnTo>
                <a:close/>
              </a:path>
              <a:path w="534669" h="588010">
                <a:moveTo>
                  <a:pt x="158064" y="163830"/>
                </a:moveTo>
                <a:lnTo>
                  <a:pt x="144184" y="163830"/>
                </a:lnTo>
                <a:lnTo>
                  <a:pt x="152731" y="168910"/>
                </a:lnTo>
                <a:lnTo>
                  <a:pt x="158319" y="176530"/>
                </a:lnTo>
                <a:lnTo>
                  <a:pt x="201854" y="176530"/>
                </a:lnTo>
                <a:lnTo>
                  <a:pt x="207938" y="180340"/>
                </a:lnTo>
                <a:lnTo>
                  <a:pt x="209258" y="186690"/>
                </a:lnTo>
                <a:lnTo>
                  <a:pt x="211392" y="184150"/>
                </a:lnTo>
                <a:lnTo>
                  <a:pt x="213030" y="180340"/>
                </a:lnTo>
                <a:lnTo>
                  <a:pt x="213030" y="175260"/>
                </a:lnTo>
                <a:lnTo>
                  <a:pt x="169330" y="175260"/>
                </a:lnTo>
                <a:lnTo>
                  <a:pt x="170549" y="172720"/>
                </a:lnTo>
                <a:lnTo>
                  <a:pt x="163577" y="172720"/>
                </a:lnTo>
                <a:lnTo>
                  <a:pt x="159009" y="165100"/>
                </a:lnTo>
                <a:lnTo>
                  <a:pt x="158064" y="163830"/>
                </a:lnTo>
                <a:close/>
              </a:path>
              <a:path w="534669" h="588010">
                <a:moveTo>
                  <a:pt x="351079" y="171450"/>
                </a:moveTo>
                <a:lnTo>
                  <a:pt x="343853" y="171450"/>
                </a:lnTo>
                <a:lnTo>
                  <a:pt x="340907" y="173990"/>
                </a:lnTo>
                <a:lnTo>
                  <a:pt x="340919" y="180340"/>
                </a:lnTo>
                <a:lnTo>
                  <a:pt x="343866" y="184150"/>
                </a:lnTo>
                <a:lnTo>
                  <a:pt x="351092" y="184150"/>
                </a:lnTo>
                <a:lnTo>
                  <a:pt x="354038" y="180340"/>
                </a:lnTo>
                <a:lnTo>
                  <a:pt x="354026" y="173990"/>
                </a:lnTo>
                <a:lnTo>
                  <a:pt x="351079" y="171450"/>
                </a:lnTo>
                <a:close/>
              </a:path>
              <a:path w="534669" h="588010">
                <a:moveTo>
                  <a:pt x="76391" y="181610"/>
                </a:moveTo>
                <a:lnTo>
                  <a:pt x="69787" y="182880"/>
                </a:lnTo>
                <a:lnTo>
                  <a:pt x="74664" y="182880"/>
                </a:lnTo>
                <a:lnTo>
                  <a:pt x="76391" y="181610"/>
                </a:lnTo>
                <a:close/>
              </a:path>
              <a:path w="534669" h="588010">
                <a:moveTo>
                  <a:pt x="91656" y="157480"/>
                </a:moveTo>
                <a:lnTo>
                  <a:pt x="87745" y="157480"/>
                </a:lnTo>
                <a:lnTo>
                  <a:pt x="79604" y="162560"/>
                </a:lnTo>
                <a:lnTo>
                  <a:pt x="79617" y="176530"/>
                </a:lnTo>
                <a:lnTo>
                  <a:pt x="84367" y="180340"/>
                </a:lnTo>
                <a:lnTo>
                  <a:pt x="93371" y="180340"/>
                </a:lnTo>
                <a:lnTo>
                  <a:pt x="95568" y="179070"/>
                </a:lnTo>
                <a:lnTo>
                  <a:pt x="96927" y="179070"/>
                </a:lnTo>
                <a:lnTo>
                  <a:pt x="92177" y="173990"/>
                </a:lnTo>
                <a:lnTo>
                  <a:pt x="90475" y="168910"/>
                </a:lnTo>
                <a:lnTo>
                  <a:pt x="90463" y="161290"/>
                </a:lnTo>
                <a:lnTo>
                  <a:pt x="90971" y="158750"/>
                </a:lnTo>
                <a:lnTo>
                  <a:pt x="91656" y="157480"/>
                </a:lnTo>
                <a:close/>
              </a:path>
              <a:path w="534669" h="588010">
                <a:moveTo>
                  <a:pt x="333668" y="160020"/>
                </a:moveTo>
                <a:lnTo>
                  <a:pt x="322542" y="160020"/>
                </a:lnTo>
                <a:lnTo>
                  <a:pt x="318123" y="163830"/>
                </a:lnTo>
                <a:lnTo>
                  <a:pt x="318123" y="175260"/>
                </a:lnTo>
                <a:lnTo>
                  <a:pt x="322568" y="179070"/>
                </a:lnTo>
                <a:lnTo>
                  <a:pt x="333680" y="179070"/>
                </a:lnTo>
                <a:lnTo>
                  <a:pt x="338113" y="175260"/>
                </a:lnTo>
                <a:lnTo>
                  <a:pt x="338113" y="163830"/>
                </a:lnTo>
                <a:lnTo>
                  <a:pt x="333668" y="160020"/>
                </a:lnTo>
                <a:close/>
              </a:path>
              <a:path w="534669" h="588010">
                <a:moveTo>
                  <a:pt x="370980" y="128270"/>
                </a:moveTo>
                <a:lnTo>
                  <a:pt x="369850" y="128270"/>
                </a:lnTo>
                <a:lnTo>
                  <a:pt x="371647" y="143510"/>
                </a:lnTo>
                <a:lnTo>
                  <a:pt x="378200" y="160020"/>
                </a:lnTo>
                <a:lnTo>
                  <a:pt x="391278" y="172720"/>
                </a:lnTo>
                <a:lnTo>
                  <a:pt x="412649" y="179070"/>
                </a:lnTo>
                <a:lnTo>
                  <a:pt x="424729" y="177800"/>
                </a:lnTo>
                <a:lnTo>
                  <a:pt x="433467" y="175260"/>
                </a:lnTo>
                <a:lnTo>
                  <a:pt x="439534" y="172720"/>
                </a:lnTo>
                <a:lnTo>
                  <a:pt x="443599" y="171450"/>
                </a:lnTo>
                <a:lnTo>
                  <a:pt x="413944" y="171450"/>
                </a:lnTo>
                <a:lnTo>
                  <a:pt x="413449" y="170180"/>
                </a:lnTo>
                <a:lnTo>
                  <a:pt x="413449" y="166370"/>
                </a:lnTo>
                <a:lnTo>
                  <a:pt x="397117" y="166370"/>
                </a:lnTo>
                <a:lnTo>
                  <a:pt x="396139" y="165100"/>
                </a:lnTo>
                <a:lnTo>
                  <a:pt x="396139" y="162560"/>
                </a:lnTo>
                <a:lnTo>
                  <a:pt x="401968" y="158750"/>
                </a:lnTo>
                <a:lnTo>
                  <a:pt x="401968" y="156210"/>
                </a:lnTo>
                <a:lnTo>
                  <a:pt x="384455" y="156210"/>
                </a:lnTo>
                <a:lnTo>
                  <a:pt x="382994" y="154940"/>
                </a:lnTo>
                <a:lnTo>
                  <a:pt x="382994" y="151130"/>
                </a:lnTo>
                <a:lnTo>
                  <a:pt x="393532" y="151130"/>
                </a:lnTo>
                <a:lnTo>
                  <a:pt x="393523" y="147320"/>
                </a:lnTo>
                <a:lnTo>
                  <a:pt x="390284" y="143510"/>
                </a:lnTo>
                <a:lnTo>
                  <a:pt x="390284" y="140970"/>
                </a:lnTo>
                <a:lnTo>
                  <a:pt x="391084" y="139700"/>
                </a:lnTo>
                <a:lnTo>
                  <a:pt x="427321" y="139700"/>
                </a:lnTo>
                <a:lnTo>
                  <a:pt x="417286" y="133350"/>
                </a:lnTo>
                <a:lnTo>
                  <a:pt x="410910" y="132080"/>
                </a:lnTo>
                <a:lnTo>
                  <a:pt x="374384" y="132080"/>
                </a:lnTo>
                <a:lnTo>
                  <a:pt x="370980" y="128270"/>
                </a:lnTo>
                <a:close/>
              </a:path>
              <a:path w="534669" h="588010">
                <a:moveTo>
                  <a:pt x="105715" y="143510"/>
                </a:moveTo>
                <a:lnTo>
                  <a:pt x="101994" y="147320"/>
                </a:lnTo>
                <a:lnTo>
                  <a:pt x="98095" y="154940"/>
                </a:lnTo>
                <a:lnTo>
                  <a:pt x="98108" y="171450"/>
                </a:lnTo>
                <a:lnTo>
                  <a:pt x="103721" y="177800"/>
                </a:lnTo>
                <a:lnTo>
                  <a:pt x="120689" y="177800"/>
                </a:lnTo>
                <a:lnTo>
                  <a:pt x="124575" y="171450"/>
                </a:lnTo>
                <a:lnTo>
                  <a:pt x="124575" y="163830"/>
                </a:lnTo>
                <a:lnTo>
                  <a:pt x="122818" y="157480"/>
                </a:lnTo>
                <a:lnTo>
                  <a:pt x="118326" y="151130"/>
                </a:lnTo>
                <a:lnTo>
                  <a:pt x="112245" y="146050"/>
                </a:lnTo>
                <a:lnTo>
                  <a:pt x="105715" y="143510"/>
                </a:lnTo>
                <a:close/>
              </a:path>
              <a:path w="534669" h="588010">
                <a:moveTo>
                  <a:pt x="206274" y="163830"/>
                </a:moveTo>
                <a:lnTo>
                  <a:pt x="197740" y="163830"/>
                </a:lnTo>
                <a:lnTo>
                  <a:pt x="190411" y="165100"/>
                </a:lnTo>
                <a:lnTo>
                  <a:pt x="176373" y="170180"/>
                </a:lnTo>
                <a:lnTo>
                  <a:pt x="169330" y="175260"/>
                </a:lnTo>
                <a:lnTo>
                  <a:pt x="213030" y="175260"/>
                </a:lnTo>
                <a:lnTo>
                  <a:pt x="213030" y="168910"/>
                </a:lnTo>
                <a:lnTo>
                  <a:pt x="206274" y="163830"/>
                </a:lnTo>
                <a:close/>
              </a:path>
              <a:path w="534669" h="588010">
                <a:moveTo>
                  <a:pt x="50089" y="158750"/>
                </a:moveTo>
                <a:lnTo>
                  <a:pt x="49924" y="160020"/>
                </a:lnTo>
                <a:lnTo>
                  <a:pt x="49924" y="168910"/>
                </a:lnTo>
                <a:lnTo>
                  <a:pt x="54166" y="173990"/>
                </a:lnTo>
                <a:lnTo>
                  <a:pt x="63996" y="173990"/>
                </a:lnTo>
                <a:lnTo>
                  <a:pt x="68923" y="171450"/>
                </a:lnTo>
                <a:lnTo>
                  <a:pt x="72449" y="166370"/>
                </a:lnTo>
                <a:lnTo>
                  <a:pt x="60948" y="166370"/>
                </a:lnTo>
                <a:lnTo>
                  <a:pt x="54153" y="165100"/>
                </a:lnTo>
                <a:lnTo>
                  <a:pt x="50089" y="158750"/>
                </a:lnTo>
                <a:close/>
              </a:path>
              <a:path w="534669" h="588010">
                <a:moveTo>
                  <a:pt x="174892" y="147320"/>
                </a:moveTo>
                <a:lnTo>
                  <a:pt x="170358" y="147320"/>
                </a:lnTo>
                <a:lnTo>
                  <a:pt x="164059" y="148590"/>
                </a:lnTo>
                <a:lnTo>
                  <a:pt x="163668" y="154940"/>
                </a:lnTo>
                <a:lnTo>
                  <a:pt x="163577" y="172720"/>
                </a:lnTo>
                <a:lnTo>
                  <a:pt x="170549" y="172720"/>
                </a:lnTo>
                <a:lnTo>
                  <a:pt x="173597" y="166370"/>
                </a:lnTo>
                <a:lnTo>
                  <a:pt x="176543" y="161290"/>
                </a:lnTo>
                <a:lnTo>
                  <a:pt x="184265" y="161290"/>
                </a:lnTo>
                <a:lnTo>
                  <a:pt x="182284" y="154940"/>
                </a:lnTo>
                <a:lnTo>
                  <a:pt x="174892" y="147320"/>
                </a:lnTo>
                <a:close/>
              </a:path>
              <a:path w="534669" h="588010">
                <a:moveTo>
                  <a:pt x="368593" y="160020"/>
                </a:moveTo>
                <a:lnTo>
                  <a:pt x="361074" y="160020"/>
                </a:lnTo>
                <a:lnTo>
                  <a:pt x="357963" y="162560"/>
                </a:lnTo>
                <a:lnTo>
                  <a:pt x="357963" y="170180"/>
                </a:lnTo>
                <a:lnTo>
                  <a:pt x="361087" y="172720"/>
                </a:lnTo>
                <a:lnTo>
                  <a:pt x="368605" y="172720"/>
                </a:lnTo>
                <a:lnTo>
                  <a:pt x="371717" y="170180"/>
                </a:lnTo>
                <a:lnTo>
                  <a:pt x="371717" y="162560"/>
                </a:lnTo>
                <a:lnTo>
                  <a:pt x="368593" y="160020"/>
                </a:lnTo>
                <a:close/>
              </a:path>
              <a:path w="534669" h="588010">
                <a:moveTo>
                  <a:pt x="139408" y="149860"/>
                </a:moveTo>
                <a:lnTo>
                  <a:pt x="132512" y="149860"/>
                </a:lnTo>
                <a:lnTo>
                  <a:pt x="129883" y="154940"/>
                </a:lnTo>
                <a:lnTo>
                  <a:pt x="129979" y="165100"/>
                </a:lnTo>
                <a:lnTo>
                  <a:pt x="130061" y="166370"/>
                </a:lnTo>
                <a:lnTo>
                  <a:pt x="130391" y="167640"/>
                </a:lnTo>
                <a:lnTo>
                  <a:pt x="131204" y="165100"/>
                </a:lnTo>
                <a:lnTo>
                  <a:pt x="133833" y="163830"/>
                </a:lnTo>
                <a:lnTo>
                  <a:pt x="158064" y="163830"/>
                </a:lnTo>
                <a:lnTo>
                  <a:pt x="153336" y="157480"/>
                </a:lnTo>
                <a:lnTo>
                  <a:pt x="146741" y="152400"/>
                </a:lnTo>
                <a:lnTo>
                  <a:pt x="139408" y="149860"/>
                </a:lnTo>
                <a:close/>
              </a:path>
              <a:path w="534669" h="588010">
                <a:moveTo>
                  <a:pt x="73330" y="165100"/>
                </a:moveTo>
                <a:lnTo>
                  <a:pt x="71463" y="166370"/>
                </a:lnTo>
                <a:lnTo>
                  <a:pt x="72449" y="166370"/>
                </a:lnTo>
                <a:lnTo>
                  <a:pt x="73330" y="165100"/>
                </a:lnTo>
                <a:close/>
              </a:path>
              <a:path w="534669" h="588010">
                <a:moveTo>
                  <a:pt x="418948" y="158750"/>
                </a:moveTo>
                <a:lnTo>
                  <a:pt x="410033" y="158750"/>
                </a:lnTo>
                <a:lnTo>
                  <a:pt x="402298" y="166370"/>
                </a:lnTo>
                <a:lnTo>
                  <a:pt x="413449" y="166370"/>
                </a:lnTo>
                <a:lnTo>
                  <a:pt x="418948" y="162560"/>
                </a:lnTo>
                <a:lnTo>
                  <a:pt x="418948" y="158750"/>
                </a:lnTo>
                <a:close/>
              </a:path>
              <a:path w="534669" h="588010">
                <a:moveTo>
                  <a:pt x="313183" y="151130"/>
                </a:moveTo>
                <a:lnTo>
                  <a:pt x="305969" y="151130"/>
                </a:lnTo>
                <a:lnTo>
                  <a:pt x="303010" y="153670"/>
                </a:lnTo>
                <a:lnTo>
                  <a:pt x="303023" y="161290"/>
                </a:lnTo>
                <a:lnTo>
                  <a:pt x="305982" y="163830"/>
                </a:lnTo>
                <a:lnTo>
                  <a:pt x="313195" y="163830"/>
                </a:lnTo>
                <a:lnTo>
                  <a:pt x="316142" y="161290"/>
                </a:lnTo>
                <a:lnTo>
                  <a:pt x="316142" y="153670"/>
                </a:lnTo>
                <a:lnTo>
                  <a:pt x="313183" y="151130"/>
                </a:lnTo>
                <a:close/>
              </a:path>
              <a:path w="534669" h="588010">
                <a:moveTo>
                  <a:pt x="352527" y="143510"/>
                </a:moveTo>
                <a:lnTo>
                  <a:pt x="341046" y="143510"/>
                </a:lnTo>
                <a:lnTo>
                  <a:pt x="336284" y="147320"/>
                </a:lnTo>
                <a:lnTo>
                  <a:pt x="336297" y="158750"/>
                </a:lnTo>
                <a:lnTo>
                  <a:pt x="341059" y="163830"/>
                </a:lnTo>
                <a:lnTo>
                  <a:pt x="352540" y="163830"/>
                </a:lnTo>
                <a:lnTo>
                  <a:pt x="357302" y="158750"/>
                </a:lnTo>
                <a:lnTo>
                  <a:pt x="357290" y="147320"/>
                </a:lnTo>
                <a:lnTo>
                  <a:pt x="352527" y="143510"/>
                </a:lnTo>
                <a:close/>
              </a:path>
              <a:path w="534669" h="588010">
                <a:moveTo>
                  <a:pt x="86678" y="116840"/>
                </a:moveTo>
                <a:lnTo>
                  <a:pt x="78372" y="116840"/>
                </a:lnTo>
                <a:lnTo>
                  <a:pt x="71743" y="118110"/>
                </a:lnTo>
                <a:lnTo>
                  <a:pt x="64288" y="121920"/>
                </a:lnTo>
                <a:lnTo>
                  <a:pt x="56090" y="129540"/>
                </a:lnTo>
                <a:lnTo>
                  <a:pt x="52217" y="138430"/>
                </a:lnTo>
                <a:lnTo>
                  <a:pt x="49086" y="151130"/>
                </a:lnTo>
                <a:lnTo>
                  <a:pt x="48896" y="151130"/>
                </a:lnTo>
                <a:lnTo>
                  <a:pt x="48896" y="153670"/>
                </a:lnTo>
                <a:lnTo>
                  <a:pt x="50597" y="154940"/>
                </a:lnTo>
                <a:lnTo>
                  <a:pt x="59068" y="154940"/>
                </a:lnTo>
                <a:lnTo>
                  <a:pt x="63640" y="157480"/>
                </a:lnTo>
                <a:lnTo>
                  <a:pt x="74169" y="157480"/>
                </a:lnTo>
                <a:lnTo>
                  <a:pt x="78753" y="156210"/>
                </a:lnTo>
                <a:lnTo>
                  <a:pt x="84519" y="153670"/>
                </a:lnTo>
                <a:lnTo>
                  <a:pt x="89198" y="149860"/>
                </a:lnTo>
                <a:lnTo>
                  <a:pt x="68060" y="149860"/>
                </a:lnTo>
                <a:lnTo>
                  <a:pt x="61938" y="143510"/>
                </a:lnTo>
                <a:lnTo>
                  <a:pt x="61938" y="133350"/>
                </a:lnTo>
                <a:lnTo>
                  <a:pt x="64478" y="129540"/>
                </a:lnTo>
                <a:lnTo>
                  <a:pt x="78893" y="129540"/>
                </a:lnTo>
                <a:lnTo>
                  <a:pt x="78893" y="123190"/>
                </a:lnTo>
                <a:lnTo>
                  <a:pt x="95406" y="123190"/>
                </a:lnTo>
                <a:lnTo>
                  <a:pt x="94539" y="121920"/>
                </a:lnTo>
                <a:lnTo>
                  <a:pt x="95365" y="119380"/>
                </a:lnTo>
                <a:lnTo>
                  <a:pt x="93193" y="118110"/>
                </a:lnTo>
                <a:lnTo>
                  <a:pt x="90767" y="118110"/>
                </a:lnTo>
                <a:lnTo>
                  <a:pt x="86678" y="116840"/>
                </a:lnTo>
                <a:close/>
              </a:path>
              <a:path w="534669" h="588010">
                <a:moveTo>
                  <a:pt x="401968" y="154940"/>
                </a:moveTo>
                <a:lnTo>
                  <a:pt x="395161" y="154940"/>
                </a:lnTo>
                <a:lnTo>
                  <a:pt x="389802" y="156210"/>
                </a:lnTo>
                <a:lnTo>
                  <a:pt x="401968" y="156210"/>
                </a:lnTo>
                <a:lnTo>
                  <a:pt x="401968" y="154940"/>
                </a:lnTo>
                <a:close/>
              </a:path>
              <a:path w="534669" h="588010">
                <a:moveTo>
                  <a:pt x="462331" y="104140"/>
                </a:moveTo>
                <a:lnTo>
                  <a:pt x="455256" y="113030"/>
                </a:lnTo>
                <a:lnTo>
                  <a:pt x="446126" y="118110"/>
                </a:lnTo>
                <a:lnTo>
                  <a:pt x="437196" y="120650"/>
                </a:lnTo>
                <a:lnTo>
                  <a:pt x="430721" y="121920"/>
                </a:lnTo>
                <a:lnTo>
                  <a:pt x="435435" y="133350"/>
                </a:lnTo>
                <a:lnTo>
                  <a:pt x="444286" y="144780"/>
                </a:lnTo>
                <a:lnTo>
                  <a:pt x="453883" y="152400"/>
                </a:lnTo>
                <a:lnTo>
                  <a:pt x="460833" y="156210"/>
                </a:lnTo>
                <a:lnTo>
                  <a:pt x="463382" y="152400"/>
                </a:lnTo>
                <a:lnTo>
                  <a:pt x="465087" y="143510"/>
                </a:lnTo>
                <a:lnTo>
                  <a:pt x="466041" y="133350"/>
                </a:lnTo>
                <a:lnTo>
                  <a:pt x="466235" y="125730"/>
                </a:lnTo>
                <a:lnTo>
                  <a:pt x="466332" y="113030"/>
                </a:lnTo>
                <a:lnTo>
                  <a:pt x="466776" y="105410"/>
                </a:lnTo>
                <a:lnTo>
                  <a:pt x="462331" y="104140"/>
                </a:lnTo>
                <a:close/>
              </a:path>
              <a:path w="534669" h="588010">
                <a:moveTo>
                  <a:pt x="328575" y="143510"/>
                </a:moveTo>
                <a:lnTo>
                  <a:pt x="321704" y="143510"/>
                </a:lnTo>
                <a:lnTo>
                  <a:pt x="318923" y="146050"/>
                </a:lnTo>
                <a:lnTo>
                  <a:pt x="318936" y="152400"/>
                </a:lnTo>
                <a:lnTo>
                  <a:pt x="321717" y="154940"/>
                </a:lnTo>
                <a:lnTo>
                  <a:pt x="328575" y="154940"/>
                </a:lnTo>
                <a:lnTo>
                  <a:pt x="331369" y="152400"/>
                </a:lnTo>
                <a:lnTo>
                  <a:pt x="331356" y="146050"/>
                </a:lnTo>
                <a:lnTo>
                  <a:pt x="328575" y="143510"/>
                </a:lnTo>
                <a:close/>
              </a:path>
              <a:path w="534669" h="588010">
                <a:moveTo>
                  <a:pt x="427321" y="139700"/>
                </a:moveTo>
                <a:lnTo>
                  <a:pt x="410185" y="139700"/>
                </a:lnTo>
                <a:lnTo>
                  <a:pt x="412624" y="153670"/>
                </a:lnTo>
                <a:lnTo>
                  <a:pt x="423317" y="153670"/>
                </a:lnTo>
                <a:lnTo>
                  <a:pt x="421031" y="144780"/>
                </a:lnTo>
                <a:lnTo>
                  <a:pt x="431645" y="144780"/>
                </a:lnTo>
                <a:lnTo>
                  <a:pt x="427321" y="139700"/>
                </a:lnTo>
                <a:close/>
              </a:path>
              <a:path w="534669" h="588010">
                <a:moveTo>
                  <a:pt x="182595" y="125730"/>
                </a:moveTo>
                <a:lnTo>
                  <a:pt x="177674" y="125730"/>
                </a:lnTo>
                <a:lnTo>
                  <a:pt x="179639" y="133350"/>
                </a:lnTo>
                <a:lnTo>
                  <a:pt x="183449" y="142240"/>
                </a:lnTo>
                <a:lnTo>
                  <a:pt x="189579" y="148590"/>
                </a:lnTo>
                <a:lnTo>
                  <a:pt x="198502" y="152400"/>
                </a:lnTo>
                <a:lnTo>
                  <a:pt x="206122" y="152400"/>
                </a:lnTo>
                <a:lnTo>
                  <a:pt x="211519" y="144780"/>
                </a:lnTo>
                <a:lnTo>
                  <a:pt x="211900" y="140970"/>
                </a:lnTo>
                <a:lnTo>
                  <a:pt x="192774" y="140970"/>
                </a:lnTo>
                <a:lnTo>
                  <a:pt x="191974" y="139700"/>
                </a:lnTo>
                <a:lnTo>
                  <a:pt x="191974" y="135890"/>
                </a:lnTo>
                <a:lnTo>
                  <a:pt x="192432" y="132080"/>
                </a:lnTo>
                <a:lnTo>
                  <a:pt x="183719" y="132080"/>
                </a:lnTo>
                <a:lnTo>
                  <a:pt x="182754" y="128270"/>
                </a:lnTo>
                <a:lnTo>
                  <a:pt x="182595" y="125730"/>
                </a:lnTo>
                <a:close/>
              </a:path>
              <a:path w="534669" h="588010">
                <a:moveTo>
                  <a:pt x="393532" y="151130"/>
                </a:moveTo>
                <a:lnTo>
                  <a:pt x="382994" y="151130"/>
                </a:lnTo>
                <a:lnTo>
                  <a:pt x="393535" y="152400"/>
                </a:lnTo>
                <a:lnTo>
                  <a:pt x="393532" y="151130"/>
                </a:lnTo>
                <a:close/>
              </a:path>
              <a:path w="534669" h="588010">
                <a:moveTo>
                  <a:pt x="406007" y="139700"/>
                </a:moveTo>
                <a:lnTo>
                  <a:pt x="395631" y="139700"/>
                </a:lnTo>
                <a:lnTo>
                  <a:pt x="399530" y="151130"/>
                </a:lnTo>
                <a:lnTo>
                  <a:pt x="405854" y="151130"/>
                </a:lnTo>
                <a:lnTo>
                  <a:pt x="406337" y="148590"/>
                </a:lnTo>
                <a:lnTo>
                  <a:pt x="406337" y="144780"/>
                </a:lnTo>
                <a:lnTo>
                  <a:pt x="406007" y="143510"/>
                </a:lnTo>
                <a:lnTo>
                  <a:pt x="406007" y="139700"/>
                </a:lnTo>
                <a:close/>
              </a:path>
              <a:path w="534669" h="588010">
                <a:moveTo>
                  <a:pt x="78893" y="129540"/>
                </a:moveTo>
                <a:lnTo>
                  <a:pt x="67018" y="129540"/>
                </a:lnTo>
                <a:lnTo>
                  <a:pt x="67361" y="130810"/>
                </a:lnTo>
                <a:lnTo>
                  <a:pt x="67526" y="130810"/>
                </a:lnTo>
                <a:lnTo>
                  <a:pt x="68555" y="139700"/>
                </a:lnTo>
                <a:lnTo>
                  <a:pt x="73991" y="143510"/>
                </a:lnTo>
                <a:lnTo>
                  <a:pt x="79083" y="146050"/>
                </a:lnTo>
                <a:lnTo>
                  <a:pt x="79934" y="146050"/>
                </a:lnTo>
                <a:lnTo>
                  <a:pt x="79934" y="148590"/>
                </a:lnTo>
                <a:lnTo>
                  <a:pt x="76709" y="149860"/>
                </a:lnTo>
                <a:lnTo>
                  <a:pt x="89198" y="149860"/>
                </a:lnTo>
                <a:lnTo>
                  <a:pt x="92317" y="147320"/>
                </a:lnTo>
                <a:lnTo>
                  <a:pt x="97573" y="140970"/>
                </a:lnTo>
                <a:lnTo>
                  <a:pt x="98167" y="139700"/>
                </a:lnTo>
                <a:lnTo>
                  <a:pt x="83655" y="139700"/>
                </a:lnTo>
                <a:lnTo>
                  <a:pt x="78893" y="130810"/>
                </a:lnTo>
                <a:lnTo>
                  <a:pt x="78893" y="129540"/>
                </a:lnTo>
                <a:close/>
              </a:path>
              <a:path w="534669" h="588010">
                <a:moveTo>
                  <a:pt x="136843" y="113030"/>
                </a:moveTo>
                <a:lnTo>
                  <a:pt x="129541" y="113030"/>
                </a:lnTo>
                <a:lnTo>
                  <a:pt x="128588" y="119380"/>
                </a:lnTo>
                <a:lnTo>
                  <a:pt x="147511" y="140970"/>
                </a:lnTo>
                <a:lnTo>
                  <a:pt x="156941" y="139700"/>
                </a:lnTo>
                <a:lnTo>
                  <a:pt x="164683" y="137160"/>
                </a:lnTo>
                <a:lnTo>
                  <a:pt x="171380" y="132080"/>
                </a:lnTo>
                <a:lnTo>
                  <a:pt x="153378" y="132080"/>
                </a:lnTo>
                <a:lnTo>
                  <a:pt x="153061" y="130810"/>
                </a:lnTo>
                <a:lnTo>
                  <a:pt x="153061" y="129540"/>
                </a:lnTo>
                <a:lnTo>
                  <a:pt x="153631" y="125730"/>
                </a:lnTo>
                <a:lnTo>
                  <a:pt x="133363" y="125730"/>
                </a:lnTo>
                <a:lnTo>
                  <a:pt x="136843" y="113030"/>
                </a:lnTo>
                <a:close/>
              </a:path>
              <a:path w="534669" h="588010">
                <a:moveTo>
                  <a:pt x="217045" y="111760"/>
                </a:moveTo>
                <a:lnTo>
                  <a:pt x="201804" y="111760"/>
                </a:lnTo>
                <a:lnTo>
                  <a:pt x="201962" y="113030"/>
                </a:lnTo>
                <a:lnTo>
                  <a:pt x="202014" y="116840"/>
                </a:lnTo>
                <a:lnTo>
                  <a:pt x="201374" y="124460"/>
                </a:lnTo>
                <a:lnTo>
                  <a:pt x="199419" y="132080"/>
                </a:lnTo>
                <a:lnTo>
                  <a:pt x="196717" y="138430"/>
                </a:lnTo>
                <a:lnTo>
                  <a:pt x="193726" y="140970"/>
                </a:lnTo>
                <a:lnTo>
                  <a:pt x="211900" y="140970"/>
                </a:lnTo>
                <a:lnTo>
                  <a:pt x="212027" y="139700"/>
                </a:lnTo>
                <a:lnTo>
                  <a:pt x="205321" y="139700"/>
                </a:lnTo>
                <a:lnTo>
                  <a:pt x="204686" y="135890"/>
                </a:lnTo>
                <a:lnTo>
                  <a:pt x="204674" y="125730"/>
                </a:lnTo>
                <a:lnTo>
                  <a:pt x="206414" y="119380"/>
                </a:lnTo>
                <a:lnTo>
                  <a:pt x="217055" y="119380"/>
                </a:lnTo>
                <a:lnTo>
                  <a:pt x="217045" y="111760"/>
                </a:lnTo>
                <a:close/>
              </a:path>
              <a:path w="534669" h="588010">
                <a:moveTo>
                  <a:pt x="95406" y="123190"/>
                </a:moveTo>
                <a:lnTo>
                  <a:pt x="85840" y="123190"/>
                </a:lnTo>
                <a:lnTo>
                  <a:pt x="87377" y="124460"/>
                </a:lnTo>
                <a:lnTo>
                  <a:pt x="87377" y="127000"/>
                </a:lnTo>
                <a:lnTo>
                  <a:pt x="90425" y="130810"/>
                </a:lnTo>
                <a:lnTo>
                  <a:pt x="93663" y="133350"/>
                </a:lnTo>
                <a:lnTo>
                  <a:pt x="93663" y="137160"/>
                </a:lnTo>
                <a:lnTo>
                  <a:pt x="92317" y="139700"/>
                </a:lnTo>
                <a:lnTo>
                  <a:pt x="98167" y="139700"/>
                </a:lnTo>
                <a:lnTo>
                  <a:pt x="100541" y="134620"/>
                </a:lnTo>
                <a:lnTo>
                  <a:pt x="101474" y="130810"/>
                </a:lnTo>
                <a:lnTo>
                  <a:pt x="101465" y="128270"/>
                </a:lnTo>
                <a:lnTo>
                  <a:pt x="98870" y="128270"/>
                </a:lnTo>
                <a:lnTo>
                  <a:pt x="95406" y="123190"/>
                </a:lnTo>
                <a:close/>
              </a:path>
              <a:path w="534669" h="588010">
                <a:moveTo>
                  <a:pt x="212154" y="138430"/>
                </a:moveTo>
                <a:lnTo>
                  <a:pt x="211189" y="138430"/>
                </a:lnTo>
                <a:lnTo>
                  <a:pt x="209766" y="139700"/>
                </a:lnTo>
                <a:lnTo>
                  <a:pt x="212027" y="139700"/>
                </a:lnTo>
                <a:lnTo>
                  <a:pt x="212154" y="138430"/>
                </a:lnTo>
                <a:close/>
              </a:path>
              <a:path w="534669" h="588010">
                <a:moveTo>
                  <a:pt x="301537" y="106680"/>
                </a:moveTo>
                <a:lnTo>
                  <a:pt x="298717" y="110490"/>
                </a:lnTo>
                <a:lnTo>
                  <a:pt x="297473" y="116840"/>
                </a:lnTo>
                <a:lnTo>
                  <a:pt x="297473" y="130810"/>
                </a:lnTo>
                <a:lnTo>
                  <a:pt x="300775" y="139700"/>
                </a:lnTo>
                <a:lnTo>
                  <a:pt x="306452" y="139700"/>
                </a:lnTo>
                <a:lnTo>
                  <a:pt x="306286" y="133350"/>
                </a:lnTo>
                <a:lnTo>
                  <a:pt x="332811" y="133350"/>
                </a:lnTo>
                <a:lnTo>
                  <a:pt x="337989" y="130810"/>
                </a:lnTo>
                <a:lnTo>
                  <a:pt x="343580" y="123190"/>
                </a:lnTo>
                <a:lnTo>
                  <a:pt x="343817" y="121920"/>
                </a:lnTo>
                <a:lnTo>
                  <a:pt x="319329" y="121920"/>
                </a:lnTo>
                <a:lnTo>
                  <a:pt x="317437" y="120650"/>
                </a:lnTo>
                <a:lnTo>
                  <a:pt x="319329" y="119380"/>
                </a:lnTo>
                <a:lnTo>
                  <a:pt x="320891" y="115570"/>
                </a:lnTo>
                <a:lnTo>
                  <a:pt x="320891" y="113030"/>
                </a:lnTo>
                <a:lnTo>
                  <a:pt x="309246" y="113030"/>
                </a:lnTo>
                <a:lnTo>
                  <a:pt x="305639" y="110490"/>
                </a:lnTo>
                <a:lnTo>
                  <a:pt x="301537" y="106680"/>
                </a:lnTo>
                <a:close/>
              </a:path>
              <a:path w="534669" h="588010">
                <a:moveTo>
                  <a:pt x="358255" y="128270"/>
                </a:moveTo>
                <a:lnTo>
                  <a:pt x="351359" y="128270"/>
                </a:lnTo>
                <a:lnTo>
                  <a:pt x="348577" y="130810"/>
                </a:lnTo>
                <a:lnTo>
                  <a:pt x="348577" y="137160"/>
                </a:lnTo>
                <a:lnTo>
                  <a:pt x="351371" y="139700"/>
                </a:lnTo>
                <a:lnTo>
                  <a:pt x="358268" y="139700"/>
                </a:lnTo>
                <a:lnTo>
                  <a:pt x="361062" y="137160"/>
                </a:lnTo>
                <a:lnTo>
                  <a:pt x="361049" y="130810"/>
                </a:lnTo>
                <a:lnTo>
                  <a:pt x="358255" y="128270"/>
                </a:lnTo>
                <a:close/>
              </a:path>
              <a:path w="534669" h="588010">
                <a:moveTo>
                  <a:pt x="332811" y="133350"/>
                </a:moveTo>
                <a:lnTo>
                  <a:pt x="310211" y="133350"/>
                </a:lnTo>
                <a:lnTo>
                  <a:pt x="313995" y="135890"/>
                </a:lnTo>
                <a:lnTo>
                  <a:pt x="321552" y="135890"/>
                </a:lnTo>
                <a:lnTo>
                  <a:pt x="330222" y="134620"/>
                </a:lnTo>
                <a:lnTo>
                  <a:pt x="332811" y="133350"/>
                </a:lnTo>
                <a:close/>
              </a:path>
              <a:path w="534669" h="588010">
                <a:moveTo>
                  <a:pt x="117056" y="120650"/>
                </a:moveTo>
                <a:lnTo>
                  <a:pt x="109602" y="120650"/>
                </a:lnTo>
                <a:lnTo>
                  <a:pt x="106541" y="123190"/>
                </a:lnTo>
                <a:lnTo>
                  <a:pt x="106554" y="130810"/>
                </a:lnTo>
                <a:lnTo>
                  <a:pt x="109614" y="133350"/>
                </a:lnTo>
                <a:lnTo>
                  <a:pt x="117069" y="133350"/>
                </a:lnTo>
                <a:lnTo>
                  <a:pt x="120130" y="130810"/>
                </a:lnTo>
                <a:lnTo>
                  <a:pt x="120117" y="123190"/>
                </a:lnTo>
                <a:lnTo>
                  <a:pt x="117056" y="120650"/>
                </a:lnTo>
                <a:close/>
              </a:path>
              <a:path w="534669" h="588010">
                <a:moveTo>
                  <a:pt x="176399" y="95250"/>
                </a:moveTo>
                <a:lnTo>
                  <a:pt x="165901" y="95250"/>
                </a:lnTo>
                <a:lnTo>
                  <a:pt x="166371" y="96520"/>
                </a:lnTo>
                <a:lnTo>
                  <a:pt x="166371" y="97790"/>
                </a:lnTo>
                <a:lnTo>
                  <a:pt x="165324" y="105410"/>
                </a:lnTo>
                <a:lnTo>
                  <a:pt x="162616" y="116840"/>
                </a:lnTo>
                <a:lnTo>
                  <a:pt x="158896" y="127000"/>
                </a:lnTo>
                <a:lnTo>
                  <a:pt x="154814" y="132080"/>
                </a:lnTo>
                <a:lnTo>
                  <a:pt x="171380" y="132080"/>
                </a:lnTo>
                <a:lnTo>
                  <a:pt x="176415" y="127000"/>
                </a:lnTo>
                <a:lnTo>
                  <a:pt x="166866" y="127000"/>
                </a:lnTo>
                <a:lnTo>
                  <a:pt x="165926" y="125730"/>
                </a:lnTo>
                <a:lnTo>
                  <a:pt x="165913" y="119380"/>
                </a:lnTo>
                <a:lnTo>
                  <a:pt x="168276" y="106680"/>
                </a:lnTo>
                <a:lnTo>
                  <a:pt x="180606" y="106680"/>
                </a:lnTo>
                <a:lnTo>
                  <a:pt x="180071" y="102870"/>
                </a:lnTo>
                <a:lnTo>
                  <a:pt x="176399" y="95250"/>
                </a:lnTo>
                <a:close/>
              </a:path>
              <a:path w="534669" h="588010">
                <a:moveTo>
                  <a:pt x="212268" y="101600"/>
                </a:moveTo>
                <a:lnTo>
                  <a:pt x="201791" y="101600"/>
                </a:lnTo>
                <a:lnTo>
                  <a:pt x="195857" y="102870"/>
                </a:lnTo>
                <a:lnTo>
                  <a:pt x="190299" y="105410"/>
                </a:lnTo>
                <a:lnTo>
                  <a:pt x="185248" y="110490"/>
                </a:lnTo>
                <a:lnTo>
                  <a:pt x="180836" y="116840"/>
                </a:lnTo>
                <a:lnTo>
                  <a:pt x="189573" y="116840"/>
                </a:lnTo>
                <a:lnTo>
                  <a:pt x="189586" y="125730"/>
                </a:lnTo>
                <a:lnTo>
                  <a:pt x="187046" y="132080"/>
                </a:lnTo>
                <a:lnTo>
                  <a:pt x="192432" y="132080"/>
                </a:lnTo>
                <a:lnTo>
                  <a:pt x="192891" y="128270"/>
                </a:lnTo>
                <a:lnTo>
                  <a:pt x="195160" y="120650"/>
                </a:lnTo>
                <a:lnTo>
                  <a:pt x="198055" y="114300"/>
                </a:lnTo>
                <a:lnTo>
                  <a:pt x="200851" y="111760"/>
                </a:lnTo>
                <a:lnTo>
                  <a:pt x="217045" y="111760"/>
                </a:lnTo>
                <a:lnTo>
                  <a:pt x="217044" y="110490"/>
                </a:lnTo>
                <a:lnTo>
                  <a:pt x="212268" y="101600"/>
                </a:lnTo>
                <a:close/>
              </a:path>
              <a:path w="534669" h="588010">
                <a:moveTo>
                  <a:pt x="217055" y="119380"/>
                </a:moveTo>
                <a:lnTo>
                  <a:pt x="210541" y="119380"/>
                </a:lnTo>
                <a:lnTo>
                  <a:pt x="211341" y="120650"/>
                </a:lnTo>
                <a:lnTo>
                  <a:pt x="211765" y="125730"/>
                </a:lnTo>
                <a:lnTo>
                  <a:pt x="211875" y="129540"/>
                </a:lnTo>
                <a:lnTo>
                  <a:pt x="211671" y="132080"/>
                </a:lnTo>
                <a:lnTo>
                  <a:pt x="215799" y="132080"/>
                </a:lnTo>
                <a:lnTo>
                  <a:pt x="217056" y="125730"/>
                </a:lnTo>
                <a:lnTo>
                  <a:pt x="217055" y="119380"/>
                </a:lnTo>
                <a:close/>
              </a:path>
              <a:path w="534669" h="588010">
                <a:moveTo>
                  <a:pt x="404534" y="130810"/>
                </a:moveTo>
                <a:lnTo>
                  <a:pt x="396266" y="130810"/>
                </a:lnTo>
                <a:lnTo>
                  <a:pt x="391084" y="132080"/>
                </a:lnTo>
                <a:lnTo>
                  <a:pt x="410910" y="132080"/>
                </a:lnTo>
                <a:lnTo>
                  <a:pt x="404534" y="130810"/>
                </a:lnTo>
                <a:close/>
              </a:path>
              <a:path w="534669" h="588010">
                <a:moveTo>
                  <a:pt x="101461" y="127000"/>
                </a:moveTo>
                <a:lnTo>
                  <a:pt x="98870" y="128270"/>
                </a:lnTo>
                <a:lnTo>
                  <a:pt x="101465" y="128270"/>
                </a:lnTo>
                <a:lnTo>
                  <a:pt x="101461" y="127000"/>
                </a:lnTo>
                <a:close/>
              </a:path>
              <a:path w="534669" h="588010">
                <a:moveTo>
                  <a:pt x="180606" y="106680"/>
                </a:moveTo>
                <a:lnTo>
                  <a:pt x="174956" y="106680"/>
                </a:lnTo>
                <a:lnTo>
                  <a:pt x="176238" y="110490"/>
                </a:lnTo>
                <a:lnTo>
                  <a:pt x="176238" y="118110"/>
                </a:lnTo>
                <a:lnTo>
                  <a:pt x="175921" y="120650"/>
                </a:lnTo>
                <a:lnTo>
                  <a:pt x="171793" y="124460"/>
                </a:lnTo>
                <a:lnTo>
                  <a:pt x="169571" y="127000"/>
                </a:lnTo>
                <a:lnTo>
                  <a:pt x="176415" y="127000"/>
                </a:lnTo>
                <a:lnTo>
                  <a:pt x="177674" y="125730"/>
                </a:lnTo>
                <a:lnTo>
                  <a:pt x="182595" y="125730"/>
                </a:lnTo>
                <a:lnTo>
                  <a:pt x="182436" y="123190"/>
                </a:lnTo>
                <a:lnTo>
                  <a:pt x="184976" y="118110"/>
                </a:lnTo>
                <a:lnTo>
                  <a:pt x="186716" y="116840"/>
                </a:lnTo>
                <a:lnTo>
                  <a:pt x="180836" y="116840"/>
                </a:lnTo>
                <a:lnTo>
                  <a:pt x="181153" y="115570"/>
                </a:lnTo>
                <a:lnTo>
                  <a:pt x="181236" y="114300"/>
                </a:lnTo>
                <a:lnTo>
                  <a:pt x="181318" y="111760"/>
                </a:lnTo>
                <a:lnTo>
                  <a:pt x="180606" y="106680"/>
                </a:lnTo>
                <a:close/>
              </a:path>
              <a:path w="534669" h="588010">
                <a:moveTo>
                  <a:pt x="160403" y="101600"/>
                </a:moveTo>
                <a:lnTo>
                  <a:pt x="149226" y="101600"/>
                </a:lnTo>
                <a:lnTo>
                  <a:pt x="150178" y="105410"/>
                </a:lnTo>
                <a:lnTo>
                  <a:pt x="150191" y="111760"/>
                </a:lnTo>
                <a:lnTo>
                  <a:pt x="149556" y="115570"/>
                </a:lnTo>
                <a:lnTo>
                  <a:pt x="148451" y="119380"/>
                </a:lnTo>
                <a:lnTo>
                  <a:pt x="146546" y="124460"/>
                </a:lnTo>
                <a:lnTo>
                  <a:pt x="143053" y="125730"/>
                </a:lnTo>
                <a:lnTo>
                  <a:pt x="153631" y="125730"/>
                </a:lnTo>
                <a:lnTo>
                  <a:pt x="154201" y="121920"/>
                </a:lnTo>
                <a:lnTo>
                  <a:pt x="157079" y="110490"/>
                </a:lnTo>
                <a:lnTo>
                  <a:pt x="160403" y="101600"/>
                </a:lnTo>
                <a:close/>
              </a:path>
              <a:path w="534669" h="588010">
                <a:moveTo>
                  <a:pt x="342710" y="101600"/>
                </a:moveTo>
                <a:lnTo>
                  <a:pt x="340988" y="110490"/>
                </a:lnTo>
                <a:lnTo>
                  <a:pt x="336503" y="116840"/>
                </a:lnTo>
                <a:lnTo>
                  <a:pt x="330337" y="120650"/>
                </a:lnTo>
                <a:lnTo>
                  <a:pt x="323571" y="121920"/>
                </a:lnTo>
                <a:lnTo>
                  <a:pt x="343817" y="121920"/>
                </a:lnTo>
                <a:lnTo>
                  <a:pt x="345720" y="111760"/>
                </a:lnTo>
                <a:lnTo>
                  <a:pt x="345720" y="109220"/>
                </a:lnTo>
                <a:lnTo>
                  <a:pt x="344602" y="104140"/>
                </a:lnTo>
                <a:lnTo>
                  <a:pt x="342710" y="101600"/>
                </a:lnTo>
                <a:close/>
              </a:path>
              <a:path w="534669" h="588010">
                <a:moveTo>
                  <a:pt x="108230" y="105410"/>
                </a:moveTo>
                <a:lnTo>
                  <a:pt x="100762" y="105410"/>
                </a:lnTo>
                <a:lnTo>
                  <a:pt x="97714" y="109220"/>
                </a:lnTo>
                <a:lnTo>
                  <a:pt x="97714" y="115570"/>
                </a:lnTo>
                <a:lnTo>
                  <a:pt x="100775" y="119380"/>
                </a:lnTo>
                <a:lnTo>
                  <a:pt x="108243" y="119380"/>
                </a:lnTo>
                <a:lnTo>
                  <a:pt x="111291" y="115570"/>
                </a:lnTo>
                <a:lnTo>
                  <a:pt x="111278" y="109220"/>
                </a:lnTo>
                <a:lnTo>
                  <a:pt x="108230" y="105410"/>
                </a:lnTo>
                <a:close/>
              </a:path>
              <a:path w="534669" h="588010">
                <a:moveTo>
                  <a:pt x="402527" y="82550"/>
                </a:moveTo>
                <a:lnTo>
                  <a:pt x="399517" y="82550"/>
                </a:lnTo>
                <a:lnTo>
                  <a:pt x="394437" y="86360"/>
                </a:lnTo>
                <a:lnTo>
                  <a:pt x="353759" y="86360"/>
                </a:lnTo>
                <a:lnTo>
                  <a:pt x="353759" y="87630"/>
                </a:lnTo>
                <a:lnTo>
                  <a:pt x="356079" y="97790"/>
                </a:lnTo>
                <a:lnTo>
                  <a:pt x="362749" y="107950"/>
                </a:lnTo>
                <a:lnTo>
                  <a:pt x="373360" y="116840"/>
                </a:lnTo>
                <a:lnTo>
                  <a:pt x="387503" y="119380"/>
                </a:lnTo>
                <a:lnTo>
                  <a:pt x="397737" y="119380"/>
                </a:lnTo>
                <a:lnTo>
                  <a:pt x="406197" y="115570"/>
                </a:lnTo>
                <a:lnTo>
                  <a:pt x="411952" y="111760"/>
                </a:lnTo>
                <a:lnTo>
                  <a:pt x="413224" y="107950"/>
                </a:lnTo>
                <a:lnTo>
                  <a:pt x="377508" y="107950"/>
                </a:lnTo>
                <a:lnTo>
                  <a:pt x="369901" y="100330"/>
                </a:lnTo>
                <a:lnTo>
                  <a:pt x="369901" y="95250"/>
                </a:lnTo>
                <a:lnTo>
                  <a:pt x="411498" y="95250"/>
                </a:lnTo>
                <a:lnTo>
                  <a:pt x="410066" y="91440"/>
                </a:lnTo>
                <a:lnTo>
                  <a:pt x="407068" y="86360"/>
                </a:lnTo>
                <a:lnTo>
                  <a:pt x="365646" y="86360"/>
                </a:lnTo>
                <a:lnTo>
                  <a:pt x="356718" y="85090"/>
                </a:lnTo>
                <a:lnTo>
                  <a:pt x="406319" y="85090"/>
                </a:lnTo>
                <a:lnTo>
                  <a:pt x="402527" y="82550"/>
                </a:lnTo>
                <a:close/>
              </a:path>
              <a:path w="534669" h="588010">
                <a:moveTo>
                  <a:pt x="54255" y="90170"/>
                </a:moveTo>
                <a:lnTo>
                  <a:pt x="47981" y="92710"/>
                </a:lnTo>
                <a:lnTo>
                  <a:pt x="45276" y="97790"/>
                </a:lnTo>
                <a:lnTo>
                  <a:pt x="45289" y="110490"/>
                </a:lnTo>
                <a:lnTo>
                  <a:pt x="51067" y="115570"/>
                </a:lnTo>
                <a:lnTo>
                  <a:pt x="64453" y="115570"/>
                </a:lnTo>
                <a:lnTo>
                  <a:pt x="69381" y="111760"/>
                </a:lnTo>
                <a:lnTo>
                  <a:pt x="59538" y="109220"/>
                </a:lnTo>
                <a:lnTo>
                  <a:pt x="54103" y="102870"/>
                </a:lnTo>
                <a:lnTo>
                  <a:pt x="54090" y="91440"/>
                </a:lnTo>
                <a:lnTo>
                  <a:pt x="54255" y="90170"/>
                </a:lnTo>
                <a:close/>
              </a:path>
              <a:path w="534669" h="588010">
                <a:moveTo>
                  <a:pt x="459995" y="80010"/>
                </a:moveTo>
                <a:lnTo>
                  <a:pt x="453695" y="80010"/>
                </a:lnTo>
                <a:lnTo>
                  <a:pt x="454775" y="81280"/>
                </a:lnTo>
                <a:lnTo>
                  <a:pt x="455232" y="82550"/>
                </a:lnTo>
                <a:lnTo>
                  <a:pt x="455232" y="85090"/>
                </a:lnTo>
                <a:lnTo>
                  <a:pt x="453013" y="91440"/>
                </a:lnTo>
                <a:lnTo>
                  <a:pt x="447068" y="96520"/>
                </a:lnTo>
                <a:lnTo>
                  <a:pt x="438496" y="101600"/>
                </a:lnTo>
                <a:lnTo>
                  <a:pt x="428397" y="102870"/>
                </a:lnTo>
                <a:lnTo>
                  <a:pt x="423330" y="102870"/>
                </a:lnTo>
                <a:lnTo>
                  <a:pt x="421806" y="106680"/>
                </a:lnTo>
                <a:lnTo>
                  <a:pt x="421806" y="113030"/>
                </a:lnTo>
                <a:lnTo>
                  <a:pt x="425959" y="114300"/>
                </a:lnTo>
                <a:lnTo>
                  <a:pt x="431940" y="114300"/>
                </a:lnTo>
                <a:lnTo>
                  <a:pt x="443442" y="113030"/>
                </a:lnTo>
                <a:lnTo>
                  <a:pt x="453192" y="106680"/>
                </a:lnTo>
                <a:lnTo>
                  <a:pt x="459949" y="99060"/>
                </a:lnTo>
                <a:lnTo>
                  <a:pt x="462471" y="90170"/>
                </a:lnTo>
                <a:lnTo>
                  <a:pt x="462458" y="85090"/>
                </a:lnTo>
                <a:lnTo>
                  <a:pt x="459995" y="80010"/>
                </a:lnTo>
                <a:close/>
              </a:path>
              <a:path w="534669" h="588010">
                <a:moveTo>
                  <a:pt x="319952" y="111760"/>
                </a:moveTo>
                <a:lnTo>
                  <a:pt x="317437" y="111760"/>
                </a:lnTo>
                <a:lnTo>
                  <a:pt x="315392" y="113030"/>
                </a:lnTo>
                <a:lnTo>
                  <a:pt x="320891" y="113030"/>
                </a:lnTo>
                <a:lnTo>
                  <a:pt x="319952" y="111760"/>
                </a:lnTo>
                <a:close/>
              </a:path>
              <a:path w="534669" h="588010">
                <a:moveTo>
                  <a:pt x="341135" y="91440"/>
                </a:moveTo>
                <a:lnTo>
                  <a:pt x="319304" y="91440"/>
                </a:lnTo>
                <a:lnTo>
                  <a:pt x="323990" y="92710"/>
                </a:lnTo>
                <a:lnTo>
                  <a:pt x="325260" y="95250"/>
                </a:lnTo>
                <a:lnTo>
                  <a:pt x="323393" y="96520"/>
                </a:lnTo>
                <a:lnTo>
                  <a:pt x="321819" y="97790"/>
                </a:lnTo>
                <a:lnTo>
                  <a:pt x="321831" y="101600"/>
                </a:lnTo>
                <a:lnTo>
                  <a:pt x="322301" y="101600"/>
                </a:lnTo>
                <a:lnTo>
                  <a:pt x="323393" y="102870"/>
                </a:lnTo>
                <a:lnTo>
                  <a:pt x="327457" y="104140"/>
                </a:lnTo>
                <a:lnTo>
                  <a:pt x="329985" y="107950"/>
                </a:lnTo>
                <a:lnTo>
                  <a:pt x="331242" y="110490"/>
                </a:lnTo>
                <a:lnTo>
                  <a:pt x="338316" y="106680"/>
                </a:lnTo>
                <a:lnTo>
                  <a:pt x="341135" y="95250"/>
                </a:lnTo>
                <a:lnTo>
                  <a:pt x="341135" y="91440"/>
                </a:lnTo>
                <a:close/>
              </a:path>
              <a:path w="534669" h="588010">
                <a:moveTo>
                  <a:pt x="85802" y="80010"/>
                </a:moveTo>
                <a:lnTo>
                  <a:pt x="67653" y="80010"/>
                </a:lnTo>
                <a:lnTo>
                  <a:pt x="62904" y="85090"/>
                </a:lnTo>
                <a:lnTo>
                  <a:pt x="62904" y="90170"/>
                </a:lnTo>
                <a:lnTo>
                  <a:pt x="65189" y="99060"/>
                </a:lnTo>
                <a:lnTo>
                  <a:pt x="71084" y="104140"/>
                </a:lnTo>
                <a:lnTo>
                  <a:pt x="79172" y="107950"/>
                </a:lnTo>
                <a:lnTo>
                  <a:pt x="88037" y="109220"/>
                </a:lnTo>
                <a:lnTo>
                  <a:pt x="88888" y="106680"/>
                </a:lnTo>
                <a:lnTo>
                  <a:pt x="89561" y="102870"/>
                </a:lnTo>
                <a:lnTo>
                  <a:pt x="89548" y="91440"/>
                </a:lnTo>
                <a:lnTo>
                  <a:pt x="85802" y="80010"/>
                </a:lnTo>
                <a:close/>
              </a:path>
              <a:path w="534669" h="588010">
                <a:moveTo>
                  <a:pt x="136140" y="77470"/>
                </a:moveTo>
                <a:lnTo>
                  <a:pt x="113640" y="77470"/>
                </a:lnTo>
                <a:lnTo>
                  <a:pt x="116340" y="82550"/>
                </a:lnTo>
                <a:lnTo>
                  <a:pt x="117712" y="92710"/>
                </a:lnTo>
                <a:lnTo>
                  <a:pt x="119582" y="102870"/>
                </a:lnTo>
                <a:lnTo>
                  <a:pt x="123775" y="107950"/>
                </a:lnTo>
                <a:lnTo>
                  <a:pt x="128199" y="102870"/>
                </a:lnTo>
                <a:lnTo>
                  <a:pt x="131644" y="91440"/>
                </a:lnTo>
                <a:lnTo>
                  <a:pt x="134624" y="80010"/>
                </a:lnTo>
                <a:lnTo>
                  <a:pt x="136140" y="77470"/>
                </a:lnTo>
                <a:close/>
              </a:path>
              <a:path w="534669" h="588010">
                <a:moveTo>
                  <a:pt x="411498" y="95250"/>
                </a:moveTo>
                <a:lnTo>
                  <a:pt x="372746" y="95250"/>
                </a:lnTo>
                <a:lnTo>
                  <a:pt x="377813" y="97790"/>
                </a:lnTo>
                <a:lnTo>
                  <a:pt x="392240" y="100330"/>
                </a:lnTo>
                <a:lnTo>
                  <a:pt x="400482" y="100330"/>
                </a:lnTo>
                <a:lnTo>
                  <a:pt x="401435" y="101600"/>
                </a:lnTo>
                <a:lnTo>
                  <a:pt x="401435" y="104140"/>
                </a:lnTo>
                <a:lnTo>
                  <a:pt x="396215" y="107950"/>
                </a:lnTo>
                <a:lnTo>
                  <a:pt x="413224" y="107950"/>
                </a:lnTo>
                <a:lnTo>
                  <a:pt x="414071" y="105410"/>
                </a:lnTo>
                <a:lnTo>
                  <a:pt x="412930" y="99060"/>
                </a:lnTo>
                <a:lnTo>
                  <a:pt x="411498" y="95250"/>
                </a:lnTo>
                <a:close/>
              </a:path>
              <a:path w="534669" h="588010">
                <a:moveTo>
                  <a:pt x="162078" y="87630"/>
                </a:moveTo>
                <a:lnTo>
                  <a:pt x="154706" y="88900"/>
                </a:lnTo>
                <a:lnTo>
                  <a:pt x="148108" y="92710"/>
                </a:lnTo>
                <a:lnTo>
                  <a:pt x="142701" y="97790"/>
                </a:lnTo>
                <a:lnTo>
                  <a:pt x="138900" y="105410"/>
                </a:lnTo>
                <a:lnTo>
                  <a:pt x="140018" y="104140"/>
                </a:lnTo>
                <a:lnTo>
                  <a:pt x="143345" y="101600"/>
                </a:lnTo>
                <a:lnTo>
                  <a:pt x="160403" y="101600"/>
                </a:lnTo>
                <a:lnTo>
                  <a:pt x="160878" y="100330"/>
                </a:lnTo>
                <a:lnTo>
                  <a:pt x="164783" y="95250"/>
                </a:lnTo>
                <a:lnTo>
                  <a:pt x="176399" y="95250"/>
                </a:lnTo>
                <a:lnTo>
                  <a:pt x="170376" y="90170"/>
                </a:lnTo>
                <a:lnTo>
                  <a:pt x="162078" y="87630"/>
                </a:lnTo>
                <a:close/>
              </a:path>
              <a:path w="534669" h="588010">
                <a:moveTo>
                  <a:pt x="329642" y="80010"/>
                </a:moveTo>
                <a:lnTo>
                  <a:pt x="308115" y="80010"/>
                </a:lnTo>
                <a:lnTo>
                  <a:pt x="303404" y="88900"/>
                </a:lnTo>
                <a:lnTo>
                  <a:pt x="303416" y="97790"/>
                </a:lnTo>
                <a:lnTo>
                  <a:pt x="303899" y="100330"/>
                </a:lnTo>
                <a:lnTo>
                  <a:pt x="304521" y="101600"/>
                </a:lnTo>
                <a:lnTo>
                  <a:pt x="305461" y="96520"/>
                </a:lnTo>
                <a:lnTo>
                  <a:pt x="310173" y="91440"/>
                </a:lnTo>
                <a:lnTo>
                  <a:pt x="341135" y="91440"/>
                </a:lnTo>
                <a:lnTo>
                  <a:pt x="341135" y="85090"/>
                </a:lnTo>
                <a:lnTo>
                  <a:pt x="333579" y="85090"/>
                </a:lnTo>
                <a:lnTo>
                  <a:pt x="329642" y="80010"/>
                </a:lnTo>
                <a:close/>
              </a:path>
              <a:path w="534669" h="588010">
                <a:moveTo>
                  <a:pt x="418097" y="83820"/>
                </a:moveTo>
                <a:lnTo>
                  <a:pt x="420701" y="86360"/>
                </a:lnTo>
                <a:lnTo>
                  <a:pt x="420244" y="90170"/>
                </a:lnTo>
                <a:lnTo>
                  <a:pt x="423330" y="96520"/>
                </a:lnTo>
                <a:lnTo>
                  <a:pt x="435014" y="96520"/>
                </a:lnTo>
                <a:lnTo>
                  <a:pt x="448641" y="91440"/>
                </a:lnTo>
                <a:lnTo>
                  <a:pt x="448641" y="85090"/>
                </a:lnTo>
                <a:lnTo>
                  <a:pt x="420701" y="85090"/>
                </a:lnTo>
                <a:lnTo>
                  <a:pt x="418097" y="83820"/>
                </a:lnTo>
                <a:close/>
              </a:path>
              <a:path w="534669" h="588010">
                <a:moveTo>
                  <a:pt x="190793" y="58420"/>
                </a:moveTo>
                <a:lnTo>
                  <a:pt x="189967" y="58420"/>
                </a:lnTo>
                <a:lnTo>
                  <a:pt x="189967" y="59690"/>
                </a:lnTo>
                <a:lnTo>
                  <a:pt x="193275" y="67310"/>
                </a:lnTo>
                <a:lnTo>
                  <a:pt x="200838" y="78740"/>
                </a:lnTo>
                <a:lnTo>
                  <a:pt x="209145" y="88900"/>
                </a:lnTo>
                <a:lnTo>
                  <a:pt x="214681" y="92710"/>
                </a:lnTo>
                <a:lnTo>
                  <a:pt x="217996" y="92710"/>
                </a:lnTo>
                <a:lnTo>
                  <a:pt x="220473" y="87630"/>
                </a:lnTo>
                <a:lnTo>
                  <a:pt x="220460" y="81280"/>
                </a:lnTo>
                <a:lnTo>
                  <a:pt x="190793" y="58420"/>
                </a:lnTo>
                <a:close/>
              </a:path>
              <a:path w="534669" h="588010">
                <a:moveTo>
                  <a:pt x="104356" y="60960"/>
                </a:moveTo>
                <a:lnTo>
                  <a:pt x="94743" y="60960"/>
                </a:lnTo>
                <a:lnTo>
                  <a:pt x="94831" y="62230"/>
                </a:lnTo>
                <a:lnTo>
                  <a:pt x="94920" y="69850"/>
                </a:lnTo>
                <a:lnTo>
                  <a:pt x="93434" y="76200"/>
                </a:lnTo>
                <a:lnTo>
                  <a:pt x="93447" y="85090"/>
                </a:lnTo>
                <a:lnTo>
                  <a:pt x="94438" y="87630"/>
                </a:lnTo>
                <a:lnTo>
                  <a:pt x="103874" y="87630"/>
                </a:lnTo>
                <a:lnTo>
                  <a:pt x="109500" y="77470"/>
                </a:lnTo>
                <a:lnTo>
                  <a:pt x="136140" y="77470"/>
                </a:lnTo>
                <a:lnTo>
                  <a:pt x="136898" y="76200"/>
                </a:lnTo>
                <a:lnTo>
                  <a:pt x="125896" y="76200"/>
                </a:lnTo>
                <a:lnTo>
                  <a:pt x="123691" y="72390"/>
                </a:lnTo>
                <a:lnTo>
                  <a:pt x="123432" y="68580"/>
                </a:lnTo>
                <a:lnTo>
                  <a:pt x="104687" y="68580"/>
                </a:lnTo>
                <a:lnTo>
                  <a:pt x="104356" y="67310"/>
                </a:lnTo>
                <a:lnTo>
                  <a:pt x="104356" y="60960"/>
                </a:lnTo>
                <a:close/>
              </a:path>
              <a:path w="534669" h="588010">
                <a:moveTo>
                  <a:pt x="185760" y="68580"/>
                </a:moveTo>
                <a:lnTo>
                  <a:pt x="157366" y="68580"/>
                </a:lnTo>
                <a:lnTo>
                  <a:pt x="163415" y="71120"/>
                </a:lnTo>
                <a:lnTo>
                  <a:pt x="171647" y="77470"/>
                </a:lnTo>
                <a:lnTo>
                  <a:pt x="180194" y="85090"/>
                </a:lnTo>
                <a:lnTo>
                  <a:pt x="187186" y="87630"/>
                </a:lnTo>
                <a:lnTo>
                  <a:pt x="189497" y="87630"/>
                </a:lnTo>
                <a:lnTo>
                  <a:pt x="190323" y="86360"/>
                </a:lnTo>
                <a:lnTo>
                  <a:pt x="190323" y="83820"/>
                </a:lnTo>
                <a:lnTo>
                  <a:pt x="188399" y="74930"/>
                </a:lnTo>
                <a:lnTo>
                  <a:pt x="185760" y="68580"/>
                </a:lnTo>
                <a:close/>
              </a:path>
              <a:path w="534669" h="588010">
                <a:moveTo>
                  <a:pt x="386843" y="80010"/>
                </a:moveTo>
                <a:lnTo>
                  <a:pt x="378600" y="80010"/>
                </a:lnTo>
                <a:lnTo>
                  <a:pt x="377178" y="81280"/>
                </a:lnTo>
                <a:lnTo>
                  <a:pt x="365646" y="86360"/>
                </a:lnTo>
                <a:lnTo>
                  <a:pt x="385407" y="86360"/>
                </a:lnTo>
                <a:lnTo>
                  <a:pt x="386843" y="80010"/>
                </a:lnTo>
                <a:close/>
              </a:path>
              <a:path w="534669" h="588010">
                <a:moveTo>
                  <a:pt x="152956" y="74930"/>
                </a:moveTo>
                <a:lnTo>
                  <a:pt x="141961" y="74930"/>
                </a:lnTo>
                <a:lnTo>
                  <a:pt x="145454" y="85090"/>
                </a:lnTo>
                <a:lnTo>
                  <a:pt x="154394" y="85090"/>
                </a:lnTo>
                <a:lnTo>
                  <a:pt x="152956" y="74930"/>
                </a:lnTo>
                <a:close/>
              </a:path>
              <a:path w="534669" h="588010">
                <a:moveTo>
                  <a:pt x="341135" y="83820"/>
                </a:moveTo>
                <a:lnTo>
                  <a:pt x="338138" y="83820"/>
                </a:lnTo>
                <a:lnTo>
                  <a:pt x="336563" y="85090"/>
                </a:lnTo>
                <a:lnTo>
                  <a:pt x="341135" y="85090"/>
                </a:lnTo>
                <a:lnTo>
                  <a:pt x="341135" y="83820"/>
                </a:lnTo>
                <a:close/>
              </a:path>
              <a:path w="534669" h="588010">
                <a:moveTo>
                  <a:pt x="447561" y="80010"/>
                </a:moveTo>
                <a:lnTo>
                  <a:pt x="439141" y="80010"/>
                </a:lnTo>
                <a:lnTo>
                  <a:pt x="432537" y="85090"/>
                </a:lnTo>
                <a:lnTo>
                  <a:pt x="448641" y="85090"/>
                </a:lnTo>
                <a:lnTo>
                  <a:pt x="448628" y="82550"/>
                </a:lnTo>
                <a:lnTo>
                  <a:pt x="447561" y="80010"/>
                </a:lnTo>
                <a:close/>
              </a:path>
              <a:path w="534669" h="588010">
                <a:moveTo>
                  <a:pt x="72026" y="0"/>
                </a:moveTo>
                <a:lnTo>
                  <a:pt x="54268" y="0"/>
                </a:lnTo>
                <a:lnTo>
                  <a:pt x="48984" y="1270"/>
                </a:lnTo>
                <a:lnTo>
                  <a:pt x="48984" y="7620"/>
                </a:lnTo>
                <a:lnTo>
                  <a:pt x="71184" y="8890"/>
                </a:lnTo>
                <a:lnTo>
                  <a:pt x="71184" y="12700"/>
                </a:lnTo>
                <a:lnTo>
                  <a:pt x="67589" y="16510"/>
                </a:lnTo>
                <a:lnTo>
                  <a:pt x="51773" y="26670"/>
                </a:lnTo>
                <a:lnTo>
                  <a:pt x="48184" y="31750"/>
                </a:lnTo>
                <a:lnTo>
                  <a:pt x="53255" y="34290"/>
                </a:lnTo>
                <a:lnTo>
                  <a:pt x="75568" y="34290"/>
                </a:lnTo>
                <a:lnTo>
                  <a:pt x="80646" y="36830"/>
                </a:lnTo>
                <a:lnTo>
                  <a:pt x="76225" y="44450"/>
                </a:lnTo>
                <a:lnTo>
                  <a:pt x="66499" y="54610"/>
                </a:lnTo>
                <a:lnTo>
                  <a:pt x="56777" y="66040"/>
                </a:lnTo>
                <a:lnTo>
                  <a:pt x="52363" y="74930"/>
                </a:lnTo>
                <a:lnTo>
                  <a:pt x="52363" y="76200"/>
                </a:lnTo>
                <a:lnTo>
                  <a:pt x="53696" y="77470"/>
                </a:lnTo>
                <a:lnTo>
                  <a:pt x="55512" y="77470"/>
                </a:lnTo>
                <a:lnTo>
                  <a:pt x="64075" y="74930"/>
                </a:lnTo>
                <a:lnTo>
                  <a:pt x="74978" y="68580"/>
                </a:lnTo>
                <a:lnTo>
                  <a:pt x="85420" y="63500"/>
                </a:lnTo>
                <a:lnTo>
                  <a:pt x="92596" y="60960"/>
                </a:lnTo>
                <a:lnTo>
                  <a:pt x="104356" y="60960"/>
                </a:lnTo>
                <a:lnTo>
                  <a:pt x="107150" y="53340"/>
                </a:lnTo>
                <a:lnTo>
                  <a:pt x="82309" y="53340"/>
                </a:lnTo>
                <a:lnTo>
                  <a:pt x="82309" y="52070"/>
                </a:lnTo>
                <a:lnTo>
                  <a:pt x="85129" y="48260"/>
                </a:lnTo>
                <a:lnTo>
                  <a:pt x="97531" y="35560"/>
                </a:lnTo>
                <a:lnTo>
                  <a:pt x="100343" y="30480"/>
                </a:lnTo>
                <a:lnTo>
                  <a:pt x="96460" y="27940"/>
                </a:lnTo>
                <a:lnTo>
                  <a:pt x="79373" y="25400"/>
                </a:lnTo>
                <a:lnTo>
                  <a:pt x="75489" y="22860"/>
                </a:lnTo>
                <a:lnTo>
                  <a:pt x="75477" y="17780"/>
                </a:lnTo>
                <a:lnTo>
                  <a:pt x="93206" y="11430"/>
                </a:lnTo>
                <a:lnTo>
                  <a:pt x="93206" y="6350"/>
                </a:lnTo>
                <a:lnTo>
                  <a:pt x="89791" y="3810"/>
                </a:lnTo>
                <a:lnTo>
                  <a:pt x="81670" y="1270"/>
                </a:lnTo>
                <a:lnTo>
                  <a:pt x="72026" y="0"/>
                </a:lnTo>
                <a:close/>
              </a:path>
              <a:path w="534669" h="588010">
                <a:moveTo>
                  <a:pt x="139294" y="54610"/>
                </a:moveTo>
                <a:lnTo>
                  <a:pt x="130849" y="54610"/>
                </a:lnTo>
                <a:lnTo>
                  <a:pt x="130036" y="76200"/>
                </a:lnTo>
                <a:lnTo>
                  <a:pt x="136898" y="76200"/>
                </a:lnTo>
                <a:lnTo>
                  <a:pt x="137656" y="74930"/>
                </a:lnTo>
                <a:lnTo>
                  <a:pt x="152956" y="74930"/>
                </a:lnTo>
                <a:lnTo>
                  <a:pt x="152058" y="68580"/>
                </a:lnTo>
                <a:lnTo>
                  <a:pt x="185760" y="68580"/>
                </a:lnTo>
                <a:lnTo>
                  <a:pt x="185233" y="67310"/>
                </a:lnTo>
                <a:lnTo>
                  <a:pt x="141288" y="67310"/>
                </a:lnTo>
                <a:lnTo>
                  <a:pt x="139294" y="54610"/>
                </a:lnTo>
                <a:close/>
              </a:path>
              <a:path w="534669" h="588010">
                <a:moveTo>
                  <a:pt x="379231" y="67310"/>
                </a:moveTo>
                <a:lnTo>
                  <a:pt x="328677" y="67310"/>
                </a:lnTo>
                <a:lnTo>
                  <a:pt x="332039" y="68580"/>
                </a:lnTo>
                <a:lnTo>
                  <a:pt x="337421" y="71120"/>
                </a:lnTo>
                <a:lnTo>
                  <a:pt x="344850" y="74930"/>
                </a:lnTo>
                <a:lnTo>
                  <a:pt x="354356" y="76200"/>
                </a:lnTo>
                <a:lnTo>
                  <a:pt x="368876" y="73660"/>
                </a:lnTo>
                <a:lnTo>
                  <a:pt x="379231" y="67310"/>
                </a:lnTo>
                <a:close/>
              </a:path>
              <a:path w="534669" h="588010">
                <a:moveTo>
                  <a:pt x="399657" y="48260"/>
                </a:moveTo>
                <a:lnTo>
                  <a:pt x="395974" y="48260"/>
                </a:lnTo>
                <a:lnTo>
                  <a:pt x="395974" y="50800"/>
                </a:lnTo>
                <a:lnTo>
                  <a:pt x="397269" y="54610"/>
                </a:lnTo>
                <a:lnTo>
                  <a:pt x="397269" y="69850"/>
                </a:lnTo>
                <a:lnTo>
                  <a:pt x="385928" y="69850"/>
                </a:lnTo>
                <a:lnTo>
                  <a:pt x="385928" y="73660"/>
                </a:lnTo>
                <a:lnTo>
                  <a:pt x="387528" y="73660"/>
                </a:lnTo>
                <a:lnTo>
                  <a:pt x="404318" y="76200"/>
                </a:lnTo>
                <a:lnTo>
                  <a:pt x="412268" y="76200"/>
                </a:lnTo>
                <a:lnTo>
                  <a:pt x="432677" y="73660"/>
                </a:lnTo>
                <a:lnTo>
                  <a:pt x="449379" y="68580"/>
                </a:lnTo>
                <a:lnTo>
                  <a:pt x="455643" y="62230"/>
                </a:lnTo>
                <a:lnTo>
                  <a:pt x="421679" y="62230"/>
                </a:lnTo>
                <a:lnTo>
                  <a:pt x="419596" y="60960"/>
                </a:lnTo>
                <a:lnTo>
                  <a:pt x="432021" y="57150"/>
                </a:lnTo>
                <a:lnTo>
                  <a:pt x="404457" y="57150"/>
                </a:lnTo>
                <a:lnTo>
                  <a:pt x="399657" y="48260"/>
                </a:lnTo>
                <a:close/>
              </a:path>
              <a:path w="534669" h="588010">
                <a:moveTo>
                  <a:pt x="336043" y="62230"/>
                </a:moveTo>
                <a:lnTo>
                  <a:pt x="318936" y="62230"/>
                </a:lnTo>
                <a:lnTo>
                  <a:pt x="319444" y="68580"/>
                </a:lnTo>
                <a:lnTo>
                  <a:pt x="320269" y="74930"/>
                </a:lnTo>
                <a:lnTo>
                  <a:pt x="323431" y="74930"/>
                </a:lnTo>
                <a:lnTo>
                  <a:pt x="326556" y="67310"/>
                </a:lnTo>
                <a:lnTo>
                  <a:pt x="379231" y="67310"/>
                </a:lnTo>
                <a:lnTo>
                  <a:pt x="381302" y="66040"/>
                </a:lnTo>
                <a:lnTo>
                  <a:pt x="341758" y="66040"/>
                </a:lnTo>
                <a:lnTo>
                  <a:pt x="336043" y="62230"/>
                </a:lnTo>
                <a:close/>
              </a:path>
              <a:path w="534669" h="588010">
                <a:moveTo>
                  <a:pt x="324066" y="50800"/>
                </a:moveTo>
                <a:lnTo>
                  <a:pt x="308814" y="50800"/>
                </a:lnTo>
                <a:lnTo>
                  <a:pt x="308826" y="57150"/>
                </a:lnTo>
                <a:lnTo>
                  <a:pt x="300571" y="68580"/>
                </a:lnTo>
                <a:lnTo>
                  <a:pt x="300571" y="72390"/>
                </a:lnTo>
                <a:lnTo>
                  <a:pt x="304534" y="72390"/>
                </a:lnTo>
                <a:lnTo>
                  <a:pt x="313957" y="62230"/>
                </a:lnTo>
                <a:lnTo>
                  <a:pt x="336043" y="62230"/>
                </a:lnTo>
                <a:lnTo>
                  <a:pt x="334138" y="60960"/>
                </a:lnTo>
                <a:lnTo>
                  <a:pt x="334138" y="57150"/>
                </a:lnTo>
                <a:lnTo>
                  <a:pt x="335128" y="55880"/>
                </a:lnTo>
                <a:lnTo>
                  <a:pt x="351162" y="55880"/>
                </a:lnTo>
                <a:lnTo>
                  <a:pt x="349752" y="53340"/>
                </a:lnTo>
                <a:lnTo>
                  <a:pt x="324397" y="53340"/>
                </a:lnTo>
                <a:lnTo>
                  <a:pt x="324066" y="52070"/>
                </a:lnTo>
                <a:lnTo>
                  <a:pt x="324066" y="50800"/>
                </a:lnTo>
                <a:close/>
              </a:path>
              <a:path w="534669" h="588010">
                <a:moveTo>
                  <a:pt x="120574" y="52070"/>
                </a:moveTo>
                <a:lnTo>
                  <a:pt x="115444" y="52070"/>
                </a:lnTo>
                <a:lnTo>
                  <a:pt x="109652" y="68580"/>
                </a:lnTo>
                <a:lnTo>
                  <a:pt x="123432" y="68580"/>
                </a:lnTo>
                <a:lnTo>
                  <a:pt x="122686" y="55880"/>
                </a:lnTo>
                <a:lnTo>
                  <a:pt x="120574" y="52070"/>
                </a:lnTo>
                <a:close/>
              </a:path>
              <a:path w="534669" h="588010">
                <a:moveTo>
                  <a:pt x="149556" y="49530"/>
                </a:moveTo>
                <a:lnTo>
                  <a:pt x="147727" y="49530"/>
                </a:lnTo>
                <a:lnTo>
                  <a:pt x="147562" y="52070"/>
                </a:lnTo>
                <a:lnTo>
                  <a:pt x="147492" y="66040"/>
                </a:lnTo>
                <a:lnTo>
                  <a:pt x="147409" y="67310"/>
                </a:lnTo>
                <a:lnTo>
                  <a:pt x="185233" y="67310"/>
                </a:lnTo>
                <a:lnTo>
                  <a:pt x="184178" y="64770"/>
                </a:lnTo>
                <a:lnTo>
                  <a:pt x="171590" y="64770"/>
                </a:lnTo>
                <a:lnTo>
                  <a:pt x="167587" y="62230"/>
                </a:lnTo>
                <a:lnTo>
                  <a:pt x="161316" y="57150"/>
                </a:lnTo>
                <a:lnTo>
                  <a:pt x="154674" y="52070"/>
                </a:lnTo>
                <a:lnTo>
                  <a:pt x="149556" y="49530"/>
                </a:lnTo>
                <a:close/>
              </a:path>
              <a:path w="534669" h="588010">
                <a:moveTo>
                  <a:pt x="379286" y="8890"/>
                </a:moveTo>
                <a:lnTo>
                  <a:pt x="352807" y="8890"/>
                </a:lnTo>
                <a:lnTo>
                  <a:pt x="363799" y="10160"/>
                </a:lnTo>
                <a:lnTo>
                  <a:pt x="372023" y="16510"/>
                </a:lnTo>
                <a:lnTo>
                  <a:pt x="377183" y="25400"/>
                </a:lnTo>
                <a:lnTo>
                  <a:pt x="378981" y="38100"/>
                </a:lnTo>
                <a:lnTo>
                  <a:pt x="376241" y="52070"/>
                </a:lnTo>
                <a:lnTo>
                  <a:pt x="369531" y="60960"/>
                </a:lnTo>
                <a:lnTo>
                  <a:pt x="361142" y="64770"/>
                </a:lnTo>
                <a:lnTo>
                  <a:pt x="353365" y="66040"/>
                </a:lnTo>
                <a:lnTo>
                  <a:pt x="381302" y="66040"/>
                </a:lnTo>
                <a:lnTo>
                  <a:pt x="389971" y="53340"/>
                </a:lnTo>
                <a:lnTo>
                  <a:pt x="393218" y="38100"/>
                </a:lnTo>
                <a:lnTo>
                  <a:pt x="390203" y="21590"/>
                </a:lnTo>
                <a:lnTo>
                  <a:pt x="381834" y="10160"/>
                </a:lnTo>
                <a:lnTo>
                  <a:pt x="379286" y="8890"/>
                </a:lnTo>
                <a:close/>
              </a:path>
              <a:path w="534669" h="588010">
                <a:moveTo>
                  <a:pt x="172390" y="33020"/>
                </a:moveTo>
                <a:lnTo>
                  <a:pt x="163945" y="33020"/>
                </a:lnTo>
                <a:lnTo>
                  <a:pt x="162954" y="34290"/>
                </a:lnTo>
                <a:lnTo>
                  <a:pt x="162954" y="36830"/>
                </a:lnTo>
                <a:lnTo>
                  <a:pt x="164438" y="44450"/>
                </a:lnTo>
                <a:lnTo>
                  <a:pt x="170939" y="59690"/>
                </a:lnTo>
                <a:lnTo>
                  <a:pt x="172416" y="64770"/>
                </a:lnTo>
                <a:lnTo>
                  <a:pt x="184178" y="64770"/>
                </a:lnTo>
                <a:lnTo>
                  <a:pt x="179959" y="55880"/>
                </a:lnTo>
                <a:lnTo>
                  <a:pt x="178042" y="49530"/>
                </a:lnTo>
                <a:lnTo>
                  <a:pt x="178042" y="46990"/>
                </a:lnTo>
                <a:lnTo>
                  <a:pt x="217049" y="46990"/>
                </a:lnTo>
                <a:lnTo>
                  <a:pt x="215244" y="43180"/>
                </a:lnTo>
                <a:lnTo>
                  <a:pt x="211764" y="39370"/>
                </a:lnTo>
                <a:lnTo>
                  <a:pt x="184659" y="39370"/>
                </a:lnTo>
                <a:lnTo>
                  <a:pt x="172390" y="33020"/>
                </a:lnTo>
                <a:close/>
              </a:path>
              <a:path w="534669" h="588010">
                <a:moveTo>
                  <a:pt x="464198" y="33020"/>
                </a:moveTo>
                <a:lnTo>
                  <a:pt x="448628" y="33020"/>
                </a:lnTo>
                <a:lnTo>
                  <a:pt x="452781" y="34290"/>
                </a:lnTo>
                <a:lnTo>
                  <a:pt x="455346" y="38100"/>
                </a:lnTo>
                <a:lnTo>
                  <a:pt x="455346" y="43180"/>
                </a:lnTo>
                <a:lnTo>
                  <a:pt x="453764" y="49530"/>
                </a:lnTo>
                <a:lnTo>
                  <a:pt x="448631" y="55880"/>
                </a:lnTo>
                <a:lnTo>
                  <a:pt x="439398" y="59690"/>
                </a:lnTo>
                <a:lnTo>
                  <a:pt x="425514" y="62230"/>
                </a:lnTo>
                <a:lnTo>
                  <a:pt x="455643" y="62230"/>
                </a:lnTo>
                <a:lnTo>
                  <a:pt x="460654" y="57150"/>
                </a:lnTo>
                <a:lnTo>
                  <a:pt x="464782" y="40640"/>
                </a:lnTo>
                <a:lnTo>
                  <a:pt x="464198" y="33020"/>
                </a:lnTo>
                <a:close/>
              </a:path>
              <a:path w="534669" h="588010">
                <a:moveTo>
                  <a:pt x="351162" y="55880"/>
                </a:moveTo>
                <a:lnTo>
                  <a:pt x="340094" y="55880"/>
                </a:lnTo>
                <a:lnTo>
                  <a:pt x="348057" y="60960"/>
                </a:lnTo>
                <a:lnTo>
                  <a:pt x="351867" y="60960"/>
                </a:lnTo>
                <a:lnTo>
                  <a:pt x="351867" y="57150"/>
                </a:lnTo>
                <a:lnTo>
                  <a:pt x="351162" y="55880"/>
                </a:lnTo>
                <a:close/>
              </a:path>
              <a:path w="534669" h="588010">
                <a:moveTo>
                  <a:pt x="65571" y="40640"/>
                </a:moveTo>
                <a:lnTo>
                  <a:pt x="59449" y="40640"/>
                </a:lnTo>
                <a:lnTo>
                  <a:pt x="54471" y="41910"/>
                </a:lnTo>
                <a:lnTo>
                  <a:pt x="52337" y="43180"/>
                </a:lnTo>
                <a:lnTo>
                  <a:pt x="50508" y="45720"/>
                </a:lnTo>
                <a:lnTo>
                  <a:pt x="49023" y="49530"/>
                </a:lnTo>
                <a:lnTo>
                  <a:pt x="49023" y="54610"/>
                </a:lnTo>
                <a:lnTo>
                  <a:pt x="49531" y="57150"/>
                </a:lnTo>
                <a:lnTo>
                  <a:pt x="55652" y="57150"/>
                </a:lnTo>
                <a:lnTo>
                  <a:pt x="68225" y="45720"/>
                </a:lnTo>
                <a:lnTo>
                  <a:pt x="68225" y="41910"/>
                </a:lnTo>
                <a:lnTo>
                  <a:pt x="65571" y="40640"/>
                </a:lnTo>
                <a:close/>
              </a:path>
              <a:path w="534669" h="588010">
                <a:moveTo>
                  <a:pt x="422898" y="5080"/>
                </a:moveTo>
                <a:lnTo>
                  <a:pt x="401206" y="5080"/>
                </a:lnTo>
                <a:lnTo>
                  <a:pt x="388430" y="7620"/>
                </a:lnTo>
                <a:lnTo>
                  <a:pt x="388430" y="10160"/>
                </a:lnTo>
                <a:lnTo>
                  <a:pt x="391284" y="11430"/>
                </a:lnTo>
                <a:lnTo>
                  <a:pt x="398463" y="13970"/>
                </a:lnTo>
                <a:lnTo>
                  <a:pt x="407890" y="17780"/>
                </a:lnTo>
                <a:lnTo>
                  <a:pt x="417488" y="26670"/>
                </a:lnTo>
                <a:lnTo>
                  <a:pt x="409664" y="26670"/>
                </a:lnTo>
                <a:lnTo>
                  <a:pt x="394513" y="30480"/>
                </a:lnTo>
                <a:lnTo>
                  <a:pt x="394526" y="31750"/>
                </a:lnTo>
                <a:lnTo>
                  <a:pt x="398765" y="34290"/>
                </a:lnTo>
                <a:lnTo>
                  <a:pt x="417420" y="41910"/>
                </a:lnTo>
                <a:lnTo>
                  <a:pt x="421666" y="49530"/>
                </a:lnTo>
                <a:lnTo>
                  <a:pt x="421666" y="57150"/>
                </a:lnTo>
                <a:lnTo>
                  <a:pt x="432021" y="57150"/>
                </a:lnTo>
                <a:lnTo>
                  <a:pt x="441127" y="52070"/>
                </a:lnTo>
                <a:lnTo>
                  <a:pt x="446726" y="43180"/>
                </a:lnTo>
                <a:lnTo>
                  <a:pt x="447915" y="36830"/>
                </a:lnTo>
                <a:lnTo>
                  <a:pt x="430594" y="36830"/>
                </a:lnTo>
                <a:lnTo>
                  <a:pt x="428841" y="33020"/>
                </a:lnTo>
                <a:lnTo>
                  <a:pt x="428829" y="22860"/>
                </a:lnTo>
                <a:lnTo>
                  <a:pt x="432182" y="19050"/>
                </a:lnTo>
                <a:lnTo>
                  <a:pt x="432169" y="7620"/>
                </a:lnTo>
                <a:lnTo>
                  <a:pt x="422898" y="5080"/>
                </a:lnTo>
                <a:close/>
              </a:path>
              <a:path w="534669" h="588010">
                <a:moveTo>
                  <a:pt x="217049" y="46990"/>
                </a:moveTo>
                <a:lnTo>
                  <a:pt x="180353" y="46990"/>
                </a:lnTo>
                <a:lnTo>
                  <a:pt x="187181" y="48260"/>
                </a:lnTo>
                <a:lnTo>
                  <a:pt x="196570" y="50800"/>
                </a:lnTo>
                <a:lnTo>
                  <a:pt x="206423" y="54610"/>
                </a:lnTo>
                <a:lnTo>
                  <a:pt x="214643" y="55880"/>
                </a:lnTo>
                <a:lnTo>
                  <a:pt x="217628" y="55880"/>
                </a:lnTo>
                <a:lnTo>
                  <a:pt x="219457" y="54610"/>
                </a:lnTo>
                <a:lnTo>
                  <a:pt x="219457" y="52070"/>
                </a:lnTo>
                <a:lnTo>
                  <a:pt x="217049" y="46990"/>
                </a:lnTo>
                <a:close/>
              </a:path>
              <a:path w="534669" h="588010">
                <a:moveTo>
                  <a:pt x="106477" y="45720"/>
                </a:moveTo>
                <a:lnTo>
                  <a:pt x="99365" y="45720"/>
                </a:lnTo>
                <a:lnTo>
                  <a:pt x="88100" y="53340"/>
                </a:lnTo>
                <a:lnTo>
                  <a:pt x="107150" y="53340"/>
                </a:lnTo>
                <a:lnTo>
                  <a:pt x="107150" y="46990"/>
                </a:lnTo>
                <a:lnTo>
                  <a:pt x="106477" y="45720"/>
                </a:lnTo>
                <a:close/>
              </a:path>
              <a:path w="534669" h="588010">
                <a:moveTo>
                  <a:pt x="297854" y="0"/>
                </a:moveTo>
                <a:lnTo>
                  <a:pt x="297854" y="7620"/>
                </a:lnTo>
                <a:lnTo>
                  <a:pt x="308128" y="19050"/>
                </a:lnTo>
                <a:lnTo>
                  <a:pt x="308128" y="25400"/>
                </a:lnTo>
                <a:lnTo>
                  <a:pt x="298044" y="27940"/>
                </a:lnTo>
                <a:lnTo>
                  <a:pt x="298044" y="33020"/>
                </a:lnTo>
                <a:lnTo>
                  <a:pt x="308801" y="34290"/>
                </a:lnTo>
                <a:lnTo>
                  <a:pt x="308814" y="43180"/>
                </a:lnTo>
                <a:lnTo>
                  <a:pt x="297562" y="46990"/>
                </a:lnTo>
                <a:lnTo>
                  <a:pt x="297562" y="53340"/>
                </a:lnTo>
                <a:lnTo>
                  <a:pt x="308814" y="50800"/>
                </a:lnTo>
                <a:lnTo>
                  <a:pt x="324066" y="50800"/>
                </a:lnTo>
                <a:lnTo>
                  <a:pt x="323724" y="44450"/>
                </a:lnTo>
                <a:lnTo>
                  <a:pt x="323393" y="43180"/>
                </a:lnTo>
                <a:lnTo>
                  <a:pt x="314440" y="43180"/>
                </a:lnTo>
                <a:lnTo>
                  <a:pt x="314440" y="41910"/>
                </a:lnTo>
                <a:lnTo>
                  <a:pt x="321069" y="36830"/>
                </a:lnTo>
                <a:lnTo>
                  <a:pt x="321069" y="34290"/>
                </a:lnTo>
                <a:lnTo>
                  <a:pt x="314592" y="30480"/>
                </a:lnTo>
                <a:lnTo>
                  <a:pt x="314592" y="29210"/>
                </a:lnTo>
                <a:lnTo>
                  <a:pt x="314922" y="27940"/>
                </a:lnTo>
                <a:lnTo>
                  <a:pt x="325090" y="27940"/>
                </a:lnTo>
                <a:lnTo>
                  <a:pt x="325362" y="20320"/>
                </a:lnTo>
                <a:lnTo>
                  <a:pt x="353310" y="20320"/>
                </a:lnTo>
                <a:lnTo>
                  <a:pt x="354470" y="19050"/>
                </a:lnTo>
                <a:lnTo>
                  <a:pt x="338240" y="19050"/>
                </a:lnTo>
                <a:lnTo>
                  <a:pt x="336258" y="17780"/>
                </a:lnTo>
                <a:lnTo>
                  <a:pt x="336246" y="12700"/>
                </a:lnTo>
                <a:lnTo>
                  <a:pt x="338396" y="11430"/>
                </a:lnTo>
                <a:lnTo>
                  <a:pt x="313246" y="11430"/>
                </a:lnTo>
                <a:lnTo>
                  <a:pt x="297854" y="0"/>
                </a:lnTo>
                <a:close/>
              </a:path>
              <a:path w="534669" h="588010">
                <a:moveTo>
                  <a:pt x="332639" y="45720"/>
                </a:moveTo>
                <a:lnTo>
                  <a:pt x="329324" y="45720"/>
                </a:lnTo>
                <a:lnTo>
                  <a:pt x="326378" y="53340"/>
                </a:lnTo>
                <a:lnTo>
                  <a:pt x="349752" y="53340"/>
                </a:lnTo>
                <a:lnTo>
                  <a:pt x="349047" y="52070"/>
                </a:lnTo>
                <a:lnTo>
                  <a:pt x="349035" y="49530"/>
                </a:lnTo>
                <a:lnTo>
                  <a:pt x="349543" y="48260"/>
                </a:lnTo>
                <a:lnTo>
                  <a:pt x="337770" y="48260"/>
                </a:lnTo>
                <a:lnTo>
                  <a:pt x="332639" y="45720"/>
                </a:lnTo>
                <a:close/>
              </a:path>
              <a:path w="534669" h="588010">
                <a:moveTo>
                  <a:pt x="351003" y="26670"/>
                </a:moveTo>
                <a:lnTo>
                  <a:pt x="340399" y="26670"/>
                </a:lnTo>
                <a:lnTo>
                  <a:pt x="340399" y="27940"/>
                </a:lnTo>
                <a:lnTo>
                  <a:pt x="336271" y="31750"/>
                </a:lnTo>
                <a:lnTo>
                  <a:pt x="336271" y="34290"/>
                </a:lnTo>
                <a:lnTo>
                  <a:pt x="345542" y="36830"/>
                </a:lnTo>
                <a:lnTo>
                  <a:pt x="345555" y="39370"/>
                </a:lnTo>
                <a:lnTo>
                  <a:pt x="336106" y="39370"/>
                </a:lnTo>
                <a:lnTo>
                  <a:pt x="336106" y="41910"/>
                </a:lnTo>
                <a:lnTo>
                  <a:pt x="339599" y="46990"/>
                </a:lnTo>
                <a:lnTo>
                  <a:pt x="339599" y="48260"/>
                </a:lnTo>
                <a:lnTo>
                  <a:pt x="355004" y="48260"/>
                </a:lnTo>
                <a:lnTo>
                  <a:pt x="361633" y="50800"/>
                </a:lnTo>
                <a:lnTo>
                  <a:pt x="366269" y="50800"/>
                </a:lnTo>
                <a:lnTo>
                  <a:pt x="366599" y="49530"/>
                </a:lnTo>
                <a:lnTo>
                  <a:pt x="366586" y="45720"/>
                </a:lnTo>
                <a:lnTo>
                  <a:pt x="355816" y="38100"/>
                </a:lnTo>
                <a:lnTo>
                  <a:pt x="355816" y="34290"/>
                </a:lnTo>
                <a:lnTo>
                  <a:pt x="369190" y="31750"/>
                </a:lnTo>
                <a:lnTo>
                  <a:pt x="369190" y="27940"/>
                </a:lnTo>
                <a:lnTo>
                  <a:pt x="351003" y="27940"/>
                </a:lnTo>
                <a:lnTo>
                  <a:pt x="351003" y="26670"/>
                </a:lnTo>
                <a:close/>
              </a:path>
              <a:path w="534669" h="588010">
                <a:moveTo>
                  <a:pt x="151524" y="30480"/>
                </a:moveTo>
                <a:lnTo>
                  <a:pt x="122873" y="30480"/>
                </a:lnTo>
                <a:lnTo>
                  <a:pt x="127119" y="34290"/>
                </a:lnTo>
                <a:lnTo>
                  <a:pt x="128263" y="40640"/>
                </a:lnTo>
                <a:lnTo>
                  <a:pt x="128661" y="46990"/>
                </a:lnTo>
                <a:lnTo>
                  <a:pt x="130671" y="49530"/>
                </a:lnTo>
                <a:lnTo>
                  <a:pt x="135649" y="49530"/>
                </a:lnTo>
                <a:lnTo>
                  <a:pt x="133478" y="31750"/>
                </a:lnTo>
                <a:lnTo>
                  <a:pt x="151524" y="31750"/>
                </a:lnTo>
                <a:lnTo>
                  <a:pt x="151524" y="30480"/>
                </a:lnTo>
                <a:close/>
              </a:path>
              <a:path w="534669" h="588010">
                <a:moveTo>
                  <a:pt x="151524" y="31750"/>
                </a:moveTo>
                <a:lnTo>
                  <a:pt x="146393" y="31750"/>
                </a:lnTo>
                <a:lnTo>
                  <a:pt x="150711" y="44450"/>
                </a:lnTo>
                <a:lnTo>
                  <a:pt x="155690" y="44450"/>
                </a:lnTo>
                <a:lnTo>
                  <a:pt x="156503" y="43180"/>
                </a:lnTo>
                <a:lnTo>
                  <a:pt x="156503" y="38100"/>
                </a:lnTo>
                <a:lnTo>
                  <a:pt x="151524" y="31750"/>
                </a:lnTo>
                <a:close/>
              </a:path>
              <a:path w="534669" h="588010">
                <a:moveTo>
                  <a:pt x="169892" y="20320"/>
                </a:moveTo>
                <a:lnTo>
                  <a:pt x="113754" y="20320"/>
                </a:lnTo>
                <a:lnTo>
                  <a:pt x="115913" y="21590"/>
                </a:lnTo>
                <a:lnTo>
                  <a:pt x="115913" y="27940"/>
                </a:lnTo>
                <a:lnTo>
                  <a:pt x="106973" y="34290"/>
                </a:lnTo>
                <a:lnTo>
                  <a:pt x="106973" y="39370"/>
                </a:lnTo>
                <a:lnTo>
                  <a:pt x="111951" y="39370"/>
                </a:lnTo>
                <a:lnTo>
                  <a:pt x="117564" y="30480"/>
                </a:lnTo>
                <a:lnTo>
                  <a:pt x="151524" y="30480"/>
                </a:lnTo>
                <a:lnTo>
                  <a:pt x="151524" y="24130"/>
                </a:lnTo>
                <a:lnTo>
                  <a:pt x="153505" y="22860"/>
                </a:lnTo>
                <a:lnTo>
                  <a:pt x="169898" y="22860"/>
                </a:lnTo>
                <a:lnTo>
                  <a:pt x="169892" y="20320"/>
                </a:lnTo>
                <a:close/>
              </a:path>
              <a:path w="534669" h="588010">
                <a:moveTo>
                  <a:pt x="216917" y="0"/>
                </a:moveTo>
                <a:lnTo>
                  <a:pt x="210948" y="0"/>
                </a:lnTo>
                <a:lnTo>
                  <a:pt x="198529" y="1270"/>
                </a:lnTo>
                <a:lnTo>
                  <a:pt x="186216" y="3810"/>
                </a:lnTo>
                <a:lnTo>
                  <a:pt x="176792" y="7620"/>
                </a:lnTo>
                <a:lnTo>
                  <a:pt x="173038" y="11430"/>
                </a:lnTo>
                <a:lnTo>
                  <a:pt x="176197" y="16510"/>
                </a:lnTo>
                <a:lnTo>
                  <a:pt x="183149" y="24130"/>
                </a:lnTo>
                <a:lnTo>
                  <a:pt x="190103" y="30480"/>
                </a:lnTo>
                <a:lnTo>
                  <a:pt x="193269" y="36830"/>
                </a:lnTo>
                <a:lnTo>
                  <a:pt x="193269" y="38100"/>
                </a:lnTo>
                <a:lnTo>
                  <a:pt x="192101" y="39370"/>
                </a:lnTo>
                <a:lnTo>
                  <a:pt x="211764" y="39370"/>
                </a:lnTo>
                <a:lnTo>
                  <a:pt x="205964" y="33020"/>
                </a:lnTo>
                <a:lnTo>
                  <a:pt x="196631" y="24130"/>
                </a:lnTo>
                <a:lnTo>
                  <a:pt x="192253" y="16510"/>
                </a:lnTo>
                <a:lnTo>
                  <a:pt x="192609" y="15240"/>
                </a:lnTo>
                <a:lnTo>
                  <a:pt x="193206" y="15240"/>
                </a:lnTo>
                <a:lnTo>
                  <a:pt x="198857" y="11430"/>
                </a:lnTo>
                <a:lnTo>
                  <a:pt x="206795" y="7620"/>
                </a:lnTo>
                <a:lnTo>
                  <a:pt x="213865" y="5080"/>
                </a:lnTo>
                <a:lnTo>
                  <a:pt x="216917" y="2540"/>
                </a:lnTo>
                <a:lnTo>
                  <a:pt x="216917" y="0"/>
                </a:lnTo>
                <a:close/>
              </a:path>
              <a:path w="534669" h="588010">
                <a:moveTo>
                  <a:pt x="457074" y="3810"/>
                </a:moveTo>
                <a:lnTo>
                  <a:pt x="445085" y="3810"/>
                </a:lnTo>
                <a:lnTo>
                  <a:pt x="440487" y="7620"/>
                </a:lnTo>
                <a:lnTo>
                  <a:pt x="440500" y="17780"/>
                </a:lnTo>
                <a:lnTo>
                  <a:pt x="441300" y="20320"/>
                </a:lnTo>
                <a:lnTo>
                  <a:pt x="441313" y="31750"/>
                </a:lnTo>
                <a:lnTo>
                  <a:pt x="440195" y="36830"/>
                </a:lnTo>
                <a:lnTo>
                  <a:pt x="447915" y="36830"/>
                </a:lnTo>
                <a:lnTo>
                  <a:pt x="448628" y="33020"/>
                </a:lnTo>
                <a:lnTo>
                  <a:pt x="464198" y="33020"/>
                </a:lnTo>
                <a:lnTo>
                  <a:pt x="464100" y="31750"/>
                </a:lnTo>
                <a:lnTo>
                  <a:pt x="462611" y="25400"/>
                </a:lnTo>
                <a:lnTo>
                  <a:pt x="461121" y="20320"/>
                </a:lnTo>
                <a:lnTo>
                  <a:pt x="460780" y="17780"/>
                </a:lnTo>
                <a:lnTo>
                  <a:pt x="449415" y="17780"/>
                </a:lnTo>
                <a:lnTo>
                  <a:pt x="447650" y="15240"/>
                </a:lnTo>
                <a:lnTo>
                  <a:pt x="447650" y="11430"/>
                </a:lnTo>
                <a:lnTo>
                  <a:pt x="449403" y="8890"/>
                </a:lnTo>
                <a:lnTo>
                  <a:pt x="462027" y="8890"/>
                </a:lnTo>
                <a:lnTo>
                  <a:pt x="466345" y="6350"/>
                </a:lnTo>
                <a:lnTo>
                  <a:pt x="458356" y="6350"/>
                </a:lnTo>
                <a:lnTo>
                  <a:pt x="457074" y="3810"/>
                </a:lnTo>
                <a:close/>
              </a:path>
              <a:path w="534669" h="588010">
                <a:moveTo>
                  <a:pt x="221069" y="16510"/>
                </a:moveTo>
                <a:lnTo>
                  <a:pt x="209157" y="16510"/>
                </a:lnTo>
                <a:lnTo>
                  <a:pt x="202185" y="17780"/>
                </a:lnTo>
                <a:lnTo>
                  <a:pt x="202197" y="22860"/>
                </a:lnTo>
                <a:lnTo>
                  <a:pt x="212637" y="29210"/>
                </a:lnTo>
                <a:lnTo>
                  <a:pt x="220257" y="29210"/>
                </a:lnTo>
                <a:lnTo>
                  <a:pt x="221082" y="25400"/>
                </a:lnTo>
                <a:lnTo>
                  <a:pt x="221069" y="16510"/>
                </a:lnTo>
                <a:close/>
              </a:path>
              <a:path w="534669" h="588010">
                <a:moveTo>
                  <a:pt x="325090" y="27940"/>
                </a:moveTo>
                <a:lnTo>
                  <a:pt x="317247" y="27940"/>
                </a:lnTo>
                <a:lnTo>
                  <a:pt x="320396" y="29210"/>
                </a:lnTo>
                <a:lnTo>
                  <a:pt x="325044" y="29210"/>
                </a:lnTo>
                <a:lnTo>
                  <a:pt x="325090" y="27940"/>
                </a:lnTo>
                <a:close/>
              </a:path>
              <a:path w="534669" h="588010">
                <a:moveTo>
                  <a:pt x="353310" y="20320"/>
                </a:moveTo>
                <a:lnTo>
                  <a:pt x="328143" y="20320"/>
                </a:lnTo>
                <a:lnTo>
                  <a:pt x="330124" y="29210"/>
                </a:lnTo>
                <a:lnTo>
                  <a:pt x="334112" y="29210"/>
                </a:lnTo>
                <a:lnTo>
                  <a:pt x="338075" y="26670"/>
                </a:lnTo>
                <a:lnTo>
                  <a:pt x="351003" y="26670"/>
                </a:lnTo>
                <a:lnTo>
                  <a:pt x="350990" y="22860"/>
                </a:lnTo>
                <a:lnTo>
                  <a:pt x="353310" y="20320"/>
                </a:lnTo>
                <a:close/>
              </a:path>
              <a:path w="534669" h="588010">
                <a:moveTo>
                  <a:pt x="369190" y="25400"/>
                </a:moveTo>
                <a:lnTo>
                  <a:pt x="351003" y="27940"/>
                </a:lnTo>
                <a:lnTo>
                  <a:pt x="369190" y="27940"/>
                </a:lnTo>
                <a:lnTo>
                  <a:pt x="369190" y="25400"/>
                </a:lnTo>
                <a:close/>
              </a:path>
              <a:path w="534669" h="588010">
                <a:moveTo>
                  <a:pt x="169898" y="22860"/>
                </a:moveTo>
                <a:lnTo>
                  <a:pt x="159957" y="22860"/>
                </a:lnTo>
                <a:lnTo>
                  <a:pt x="165101" y="25400"/>
                </a:lnTo>
                <a:lnTo>
                  <a:pt x="168898" y="25400"/>
                </a:lnTo>
                <a:lnTo>
                  <a:pt x="169901" y="24130"/>
                </a:lnTo>
                <a:lnTo>
                  <a:pt x="169898" y="22860"/>
                </a:lnTo>
                <a:close/>
              </a:path>
              <a:path w="534669" h="588010">
                <a:moveTo>
                  <a:pt x="127483" y="1270"/>
                </a:moveTo>
                <a:lnTo>
                  <a:pt x="103798" y="1270"/>
                </a:lnTo>
                <a:lnTo>
                  <a:pt x="103810" y="5080"/>
                </a:lnTo>
                <a:lnTo>
                  <a:pt x="111583" y="5080"/>
                </a:lnTo>
                <a:lnTo>
                  <a:pt x="111595" y="15240"/>
                </a:lnTo>
                <a:lnTo>
                  <a:pt x="94870" y="17780"/>
                </a:lnTo>
                <a:lnTo>
                  <a:pt x="94870" y="21590"/>
                </a:lnTo>
                <a:lnTo>
                  <a:pt x="96190" y="22860"/>
                </a:lnTo>
                <a:lnTo>
                  <a:pt x="101499" y="22860"/>
                </a:lnTo>
                <a:lnTo>
                  <a:pt x="107290" y="20320"/>
                </a:lnTo>
                <a:lnTo>
                  <a:pt x="169892" y="20320"/>
                </a:lnTo>
                <a:lnTo>
                  <a:pt x="169888" y="19050"/>
                </a:lnTo>
                <a:lnTo>
                  <a:pt x="155156" y="15240"/>
                </a:lnTo>
                <a:lnTo>
                  <a:pt x="155156" y="10160"/>
                </a:lnTo>
                <a:lnTo>
                  <a:pt x="125337" y="10160"/>
                </a:lnTo>
                <a:lnTo>
                  <a:pt x="127483" y="1270"/>
                </a:lnTo>
                <a:close/>
              </a:path>
              <a:path w="534669" h="588010">
                <a:moveTo>
                  <a:pt x="353810" y="15240"/>
                </a:moveTo>
                <a:lnTo>
                  <a:pt x="351156" y="15240"/>
                </a:lnTo>
                <a:lnTo>
                  <a:pt x="343218" y="19050"/>
                </a:lnTo>
                <a:lnTo>
                  <a:pt x="354470" y="19050"/>
                </a:lnTo>
                <a:lnTo>
                  <a:pt x="354470" y="16510"/>
                </a:lnTo>
                <a:lnTo>
                  <a:pt x="353810" y="15240"/>
                </a:lnTo>
                <a:close/>
              </a:path>
              <a:path w="534669" h="588010">
                <a:moveTo>
                  <a:pt x="462027" y="8890"/>
                </a:moveTo>
                <a:lnTo>
                  <a:pt x="453886" y="8890"/>
                </a:lnTo>
                <a:lnTo>
                  <a:pt x="455638" y="11430"/>
                </a:lnTo>
                <a:lnTo>
                  <a:pt x="455651" y="15240"/>
                </a:lnTo>
                <a:lnTo>
                  <a:pt x="453886" y="17780"/>
                </a:lnTo>
                <a:lnTo>
                  <a:pt x="460780" y="17780"/>
                </a:lnTo>
                <a:lnTo>
                  <a:pt x="460439" y="15240"/>
                </a:lnTo>
                <a:lnTo>
                  <a:pt x="460439" y="12700"/>
                </a:lnTo>
                <a:lnTo>
                  <a:pt x="462027" y="8890"/>
                </a:lnTo>
                <a:close/>
              </a:path>
              <a:path w="534669" h="588010">
                <a:moveTo>
                  <a:pt x="322847" y="0"/>
                </a:moveTo>
                <a:lnTo>
                  <a:pt x="320041" y="0"/>
                </a:lnTo>
                <a:lnTo>
                  <a:pt x="319215" y="1270"/>
                </a:lnTo>
                <a:lnTo>
                  <a:pt x="319118" y="8890"/>
                </a:lnTo>
                <a:lnTo>
                  <a:pt x="318974" y="11430"/>
                </a:lnTo>
                <a:lnTo>
                  <a:pt x="338396" y="11430"/>
                </a:lnTo>
                <a:lnTo>
                  <a:pt x="342697" y="8890"/>
                </a:lnTo>
                <a:lnTo>
                  <a:pt x="379286" y="8890"/>
                </a:lnTo>
                <a:lnTo>
                  <a:pt x="374191" y="6350"/>
                </a:lnTo>
                <a:lnTo>
                  <a:pt x="326835" y="6350"/>
                </a:lnTo>
                <a:lnTo>
                  <a:pt x="322847" y="0"/>
                </a:lnTo>
                <a:close/>
              </a:path>
              <a:path w="534669" h="588010">
                <a:moveTo>
                  <a:pt x="158281" y="1270"/>
                </a:moveTo>
                <a:lnTo>
                  <a:pt x="140729" y="1270"/>
                </a:lnTo>
                <a:lnTo>
                  <a:pt x="142228" y="10160"/>
                </a:lnTo>
                <a:lnTo>
                  <a:pt x="155156" y="10160"/>
                </a:lnTo>
                <a:lnTo>
                  <a:pt x="155144" y="5080"/>
                </a:lnTo>
                <a:lnTo>
                  <a:pt x="163259" y="5080"/>
                </a:lnTo>
                <a:lnTo>
                  <a:pt x="163259" y="2540"/>
                </a:lnTo>
                <a:lnTo>
                  <a:pt x="158281" y="1270"/>
                </a:lnTo>
                <a:close/>
              </a:path>
              <a:path w="534669" h="588010">
                <a:moveTo>
                  <a:pt x="352972" y="1270"/>
                </a:moveTo>
                <a:lnTo>
                  <a:pt x="341872" y="1270"/>
                </a:lnTo>
                <a:lnTo>
                  <a:pt x="333757" y="6350"/>
                </a:lnTo>
                <a:lnTo>
                  <a:pt x="374191" y="6350"/>
                </a:lnTo>
                <a:lnTo>
                  <a:pt x="369095" y="3810"/>
                </a:lnTo>
                <a:lnTo>
                  <a:pt x="352972" y="1270"/>
                </a:lnTo>
                <a:close/>
              </a:path>
            </a:pathLst>
          </a:custGeom>
          <a:solidFill>
            <a:srgbClr val="1F36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object 91">
            <a:extLst>
              <a:ext uri="{FF2B5EF4-FFF2-40B4-BE49-F238E27FC236}">
                <a16:creationId xmlns:a16="http://schemas.microsoft.com/office/drawing/2014/main" id="{E96AAFE1-A3AC-3F74-5272-47740FE067D1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673" y="2121711"/>
            <a:ext cx="771562" cy="4556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5C8FB39-574E-497F-A613-7FB4CBB925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12" b="29144"/>
          <a:stretch/>
        </p:blipFill>
        <p:spPr>
          <a:xfrm>
            <a:off x="1743395" y="3062567"/>
            <a:ext cx="713621" cy="242232"/>
          </a:xfrm>
          <a:prstGeom prst="rect">
            <a:avLst/>
          </a:prstGeom>
        </p:spPr>
      </p:pic>
      <p:pic>
        <p:nvPicPr>
          <p:cNvPr id="46" name="object 36">
            <a:extLst>
              <a:ext uri="{FF2B5EF4-FFF2-40B4-BE49-F238E27FC236}">
                <a16:creationId xmlns:a16="http://schemas.microsoft.com/office/drawing/2014/main" id="{026034F7-C3EF-7610-975F-237423FA2D10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509" y="2195150"/>
            <a:ext cx="558246" cy="293313"/>
          </a:xfrm>
          <a:prstGeom prst="rect">
            <a:avLst/>
          </a:prstGeom>
        </p:spPr>
      </p:pic>
      <p:pic>
        <p:nvPicPr>
          <p:cNvPr id="47" name="object 42">
            <a:extLst>
              <a:ext uri="{FF2B5EF4-FFF2-40B4-BE49-F238E27FC236}">
                <a16:creationId xmlns:a16="http://schemas.microsoft.com/office/drawing/2014/main" id="{D97FE1F2-CA92-1934-B0FE-B2850CE1F166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873" y="3062567"/>
            <a:ext cx="553161" cy="238969"/>
          </a:xfrm>
          <a:prstGeom prst="rect">
            <a:avLst/>
          </a:prstGeom>
        </p:spPr>
      </p:pic>
      <p:pic>
        <p:nvPicPr>
          <p:cNvPr id="48" name="object 45">
            <a:extLst>
              <a:ext uri="{FF2B5EF4-FFF2-40B4-BE49-F238E27FC236}">
                <a16:creationId xmlns:a16="http://schemas.microsoft.com/office/drawing/2014/main" id="{4D16AF4E-B76D-6EDD-6BA1-D0B7569FD453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59" y="2230341"/>
            <a:ext cx="558246" cy="293313"/>
          </a:xfrm>
          <a:prstGeom prst="rect">
            <a:avLst/>
          </a:prstGeom>
        </p:spPr>
      </p:pic>
      <p:pic>
        <p:nvPicPr>
          <p:cNvPr id="49" name="object 54">
            <a:extLst>
              <a:ext uri="{FF2B5EF4-FFF2-40B4-BE49-F238E27FC236}">
                <a16:creationId xmlns:a16="http://schemas.microsoft.com/office/drawing/2014/main" id="{AE284F28-26DB-BB93-997A-BBAF45C4D4AF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99" y="3133235"/>
            <a:ext cx="555243" cy="146069"/>
          </a:xfrm>
          <a:prstGeom prst="rect">
            <a:avLst/>
          </a:prstGeom>
        </p:spPr>
      </p:pic>
      <p:pic>
        <p:nvPicPr>
          <p:cNvPr id="50" name="object 85">
            <a:extLst>
              <a:ext uri="{FF2B5EF4-FFF2-40B4-BE49-F238E27FC236}">
                <a16:creationId xmlns:a16="http://schemas.microsoft.com/office/drawing/2014/main" id="{D61E9EC9-6DFD-07A0-EF81-8FCEB60C3693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827" y="2971411"/>
            <a:ext cx="494577" cy="424543"/>
          </a:xfrm>
          <a:prstGeom prst="rect">
            <a:avLst/>
          </a:prstGeom>
        </p:spPr>
      </p:pic>
      <p:pic>
        <p:nvPicPr>
          <p:cNvPr id="51" name="object 118">
            <a:extLst>
              <a:ext uri="{FF2B5EF4-FFF2-40B4-BE49-F238E27FC236}">
                <a16:creationId xmlns:a16="http://schemas.microsoft.com/office/drawing/2014/main" id="{12BDBC89-AF68-2BCC-B063-D6B7168FE44B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706" y="3114086"/>
            <a:ext cx="505272" cy="139191"/>
          </a:xfrm>
          <a:prstGeom prst="rect">
            <a:avLst/>
          </a:prstGeom>
        </p:spPr>
      </p:pic>
      <p:pic>
        <p:nvPicPr>
          <p:cNvPr id="52" name="object 75">
            <a:extLst>
              <a:ext uri="{FF2B5EF4-FFF2-40B4-BE49-F238E27FC236}">
                <a16:creationId xmlns:a16="http://schemas.microsoft.com/office/drawing/2014/main" id="{1A5FF25D-4CFB-BCAC-2DA8-D94260D86EAB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782" y="4620515"/>
            <a:ext cx="826234" cy="469782"/>
          </a:xfrm>
          <a:prstGeom prst="rect">
            <a:avLst/>
          </a:prstGeom>
        </p:spPr>
      </p:pic>
      <p:pic>
        <p:nvPicPr>
          <p:cNvPr id="53" name="object 78">
            <a:extLst>
              <a:ext uri="{FF2B5EF4-FFF2-40B4-BE49-F238E27FC236}">
                <a16:creationId xmlns:a16="http://schemas.microsoft.com/office/drawing/2014/main" id="{8F7288C3-FF04-EC29-C316-FD8AC6468C26}"/>
              </a:ext>
            </a:extLst>
          </p:cNvPr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810" y="4799487"/>
            <a:ext cx="685645" cy="142887"/>
          </a:xfrm>
          <a:prstGeom prst="rect">
            <a:avLst/>
          </a:prstGeom>
        </p:spPr>
      </p:pic>
      <p:pic>
        <p:nvPicPr>
          <p:cNvPr id="54" name="object 88">
            <a:extLst>
              <a:ext uri="{FF2B5EF4-FFF2-40B4-BE49-F238E27FC236}">
                <a16:creationId xmlns:a16="http://schemas.microsoft.com/office/drawing/2014/main" id="{0D1D31D5-CE50-1377-7657-9E4552A2579F}"/>
              </a:ext>
            </a:extLst>
          </p:cNvPr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1" y="4725545"/>
            <a:ext cx="673139" cy="258030"/>
          </a:xfrm>
          <a:prstGeom prst="rect">
            <a:avLst/>
          </a:prstGeom>
        </p:spPr>
      </p:pic>
      <p:pic>
        <p:nvPicPr>
          <p:cNvPr id="55" name="object 100">
            <a:extLst>
              <a:ext uri="{FF2B5EF4-FFF2-40B4-BE49-F238E27FC236}">
                <a16:creationId xmlns:a16="http://schemas.microsoft.com/office/drawing/2014/main" id="{265AA03C-5061-B536-8811-18193D61B3C8}"/>
              </a:ext>
            </a:extLst>
          </p:cNvPr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334" y="3774788"/>
            <a:ext cx="469364" cy="467494"/>
          </a:xfrm>
          <a:prstGeom prst="rect">
            <a:avLst/>
          </a:prstGeom>
        </p:spPr>
      </p:pic>
      <p:pic>
        <p:nvPicPr>
          <p:cNvPr id="56" name="object 103">
            <a:extLst>
              <a:ext uri="{FF2B5EF4-FFF2-40B4-BE49-F238E27FC236}">
                <a16:creationId xmlns:a16="http://schemas.microsoft.com/office/drawing/2014/main" id="{DA98088D-B3EE-5169-7B8E-3A5C1E0BF8F6}"/>
              </a:ext>
            </a:extLst>
          </p:cNvPr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317" y="4650504"/>
            <a:ext cx="668299" cy="386054"/>
          </a:xfrm>
          <a:prstGeom prst="rect">
            <a:avLst/>
          </a:prstGeom>
        </p:spPr>
      </p:pic>
      <p:pic>
        <p:nvPicPr>
          <p:cNvPr id="57" name="object 109">
            <a:extLst>
              <a:ext uri="{FF2B5EF4-FFF2-40B4-BE49-F238E27FC236}">
                <a16:creationId xmlns:a16="http://schemas.microsoft.com/office/drawing/2014/main" id="{A7CA26DA-98C3-C7E3-C52D-69BA001D6EB8}"/>
              </a:ext>
            </a:extLst>
          </p:cNvPr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873" y="3810389"/>
            <a:ext cx="673558" cy="37045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53CE6CB-6FEE-83C5-0698-615176FEAAA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514" y="3035478"/>
            <a:ext cx="622936" cy="2931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7FB1629-A08A-E16A-964B-20591C63116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320" y="3888349"/>
            <a:ext cx="524801" cy="27683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FD692F2-DFE7-BEFD-7794-A454CACECF9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993" y="3813441"/>
            <a:ext cx="697979" cy="390869"/>
          </a:xfrm>
          <a:prstGeom prst="rect">
            <a:avLst/>
          </a:prstGeom>
        </p:spPr>
      </p:pic>
      <p:pic>
        <p:nvPicPr>
          <p:cNvPr id="61" name="Picture 2" descr="The Kraft Heinz Company">
            <a:extLst>
              <a:ext uri="{FF2B5EF4-FFF2-40B4-BE49-F238E27FC236}">
                <a16:creationId xmlns:a16="http://schemas.microsoft.com/office/drawing/2014/main" id="{0BF2531A-CE31-7BD8-8AD5-76FBEA648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6983" y="5597062"/>
            <a:ext cx="702065" cy="13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830E4BE8-A50C-6D86-20AA-15CF38A9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91" y="5577499"/>
            <a:ext cx="560659" cy="1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Pepsico Logo PNG vector in SVG, PDF, AI, CDR format">
            <a:extLst>
              <a:ext uri="{FF2B5EF4-FFF2-40B4-BE49-F238E27FC236}">
                <a16:creationId xmlns:a16="http://schemas.microsoft.com/office/drawing/2014/main" id="{71B3D9DF-F61C-0C5B-A1D3-D931AC2A3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4540" y="2929588"/>
            <a:ext cx="448185" cy="4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Current Moneysupermarket.com dividend in August 2023">
            <a:extLst>
              <a:ext uri="{FF2B5EF4-FFF2-40B4-BE49-F238E27FC236}">
                <a16:creationId xmlns:a16="http://schemas.microsoft.com/office/drawing/2014/main" id="{4CAD9AFC-9D08-2962-C934-9ED9FC145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7" r="25613"/>
          <a:stretch/>
        </p:blipFill>
        <p:spPr bwMode="auto">
          <a:xfrm>
            <a:off x="3460014" y="4536816"/>
            <a:ext cx="664077" cy="66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object 121">
            <a:extLst>
              <a:ext uri="{FF2B5EF4-FFF2-40B4-BE49-F238E27FC236}">
                <a16:creationId xmlns:a16="http://schemas.microsoft.com/office/drawing/2014/main" id="{F01E0F09-DF59-6C8F-64B8-D728C667D9FB}"/>
              </a:ext>
            </a:extLst>
          </p:cNvPr>
          <p:cNvPicPr/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79" y="2113702"/>
            <a:ext cx="614182" cy="450584"/>
          </a:xfrm>
          <a:prstGeom prst="rect">
            <a:avLst/>
          </a:prstGeom>
        </p:spPr>
      </p:pic>
      <p:pic>
        <p:nvPicPr>
          <p:cNvPr id="75" name="object 125">
            <a:extLst>
              <a:ext uri="{FF2B5EF4-FFF2-40B4-BE49-F238E27FC236}">
                <a16:creationId xmlns:a16="http://schemas.microsoft.com/office/drawing/2014/main" id="{84FE7DA8-6DBA-BCBF-2C9D-FC300AF78A8D}"/>
              </a:ext>
            </a:extLst>
          </p:cNvPr>
          <p:cNvPicPr/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350" y="3122347"/>
            <a:ext cx="601840" cy="143524"/>
          </a:xfrm>
          <a:prstGeom prst="rect">
            <a:avLst/>
          </a:prstGeom>
        </p:spPr>
      </p:pic>
      <p:sp>
        <p:nvSpPr>
          <p:cNvPr id="76" name="object 128">
            <a:extLst>
              <a:ext uri="{FF2B5EF4-FFF2-40B4-BE49-F238E27FC236}">
                <a16:creationId xmlns:a16="http://schemas.microsoft.com/office/drawing/2014/main" id="{CEC3B3A3-CC23-3216-2E21-49A0D029EB5C}"/>
              </a:ext>
            </a:extLst>
          </p:cNvPr>
          <p:cNvSpPr/>
          <p:nvPr/>
        </p:nvSpPr>
        <p:spPr>
          <a:xfrm>
            <a:off x="10204939" y="2338611"/>
            <a:ext cx="989330" cy="989330"/>
          </a:xfrm>
          <a:custGeom>
            <a:avLst/>
            <a:gdLst/>
            <a:ahLst/>
            <a:cxnLst/>
            <a:rect l="l" t="t" r="r" b="b"/>
            <a:pathLst>
              <a:path w="989329" h="989329">
                <a:moveTo>
                  <a:pt x="989139" y="0"/>
                </a:moveTo>
                <a:lnTo>
                  <a:pt x="0" y="0"/>
                </a:lnTo>
                <a:lnTo>
                  <a:pt x="0" y="989139"/>
                </a:lnTo>
                <a:lnTo>
                  <a:pt x="989139" y="989139"/>
                </a:lnTo>
                <a:lnTo>
                  <a:pt x="989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7" name="object 129">
            <a:extLst>
              <a:ext uri="{FF2B5EF4-FFF2-40B4-BE49-F238E27FC236}">
                <a16:creationId xmlns:a16="http://schemas.microsoft.com/office/drawing/2014/main" id="{88BB7379-6D57-AF7D-B933-B62C121BF36D}"/>
              </a:ext>
            </a:extLst>
          </p:cNvPr>
          <p:cNvPicPr/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957" y="3126116"/>
            <a:ext cx="567365" cy="178363"/>
          </a:xfrm>
          <a:prstGeom prst="rect">
            <a:avLst/>
          </a:prstGeom>
        </p:spPr>
      </p:pic>
      <p:pic>
        <p:nvPicPr>
          <p:cNvPr id="78" name="object 132">
            <a:extLst>
              <a:ext uri="{FF2B5EF4-FFF2-40B4-BE49-F238E27FC236}">
                <a16:creationId xmlns:a16="http://schemas.microsoft.com/office/drawing/2014/main" id="{6E49E70A-F12A-74F5-D045-4DE6B62840C7}"/>
              </a:ext>
            </a:extLst>
          </p:cNvPr>
          <p:cNvPicPr/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553" y="3951181"/>
            <a:ext cx="702172" cy="142706"/>
          </a:xfrm>
          <a:prstGeom prst="rect">
            <a:avLst/>
          </a:prstGeom>
        </p:spPr>
      </p:pic>
      <p:pic>
        <p:nvPicPr>
          <p:cNvPr id="79" name="Picture 14" descr="Omnicom Media Group UK | belive.org.uk">
            <a:extLst>
              <a:ext uri="{FF2B5EF4-FFF2-40B4-BE49-F238E27FC236}">
                <a16:creationId xmlns:a16="http://schemas.microsoft.com/office/drawing/2014/main" id="{7595849D-1835-5287-F773-6CCF8946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959" y="2105530"/>
            <a:ext cx="615360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object 4">
            <a:extLst>
              <a:ext uri="{FF2B5EF4-FFF2-40B4-BE49-F238E27FC236}">
                <a16:creationId xmlns:a16="http://schemas.microsoft.com/office/drawing/2014/main" id="{9DEBE041-8864-7CE8-4321-124C1A2CB9C2}"/>
              </a:ext>
            </a:extLst>
          </p:cNvPr>
          <p:cNvPicPr/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4433" y="2296143"/>
            <a:ext cx="607621" cy="122463"/>
          </a:xfrm>
          <a:prstGeom prst="rect">
            <a:avLst/>
          </a:prstGeom>
        </p:spPr>
      </p:pic>
      <p:pic>
        <p:nvPicPr>
          <p:cNvPr id="88" name="object 10">
            <a:extLst>
              <a:ext uri="{FF2B5EF4-FFF2-40B4-BE49-F238E27FC236}">
                <a16:creationId xmlns:a16="http://schemas.microsoft.com/office/drawing/2014/main" id="{E84E93D2-571E-E224-6BB6-DBC28551EEBD}"/>
              </a:ext>
            </a:extLst>
          </p:cNvPr>
          <p:cNvPicPr/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5581" y="3164409"/>
            <a:ext cx="713174" cy="83068"/>
          </a:xfrm>
          <a:prstGeom prst="rect">
            <a:avLst/>
          </a:prstGeom>
        </p:spPr>
      </p:pic>
      <p:pic>
        <p:nvPicPr>
          <p:cNvPr id="89" name="object 19">
            <a:extLst>
              <a:ext uri="{FF2B5EF4-FFF2-40B4-BE49-F238E27FC236}">
                <a16:creationId xmlns:a16="http://schemas.microsoft.com/office/drawing/2014/main" id="{C695D654-1905-EAF6-FB72-57B1C5668CE0}"/>
              </a:ext>
            </a:extLst>
          </p:cNvPr>
          <p:cNvPicPr/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3729" y="3797895"/>
            <a:ext cx="648139" cy="493820"/>
          </a:xfrm>
          <a:prstGeom prst="rect">
            <a:avLst/>
          </a:prstGeom>
        </p:spPr>
      </p:pic>
      <p:pic>
        <p:nvPicPr>
          <p:cNvPr id="90" name="object 30">
            <a:extLst>
              <a:ext uri="{FF2B5EF4-FFF2-40B4-BE49-F238E27FC236}">
                <a16:creationId xmlns:a16="http://schemas.microsoft.com/office/drawing/2014/main" id="{154CD09A-AA4E-438A-0512-C0D31DD8D87A}"/>
              </a:ext>
            </a:extLst>
          </p:cNvPr>
          <p:cNvPicPr/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8" r="17729"/>
          <a:stretch/>
        </p:blipFill>
        <p:spPr>
          <a:xfrm>
            <a:off x="9583149" y="2848283"/>
            <a:ext cx="537741" cy="618338"/>
          </a:xfrm>
          <a:prstGeom prst="rect">
            <a:avLst/>
          </a:prstGeom>
        </p:spPr>
      </p:pic>
      <p:pic>
        <p:nvPicPr>
          <p:cNvPr id="91" name="object 33">
            <a:extLst>
              <a:ext uri="{FF2B5EF4-FFF2-40B4-BE49-F238E27FC236}">
                <a16:creationId xmlns:a16="http://schemas.microsoft.com/office/drawing/2014/main" id="{4FF82DDB-5EA4-5C65-0B41-E06F6B643C38}"/>
              </a:ext>
            </a:extLst>
          </p:cNvPr>
          <p:cNvPicPr/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8723" y="4515599"/>
            <a:ext cx="646591" cy="72384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47930B6-C159-1E76-D12A-D424CF528954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454" y="3813784"/>
            <a:ext cx="308136" cy="524665"/>
          </a:xfrm>
          <a:prstGeom prst="rect">
            <a:avLst/>
          </a:prstGeom>
        </p:spPr>
      </p:pic>
      <p:pic>
        <p:nvPicPr>
          <p:cNvPr id="93" name="Picture 18" descr="Google Logo 2020 Logo PNG vector in SVG, PDF, AI, CDR format">
            <a:extLst>
              <a:ext uri="{FF2B5EF4-FFF2-40B4-BE49-F238E27FC236}">
                <a16:creationId xmlns:a16="http://schemas.microsoft.com/office/drawing/2014/main" id="{CBAFFBD0-8DEB-D511-0C90-045AEFBA8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64397" y="2242836"/>
            <a:ext cx="644278" cy="22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0" descr="Amazon Ads | IAB UK">
            <a:extLst>
              <a:ext uri="{FF2B5EF4-FFF2-40B4-BE49-F238E27FC236}">
                <a16:creationId xmlns:a16="http://schemas.microsoft.com/office/drawing/2014/main" id="{A7FF4166-287F-7127-96E1-938ABE247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9100" y="2268820"/>
            <a:ext cx="710149" cy="19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4" descr="ISBA | IAB UK">
            <a:extLst>
              <a:ext uri="{FF2B5EF4-FFF2-40B4-BE49-F238E27FC236}">
                <a16:creationId xmlns:a16="http://schemas.microsoft.com/office/drawing/2014/main" id="{74F047C6-CA7E-7BD9-3291-1982526F5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4891" y="1550627"/>
            <a:ext cx="851277" cy="3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 descr="Red Bull Logo and symbol, meaning, history, PNG, brand">
            <a:extLst>
              <a:ext uri="{FF2B5EF4-FFF2-40B4-BE49-F238E27FC236}">
                <a16:creationId xmlns:a16="http://schemas.microsoft.com/office/drawing/2014/main" id="{4DD31065-BC19-5E1E-1F5D-34DEFA1A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965" y="4741274"/>
            <a:ext cx="524948" cy="2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B79DFCF-7A43-1A79-4C88-BEA5FD085204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318" y="3035478"/>
            <a:ext cx="538963" cy="339180"/>
          </a:xfrm>
          <a:prstGeom prst="rect">
            <a:avLst/>
          </a:prstGeom>
        </p:spPr>
      </p:pic>
      <p:pic>
        <p:nvPicPr>
          <p:cNvPr id="102" name="Picture 2" descr="Download Direct Line Group (Direct Line Insurance Group plc ...">
            <a:extLst>
              <a:ext uri="{FF2B5EF4-FFF2-40B4-BE49-F238E27FC236}">
                <a16:creationId xmlns:a16="http://schemas.microsoft.com/office/drawing/2014/main" id="{4561D01F-E45D-B270-4002-6B3466010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298" y="3731992"/>
            <a:ext cx="784668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2" descr="Samsung Ads verified by ABC to JICWEBS brand safety ...">
            <a:extLst>
              <a:ext uri="{FF2B5EF4-FFF2-40B4-BE49-F238E27FC236}">
                <a16:creationId xmlns:a16="http://schemas.microsoft.com/office/drawing/2014/main" id="{0A77672A-1BEE-7C1E-94B5-60BFCFC0F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13167" y="4725545"/>
            <a:ext cx="680336" cy="41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36D458C-2F80-3CED-E5CF-26F074631DE0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835" y="3906815"/>
            <a:ext cx="758605" cy="307310"/>
          </a:xfrm>
          <a:prstGeom prst="rect">
            <a:avLst/>
          </a:prstGeom>
        </p:spPr>
      </p:pic>
      <p:pic>
        <p:nvPicPr>
          <p:cNvPr id="108" name="Picture 6" descr="Nationwide Logo , symbol, meaning, history, PNG, brand">
            <a:extLst>
              <a:ext uri="{FF2B5EF4-FFF2-40B4-BE49-F238E27FC236}">
                <a16:creationId xmlns:a16="http://schemas.microsoft.com/office/drawing/2014/main" id="{BD5A990F-AA83-D23A-BB1B-CD9048F36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90" b="29846"/>
          <a:stretch/>
        </p:blipFill>
        <p:spPr bwMode="auto">
          <a:xfrm>
            <a:off x="4253634" y="3944450"/>
            <a:ext cx="685263" cy="1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">
            <a:extLst>
              <a:ext uri="{FF2B5EF4-FFF2-40B4-BE49-F238E27FC236}">
                <a16:creationId xmlns:a16="http://schemas.microsoft.com/office/drawing/2014/main" id="{FA33E59E-AB30-63AE-97E2-D48D32760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629" y="4765332"/>
            <a:ext cx="698706" cy="17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Allwyn UK">
            <a:extLst>
              <a:ext uri="{FF2B5EF4-FFF2-40B4-BE49-F238E27FC236}">
                <a16:creationId xmlns:a16="http://schemas.microsoft.com/office/drawing/2014/main" id="{86EBD6DE-FDEE-D4AB-72AA-4975B683B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602" y="3911723"/>
            <a:ext cx="521716" cy="1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object 135">
            <a:extLst>
              <a:ext uri="{FF2B5EF4-FFF2-40B4-BE49-F238E27FC236}">
                <a16:creationId xmlns:a16="http://schemas.microsoft.com/office/drawing/2014/main" id="{12B156A6-3465-E516-7258-690DB9E1B142}"/>
              </a:ext>
            </a:extLst>
          </p:cNvPr>
          <p:cNvPicPr/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429" y="5327699"/>
            <a:ext cx="511682" cy="562850"/>
          </a:xfrm>
          <a:prstGeom prst="rect">
            <a:avLst/>
          </a:prstGeom>
        </p:spPr>
      </p:pic>
      <p:pic>
        <p:nvPicPr>
          <p:cNvPr id="114" name="Picture 2" descr="Funding Opportunities with Reckitt Benckiser">
            <a:extLst>
              <a:ext uri="{FF2B5EF4-FFF2-40B4-BE49-F238E27FC236}">
                <a16:creationId xmlns:a16="http://schemas.microsoft.com/office/drawing/2014/main" id="{CC0B65E4-D277-0819-CBFF-30E6F5A81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8508" y="5465707"/>
            <a:ext cx="432288" cy="4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Beiersdorf Logo and symbol, meaning, history, PNG, brand">
            <a:extLst>
              <a:ext uri="{FF2B5EF4-FFF2-40B4-BE49-F238E27FC236}">
                <a16:creationId xmlns:a16="http://schemas.microsoft.com/office/drawing/2014/main" id="{597DEA4A-7800-07C9-DCE2-E81D8B3B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014" y="5548526"/>
            <a:ext cx="635187" cy="3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Havas Media UK (@HavasMediaUK) / X">
            <a:extLst>
              <a:ext uri="{FF2B5EF4-FFF2-40B4-BE49-F238E27FC236}">
                <a16:creationId xmlns:a16="http://schemas.microsoft.com/office/drawing/2014/main" id="{DB91955B-03C3-F6B2-C37B-F25A3A02D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0" t="31196" r="9034" b="32732"/>
          <a:stretch/>
        </p:blipFill>
        <p:spPr bwMode="auto">
          <a:xfrm>
            <a:off x="8230878" y="3877135"/>
            <a:ext cx="690785" cy="29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E9182F9C-D724-B1D3-0F00-616DFD83D6F6}"/>
              </a:ext>
            </a:extLst>
          </p:cNvPr>
          <p:cNvSpPr/>
          <p:nvPr/>
        </p:nvSpPr>
        <p:spPr>
          <a:xfrm>
            <a:off x="803368" y="1442339"/>
            <a:ext cx="6201732" cy="463360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ASHN – Kerry">
            <a:extLst>
              <a:ext uri="{FF2B5EF4-FFF2-40B4-BE49-F238E27FC236}">
                <a16:creationId xmlns:a16="http://schemas.microsoft.com/office/drawing/2014/main" id="{E6C0D1C4-83C0-20CE-082B-71B6E8A28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3" t="65299" r="8243" b="15372"/>
          <a:stretch/>
        </p:blipFill>
        <p:spPr bwMode="auto">
          <a:xfrm>
            <a:off x="8170393" y="4621091"/>
            <a:ext cx="811755" cy="2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r Services: Powerful Campaigns For Your Customers - tmwi">
            <a:extLst>
              <a:ext uri="{FF2B5EF4-FFF2-40B4-BE49-F238E27FC236}">
                <a16:creationId xmlns:a16="http://schemas.microsoft.com/office/drawing/2014/main" id="{E811BD9A-C76C-7AB2-A358-59FEE2A4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215" y="4507907"/>
            <a:ext cx="514848" cy="5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E0A2EA08-3EF3-D781-8583-59163537E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59" y="5395854"/>
            <a:ext cx="570161" cy="3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A2FAE8D-FD1D-B5C7-5516-4F162BDAE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757" y="3823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24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E9F84-DE9F-EB4C-D316-5A79D7B25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nt Up Arrow 9">
            <a:extLst>
              <a:ext uri="{FF2B5EF4-FFF2-40B4-BE49-F238E27FC236}">
                <a16:creationId xmlns:a16="http://schemas.microsoft.com/office/drawing/2014/main" id="{26C7CF0A-3507-EE15-BC22-ED8376FC2422}"/>
              </a:ext>
            </a:extLst>
          </p:cNvPr>
          <p:cNvSpPr/>
          <p:nvPr/>
        </p:nvSpPr>
        <p:spPr>
          <a:xfrm rot="5400000">
            <a:off x="3376860" y="4255169"/>
            <a:ext cx="658112" cy="462009"/>
          </a:xfrm>
          <a:prstGeom prst="bentUpArrow">
            <a:avLst/>
          </a:prstGeom>
          <a:solidFill>
            <a:srgbClr val="CCE8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18BA98-03FD-33F6-82D6-90E025F954B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7FDE4F3-280C-4D9C-551C-DE91D51D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lang="en-GB" sz="3000">
                <a:solidFill>
                  <a:schemeClr val="bg1"/>
                </a:solidFill>
              </a:rPr>
              <a:t>Near term roadmap – progressive expansion of end user base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9F36CA-1701-BE36-9044-A4508608C23E}"/>
              </a:ext>
            </a:extLst>
          </p:cNvPr>
          <p:cNvSpPr/>
          <p:nvPr/>
        </p:nvSpPr>
        <p:spPr>
          <a:xfrm>
            <a:off x="969329" y="1269583"/>
            <a:ext cx="1624263" cy="421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Q1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56D2A0-9D6E-0B41-9F73-2B3ED6753F80}"/>
              </a:ext>
            </a:extLst>
          </p:cNvPr>
          <p:cNvSpPr/>
          <p:nvPr/>
        </p:nvSpPr>
        <p:spPr>
          <a:xfrm>
            <a:off x="2691449" y="1269583"/>
            <a:ext cx="1624263" cy="421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Q2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8B835-782E-3113-8FF8-3EA29732F504}"/>
              </a:ext>
            </a:extLst>
          </p:cNvPr>
          <p:cNvSpPr/>
          <p:nvPr/>
        </p:nvSpPr>
        <p:spPr>
          <a:xfrm>
            <a:off x="4413569" y="1269583"/>
            <a:ext cx="1624263" cy="421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Q3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D84BCD-AD2D-D765-C166-317526031AD8}"/>
              </a:ext>
            </a:extLst>
          </p:cNvPr>
          <p:cNvSpPr/>
          <p:nvPr/>
        </p:nvSpPr>
        <p:spPr>
          <a:xfrm>
            <a:off x="6135689" y="1269583"/>
            <a:ext cx="1624263" cy="421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Q4 2025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220AEF-F058-D1D2-BCB8-456EC784243D}"/>
              </a:ext>
            </a:extLst>
          </p:cNvPr>
          <p:cNvSpPr/>
          <p:nvPr/>
        </p:nvSpPr>
        <p:spPr>
          <a:xfrm>
            <a:off x="7857809" y="1269583"/>
            <a:ext cx="1624263" cy="421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Q1 2026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CA2574-0B9B-2369-F8CB-1BB84DE11F04}"/>
              </a:ext>
            </a:extLst>
          </p:cNvPr>
          <p:cNvSpPr/>
          <p:nvPr/>
        </p:nvSpPr>
        <p:spPr>
          <a:xfrm>
            <a:off x="9579928" y="1269583"/>
            <a:ext cx="1624263" cy="421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Q2 2026</a:t>
            </a:r>
          </a:p>
        </p:txBody>
      </p:sp>
      <p:sp>
        <p:nvSpPr>
          <p:cNvPr id="19" name="Manual Input 18">
            <a:extLst>
              <a:ext uri="{FF2B5EF4-FFF2-40B4-BE49-F238E27FC236}">
                <a16:creationId xmlns:a16="http://schemas.microsoft.com/office/drawing/2014/main" id="{3D46C1A2-1AD6-7BE7-0373-215DFDC5D618}"/>
              </a:ext>
            </a:extLst>
          </p:cNvPr>
          <p:cNvSpPr/>
          <p:nvPr/>
        </p:nvSpPr>
        <p:spPr>
          <a:xfrm>
            <a:off x="4078705" y="4896872"/>
            <a:ext cx="7940842" cy="1276664"/>
          </a:xfrm>
          <a:prstGeom prst="flowChartManualInput">
            <a:avLst/>
          </a:prstGeom>
          <a:solidFill>
            <a:srgbClr val="4928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Segoe UI Semibold" panose="020F0502020204030204" pitchFamily="34" charset="0"/>
                <a:cs typeface="Segoe UI Semibold" panose="020F0502020204030204" pitchFamily="34" charset="0"/>
              </a:rPr>
              <a:t>Expanded Availability</a:t>
            </a:r>
          </a:p>
        </p:txBody>
      </p:sp>
      <p:sp>
        <p:nvSpPr>
          <p:cNvPr id="3" name="Bent Up Arrow 2">
            <a:extLst>
              <a:ext uri="{FF2B5EF4-FFF2-40B4-BE49-F238E27FC236}">
                <a16:creationId xmlns:a16="http://schemas.microsoft.com/office/drawing/2014/main" id="{9A91C88C-52F5-F335-7FB9-108C795F1B95}"/>
              </a:ext>
            </a:extLst>
          </p:cNvPr>
          <p:cNvSpPr/>
          <p:nvPr/>
        </p:nvSpPr>
        <p:spPr>
          <a:xfrm rot="5400000">
            <a:off x="3380872" y="3886199"/>
            <a:ext cx="658112" cy="462009"/>
          </a:xfrm>
          <a:prstGeom prst="bentUpArrow">
            <a:avLst/>
          </a:prstGeom>
          <a:solidFill>
            <a:srgbClr val="CCE8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anual Input 17">
            <a:extLst>
              <a:ext uri="{FF2B5EF4-FFF2-40B4-BE49-F238E27FC236}">
                <a16:creationId xmlns:a16="http://schemas.microsoft.com/office/drawing/2014/main" id="{9F4F0692-D063-0A9E-645E-4EF067DD0F53}"/>
              </a:ext>
            </a:extLst>
          </p:cNvPr>
          <p:cNvSpPr/>
          <p:nvPr/>
        </p:nvSpPr>
        <p:spPr>
          <a:xfrm>
            <a:off x="2911642" y="3528806"/>
            <a:ext cx="1404070" cy="522288"/>
          </a:xfrm>
          <a:prstGeom prst="flowChartManualInpu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Pilot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8042D-EC33-5483-6981-90034E4F639E}"/>
              </a:ext>
            </a:extLst>
          </p:cNvPr>
          <p:cNvSpPr txBox="1"/>
          <p:nvPr/>
        </p:nvSpPr>
        <p:spPr>
          <a:xfrm>
            <a:off x="3936921" y="4171935"/>
            <a:ext cx="2429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rgbClr val="CCE8E7"/>
                </a:solidFill>
                <a:latin typeface="+mn-lt"/>
              </a:rPr>
              <a:t>Platform development &amp; stability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B54D-5ACE-94F3-BD96-CB7D15C70C68}"/>
              </a:ext>
            </a:extLst>
          </p:cNvPr>
          <p:cNvSpPr txBox="1"/>
          <p:nvPr/>
        </p:nvSpPr>
        <p:spPr>
          <a:xfrm>
            <a:off x="3936921" y="4569775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rgbClr val="CCE8E7"/>
                </a:solidFill>
                <a:latin typeface="+mn-lt"/>
              </a:rPr>
              <a:t>Contractual completion</a:t>
            </a:r>
          </a:p>
        </p:txBody>
      </p:sp>
      <p:sp>
        <p:nvSpPr>
          <p:cNvPr id="13" name="Bent Up Arrow 12">
            <a:extLst>
              <a:ext uri="{FF2B5EF4-FFF2-40B4-BE49-F238E27FC236}">
                <a16:creationId xmlns:a16="http://schemas.microsoft.com/office/drawing/2014/main" id="{0B504D39-A667-2FF8-0350-39B4D09BE4BB}"/>
              </a:ext>
            </a:extLst>
          </p:cNvPr>
          <p:cNvSpPr/>
          <p:nvPr/>
        </p:nvSpPr>
        <p:spPr>
          <a:xfrm rot="5400000">
            <a:off x="823658" y="3010537"/>
            <a:ext cx="658112" cy="462009"/>
          </a:xfrm>
          <a:prstGeom prst="bentUpArrow">
            <a:avLst/>
          </a:prstGeom>
          <a:solidFill>
            <a:srgbClr val="FBD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 Up Arrow 14">
            <a:extLst>
              <a:ext uri="{FF2B5EF4-FFF2-40B4-BE49-F238E27FC236}">
                <a16:creationId xmlns:a16="http://schemas.microsoft.com/office/drawing/2014/main" id="{41933DCF-9F8F-F8D6-1F48-5158F5F8F9D9}"/>
              </a:ext>
            </a:extLst>
          </p:cNvPr>
          <p:cNvSpPr/>
          <p:nvPr/>
        </p:nvSpPr>
        <p:spPr>
          <a:xfrm rot="5400000">
            <a:off x="827670" y="2641567"/>
            <a:ext cx="658112" cy="462009"/>
          </a:xfrm>
          <a:prstGeom prst="bentUpArrow">
            <a:avLst/>
          </a:prstGeom>
          <a:solidFill>
            <a:srgbClr val="FBD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6DA6AF-E022-09C3-87B6-1F634EDEA805}"/>
              </a:ext>
            </a:extLst>
          </p:cNvPr>
          <p:cNvSpPr txBox="1"/>
          <p:nvPr/>
        </p:nvSpPr>
        <p:spPr>
          <a:xfrm>
            <a:off x="1383719" y="2927303"/>
            <a:ext cx="2429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rgbClr val="FBD4E4"/>
                </a:solidFill>
                <a:latin typeface="+mn-lt"/>
              </a:rPr>
              <a:t>Platform development &amp; stability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2166FE-AEEE-68E0-64A7-843F23D0CD6E}"/>
              </a:ext>
            </a:extLst>
          </p:cNvPr>
          <p:cNvSpPr txBox="1"/>
          <p:nvPr/>
        </p:nvSpPr>
        <p:spPr>
          <a:xfrm>
            <a:off x="1383719" y="3325143"/>
            <a:ext cx="11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rgbClr val="FBD4E4"/>
                </a:solidFill>
                <a:latin typeface="+mn-lt"/>
              </a:rPr>
              <a:t>User feedback</a:t>
            </a:r>
          </a:p>
        </p:txBody>
      </p:sp>
      <p:sp>
        <p:nvSpPr>
          <p:cNvPr id="17" name="Manual Input 16">
            <a:extLst>
              <a:ext uri="{FF2B5EF4-FFF2-40B4-BE49-F238E27FC236}">
                <a16:creationId xmlns:a16="http://schemas.microsoft.com/office/drawing/2014/main" id="{C6470574-D7EC-8BC0-8DF9-437B87DDBAB4}"/>
              </a:ext>
            </a:extLst>
          </p:cNvPr>
          <p:cNvSpPr/>
          <p:nvPr/>
        </p:nvSpPr>
        <p:spPr>
          <a:xfrm>
            <a:off x="451970" y="2270966"/>
            <a:ext cx="2459672" cy="522288"/>
          </a:xfrm>
          <a:prstGeom prst="flowChartManualInp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Beta Trial</a:t>
            </a:r>
          </a:p>
        </p:txBody>
      </p:sp>
    </p:spTree>
    <p:extLst>
      <p:ext uri="{BB962C8B-B14F-4D97-AF65-F5344CB8AC3E}">
        <p14:creationId xmlns:p14="http://schemas.microsoft.com/office/powerpoint/2010/main" val="242477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D83E9FB-5888-0F22-054C-EE58C4C17B54}"/>
              </a:ext>
            </a:extLst>
          </p:cNvPr>
          <p:cNvSpPr/>
          <p:nvPr/>
        </p:nvSpPr>
        <p:spPr>
          <a:xfrm flipH="1">
            <a:off x="-10" y="12492"/>
            <a:ext cx="5655737" cy="6786817"/>
          </a:xfrm>
          <a:prstGeom prst="rect">
            <a:avLst/>
          </a:prstGeom>
          <a:solidFill>
            <a:srgbClr val="33A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07553-F796-6245-D5D2-9824CC93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Beta Trial - High Level 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Summary </a:t>
            </a:r>
            <a:br>
              <a:rPr lang="en-GB">
                <a:solidFill>
                  <a:schemeClr val="bg1"/>
                </a:solidFill>
              </a:rPr>
            </a:br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E2B4E-0A5D-E8B2-4DCA-1F9F9357C7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GB" sz="900" b="0" i="0" u="none" strike="noStrike" kern="0" cap="none" spc="0" normalizeH="0" baseline="0" noProof="0" smtClean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1C1DC50-7958-A5F7-4CED-64CC6D3E4037}"/>
              </a:ext>
            </a:extLst>
          </p:cNvPr>
          <p:cNvSpPr txBox="1">
            <a:spLocks/>
          </p:cNvSpPr>
          <p:nvPr/>
        </p:nvSpPr>
        <p:spPr>
          <a:xfrm>
            <a:off x="905306" y="1757329"/>
            <a:ext cx="1373056" cy="7912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raphik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GT Sectra Fine Rg" panose="00000500000000000000" pitchFamily="50" charset="0"/>
                <a:ea typeface="+mn-ea"/>
                <a:cs typeface="+mn-cs"/>
              </a:defRPr>
            </a:lvl1pPr>
            <a:lvl2pPr marL="4572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Graphik" panose="020B050303020206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5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113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503030202060203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Graphik" panose="020B0604020202020204" pitchFamily="34" charset="0"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Segoe UI"/>
                <a:cs typeface="Segoe UI"/>
              </a:rPr>
              <a:t>46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raphik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Advertisers </a:t>
            </a:r>
            <a:r>
              <a:rPr lang="en-GB" sz="1200">
                <a:solidFill>
                  <a:schemeClr val="bg1"/>
                </a:solidFill>
                <a:latin typeface="Segoe UI"/>
                <a:cs typeface="Segoe UI"/>
              </a:rPr>
              <a:t>&amp;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 agencies onboarded</a:t>
            </a:r>
            <a:endParaRPr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74B2D4D-BF8C-4372-6523-50ED89818CEF}"/>
              </a:ext>
            </a:extLst>
          </p:cNvPr>
          <p:cNvSpPr txBox="1">
            <a:spLocks/>
          </p:cNvSpPr>
          <p:nvPr/>
        </p:nvSpPr>
        <p:spPr>
          <a:xfrm>
            <a:off x="905306" y="4637555"/>
            <a:ext cx="1373056" cy="7912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raphik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GT Sectra Fine Rg" panose="00000500000000000000" pitchFamily="50" charset="0"/>
                <a:ea typeface="+mn-ea"/>
                <a:cs typeface="+mn-cs"/>
              </a:defRPr>
            </a:lvl1pPr>
            <a:lvl2pPr marL="4572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Graphik" panose="020B050303020206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5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113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503030202060203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Graphik" panose="020B0604020202020204" pitchFamily="34" charset="0"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Segoe UI"/>
                <a:cs typeface="Segoe UI"/>
              </a:rPr>
              <a:t>750+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raphik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Reports generated</a:t>
            </a:r>
            <a:endParaRPr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33C0BC-D62D-A798-0DC4-72C28FC3F6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55" y="6243044"/>
            <a:ext cx="794532" cy="34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1B29F7-FF74-5E26-A215-BB52420D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5850" y="535226"/>
            <a:ext cx="683590" cy="1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3D9F8-5434-9A95-CE94-76560A72C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622" y="996679"/>
            <a:ext cx="287930" cy="32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046EDC-7F3F-6829-9E75-9FA3F936A8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763" y="1614482"/>
            <a:ext cx="550245" cy="262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0EE5F-B352-2039-C8D4-8969497D54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347" y="463508"/>
            <a:ext cx="274316" cy="2743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004407-04EB-1916-AD53-36C024835E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5811" y="445579"/>
            <a:ext cx="420259" cy="3123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2F9FCF-4503-F092-E30E-CB1D4EA503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446" y="1659305"/>
            <a:ext cx="550244" cy="1661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2F35CE-C708-0FEA-2F5A-1A1685F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62" b="20286"/>
          <a:stretch/>
        </p:blipFill>
        <p:spPr>
          <a:xfrm>
            <a:off x="10841213" y="1659305"/>
            <a:ext cx="812147" cy="1661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CC9DBE-C41F-61EB-7C08-996E371768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629" y="1081843"/>
            <a:ext cx="894937" cy="1560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AC1BC3-3EF7-8A32-E7C2-A8492CE5536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464" y="503850"/>
            <a:ext cx="683590" cy="1876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AA8714-7AE7-BAE9-3BBF-73C085BD37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808" y="1659305"/>
            <a:ext cx="598334" cy="1650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19" descr="A logo with a purple square and a purple square with a red triangle in the middle&#10;&#10;Description automatically generated">
            <a:extLst>
              <a:ext uri="{FF2B5EF4-FFF2-40B4-BE49-F238E27FC236}">
                <a16:creationId xmlns:a16="http://schemas.microsoft.com/office/drawing/2014/main" id="{0E33FF63-C370-597B-0696-3D8627727C8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6302" y="490403"/>
            <a:ext cx="727378" cy="215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0A9DD5-EB18-6C62-1282-EB1435198D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1856" y="1041502"/>
            <a:ext cx="370207" cy="2316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23A63F-42C0-943E-7E11-81FB81BA94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69932" y="1055570"/>
            <a:ext cx="821224" cy="1994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8E51E2-BBE3-732E-00DB-CFC6089A8C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0089" y="2338902"/>
            <a:ext cx="659953" cy="1726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9E2742-5778-691A-3F28-2A173091188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310" y="1614482"/>
            <a:ext cx="396785" cy="2617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7A15E6-B7CD-CF53-3F22-8E3158979AC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424" y="2329938"/>
            <a:ext cx="731591" cy="1892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5A9B1D7-2BA6-B970-674F-9F06A81C4E1F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251" y="2329938"/>
            <a:ext cx="659952" cy="186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98E0B1B-3BE9-0F73-E7AF-55AB65CB2EA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664" y="2901707"/>
            <a:ext cx="1027760" cy="48413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660EE92-35D8-55A4-FF78-E7F868F4263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880" y="2924119"/>
            <a:ext cx="955740" cy="4436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5AFC20C-84BC-F152-BF03-53C18894786B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493" y="2968943"/>
            <a:ext cx="693619" cy="3466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F4D3039-3824-41E1-3BB2-10D7275D881B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512" y="3031695"/>
            <a:ext cx="702599" cy="2285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B924F0-5496-46A4-F31F-425F50AE8DBB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178" y="3031695"/>
            <a:ext cx="597896" cy="2291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C45BC67-D0F2-8B3C-4624-9404B5DDBC31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147" y="2374761"/>
            <a:ext cx="678697" cy="10602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5563B46-5CDD-D805-1C80-D7522EF17495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142" y="3717866"/>
            <a:ext cx="804863" cy="14755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B7589E-8D26-85D6-19C7-40113C615470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387" y="924961"/>
            <a:ext cx="823682" cy="4622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694B10D-5C92-837B-05BC-6C03320CEC17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427" y="3682007"/>
            <a:ext cx="823025" cy="224969"/>
          </a:xfrm>
          <a:prstGeom prst="rect">
            <a:avLst/>
          </a:prstGeom>
        </p:spPr>
      </p:pic>
      <p:pic>
        <p:nvPicPr>
          <p:cNvPr id="52" name="Picture 51" descr="Habitat – Identity, 2002 | Graphic Thought Facility">
            <a:extLst>
              <a:ext uri="{FF2B5EF4-FFF2-40B4-BE49-F238E27FC236}">
                <a16:creationId xmlns:a16="http://schemas.microsoft.com/office/drawing/2014/main" id="{44BE5C2C-4AFE-D166-06A6-C238FADBC73F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5507" y="3686489"/>
            <a:ext cx="844465" cy="214608"/>
          </a:xfrm>
          <a:prstGeom prst="rect">
            <a:avLst/>
          </a:prstGeom>
        </p:spPr>
      </p:pic>
      <p:pic>
        <p:nvPicPr>
          <p:cNvPr id="53" name="Picture 52" descr="Argos Logo, symbol, meaning, history, PNG, brand">
            <a:extLst>
              <a:ext uri="{FF2B5EF4-FFF2-40B4-BE49-F238E27FC236}">
                <a16:creationId xmlns:a16="http://schemas.microsoft.com/office/drawing/2014/main" id="{207D9D42-677E-4FE0-A4F3-D7592D97110C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343" y="3637184"/>
            <a:ext cx="545851" cy="311910"/>
          </a:xfrm>
          <a:prstGeom prst="rect">
            <a:avLst/>
          </a:prstGeom>
        </p:spPr>
      </p:pic>
      <p:pic>
        <p:nvPicPr>
          <p:cNvPr id="54" name="Picture 53" descr="TU — Graduate Fashion Week">
            <a:extLst>
              <a:ext uri="{FF2B5EF4-FFF2-40B4-BE49-F238E27FC236}">
                <a16:creationId xmlns:a16="http://schemas.microsoft.com/office/drawing/2014/main" id="{1627D61F-8222-D3A7-92B3-77F9C488665D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222" y="3605807"/>
            <a:ext cx="368049" cy="370804"/>
          </a:xfrm>
          <a:prstGeom prst="rect">
            <a:avLst/>
          </a:prstGeom>
        </p:spPr>
      </p:pic>
      <p:pic>
        <p:nvPicPr>
          <p:cNvPr id="55" name="Picture 54" descr="First Direct | Logopedia | Fandom">
            <a:extLst>
              <a:ext uri="{FF2B5EF4-FFF2-40B4-BE49-F238E27FC236}">
                <a16:creationId xmlns:a16="http://schemas.microsoft.com/office/drawing/2014/main" id="{0C120E2F-1A27-0078-F7C2-77F2E9F7B910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091" y="2374761"/>
            <a:ext cx="669347" cy="95477"/>
          </a:xfrm>
          <a:prstGeom prst="rect">
            <a:avLst/>
          </a:prstGeom>
        </p:spPr>
      </p:pic>
      <p:pic>
        <p:nvPicPr>
          <p:cNvPr id="56" name="Picture 55" descr="A black circle with white and orange logo&#10;&#10;AI-generated content may be incorrect.">
            <a:extLst>
              <a:ext uri="{FF2B5EF4-FFF2-40B4-BE49-F238E27FC236}">
                <a16:creationId xmlns:a16="http://schemas.microsoft.com/office/drawing/2014/main" id="{7A17A859-3709-B4AE-8608-CC4119EC8778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768" y="4247031"/>
            <a:ext cx="333375" cy="333375"/>
          </a:xfrm>
          <a:prstGeom prst="rect">
            <a:avLst/>
          </a:prstGeom>
        </p:spPr>
      </p:pic>
      <p:pic>
        <p:nvPicPr>
          <p:cNvPr id="57" name="Picture 56" descr="A pink letter on a black background&#10;&#10;AI-generated content may be incorrect.">
            <a:extLst>
              <a:ext uri="{FF2B5EF4-FFF2-40B4-BE49-F238E27FC236}">
                <a16:creationId xmlns:a16="http://schemas.microsoft.com/office/drawing/2014/main" id="{6A312251-DB9C-C47E-8B13-02658E4B5EF8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274" y="4364058"/>
            <a:ext cx="942505" cy="134136"/>
          </a:xfrm>
          <a:prstGeom prst="rect">
            <a:avLst/>
          </a:prstGeom>
        </p:spPr>
      </p:pic>
      <p:pic>
        <p:nvPicPr>
          <p:cNvPr id="58" name="Picture 5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3E9D443-93B3-F302-5864-02D6EC75ABB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97495" y="4255996"/>
            <a:ext cx="771525" cy="314325"/>
          </a:xfrm>
          <a:prstGeom prst="rect">
            <a:avLst/>
          </a:prstGeom>
        </p:spPr>
      </p:pic>
      <p:pic>
        <p:nvPicPr>
          <p:cNvPr id="59" name="Picture 58" descr="A purple rectangle with black background&#10;&#10;AI-generated content may be incorrect.">
            <a:extLst>
              <a:ext uri="{FF2B5EF4-FFF2-40B4-BE49-F238E27FC236}">
                <a16:creationId xmlns:a16="http://schemas.microsoft.com/office/drawing/2014/main" id="{B97CD5A2-F907-4B0D-C462-81181F39A4C1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607" y="4193243"/>
            <a:ext cx="962025" cy="444312"/>
          </a:xfrm>
          <a:prstGeom prst="rect">
            <a:avLst/>
          </a:prstGeom>
        </p:spPr>
      </p:pic>
      <p:pic>
        <p:nvPicPr>
          <p:cNvPr id="60" name="Picture 59" descr="A logo for a company&#10;&#10;AI-generated content may be incorrect.">
            <a:extLst>
              <a:ext uri="{FF2B5EF4-FFF2-40B4-BE49-F238E27FC236}">
                <a16:creationId xmlns:a16="http://schemas.microsoft.com/office/drawing/2014/main" id="{B259D3D0-0B04-7A31-E281-C35A9ABC4717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880" y="4828616"/>
            <a:ext cx="704850" cy="381000"/>
          </a:xfrm>
          <a:prstGeom prst="rect">
            <a:avLst/>
          </a:prstGeom>
        </p:spPr>
      </p:pic>
      <p:pic>
        <p:nvPicPr>
          <p:cNvPr id="61" name="Picture 60" descr="Havas Media UK (@HavasMediaUK) / X">
            <a:extLst>
              <a:ext uri="{FF2B5EF4-FFF2-40B4-BE49-F238E27FC236}">
                <a16:creationId xmlns:a16="http://schemas.microsoft.com/office/drawing/2014/main" id="{0E774570-39C5-2436-83E6-26621C0D6A28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473" y="4756898"/>
            <a:ext cx="668431" cy="519952"/>
          </a:xfrm>
          <a:prstGeom prst="rect">
            <a:avLst/>
          </a:prstGeom>
        </p:spPr>
      </p:pic>
      <p:pic>
        <p:nvPicPr>
          <p:cNvPr id="62" name="Picture 61" descr="A purple letter on a black background&#10;&#10;AI-generated content may be incorrect.">
            <a:extLst>
              <a:ext uri="{FF2B5EF4-FFF2-40B4-BE49-F238E27FC236}">
                <a16:creationId xmlns:a16="http://schemas.microsoft.com/office/drawing/2014/main" id="{4F0FC8B9-9DFC-325B-8147-9FD7791BFF8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297395" y="4904816"/>
            <a:ext cx="466725" cy="228600"/>
          </a:xfrm>
          <a:prstGeom prst="rect">
            <a:avLst/>
          </a:prstGeom>
        </p:spPr>
      </p:pic>
      <p:pic>
        <p:nvPicPr>
          <p:cNvPr id="63" name="Picture 62" descr="Hearts &amp; Science">
            <a:extLst>
              <a:ext uri="{FF2B5EF4-FFF2-40B4-BE49-F238E27FC236}">
                <a16:creationId xmlns:a16="http://schemas.microsoft.com/office/drawing/2014/main" id="{D62689B5-CE82-ACCE-D4E8-11EEFC40273F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41" y="4806204"/>
            <a:ext cx="438150" cy="428625"/>
          </a:xfrm>
          <a:prstGeom prst="rect">
            <a:avLst/>
          </a:prstGeom>
        </p:spPr>
      </p:pic>
      <p:pic>
        <p:nvPicPr>
          <p:cNvPr id="1024" name="Picture 1023" descr="MG OMD">
            <a:extLst>
              <a:ext uri="{FF2B5EF4-FFF2-40B4-BE49-F238E27FC236}">
                <a16:creationId xmlns:a16="http://schemas.microsoft.com/office/drawing/2014/main" id="{D7CA2665-30DA-E945-6CD6-01B0970CF63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922" y="4815169"/>
            <a:ext cx="409575" cy="400050"/>
          </a:xfrm>
          <a:prstGeom prst="rect">
            <a:avLst/>
          </a:prstGeom>
        </p:spPr>
      </p:pic>
      <p:pic>
        <p:nvPicPr>
          <p:cNvPr id="1025" name="Picture 1024" descr="carat-logo-large - EACA">
            <a:extLst>
              <a:ext uri="{FF2B5EF4-FFF2-40B4-BE49-F238E27FC236}">
                <a16:creationId xmlns:a16="http://schemas.microsoft.com/office/drawing/2014/main" id="{68361B61-88A6-01E4-1D9F-6365E982AE43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362" y="5676902"/>
            <a:ext cx="581025" cy="171450"/>
          </a:xfrm>
          <a:prstGeom prst="rect">
            <a:avLst/>
          </a:prstGeom>
        </p:spPr>
      </p:pic>
      <p:pic>
        <p:nvPicPr>
          <p:cNvPr id="1027" name="Picture 1026" descr="A red and white logo&#10;&#10;AI-generated content may be incorrect.">
            <a:extLst>
              <a:ext uri="{FF2B5EF4-FFF2-40B4-BE49-F238E27FC236}">
                <a16:creationId xmlns:a16="http://schemas.microsoft.com/office/drawing/2014/main" id="{889739D3-E10C-2A1D-A8B0-68F7E8F7499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120778" y="5569325"/>
            <a:ext cx="552450" cy="371475"/>
          </a:xfrm>
          <a:prstGeom prst="rect">
            <a:avLst/>
          </a:prstGeom>
        </p:spPr>
      </p:pic>
      <p:pic>
        <p:nvPicPr>
          <p:cNvPr id="1029" name="Picture 1028" descr="A purple text on a white background&#10;&#10;AI-generated content may be incorrect.">
            <a:extLst>
              <a:ext uri="{FF2B5EF4-FFF2-40B4-BE49-F238E27FC236}">
                <a16:creationId xmlns:a16="http://schemas.microsoft.com/office/drawing/2014/main" id="{C78F24DC-9476-33E0-1B8B-88D0A396457C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594" y="5564843"/>
            <a:ext cx="714375" cy="381000"/>
          </a:xfrm>
          <a:prstGeom prst="rect">
            <a:avLst/>
          </a:prstGeom>
        </p:spPr>
      </p:pic>
      <p:pic>
        <p:nvPicPr>
          <p:cNvPr id="1058" name="Picture 1057" descr="A lion face with a black background&#10;&#10;AI-generated content may be incorrect.">
            <a:extLst>
              <a:ext uri="{FF2B5EF4-FFF2-40B4-BE49-F238E27FC236}">
                <a16:creationId xmlns:a16="http://schemas.microsoft.com/office/drawing/2014/main" id="{AFF9F027-C5DB-4EE5-4D3C-5B312681D448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951" y="5533466"/>
            <a:ext cx="447675" cy="447675"/>
          </a:xfrm>
          <a:prstGeom prst="rect">
            <a:avLst/>
          </a:prstGeom>
        </p:spPr>
      </p:pic>
      <p:pic>
        <p:nvPicPr>
          <p:cNvPr id="1059" name="Picture 1058" descr="A logo with a paper plane&#10;&#10;AI-generated content may be incorrect.">
            <a:extLst>
              <a:ext uri="{FF2B5EF4-FFF2-40B4-BE49-F238E27FC236}">
                <a16:creationId xmlns:a16="http://schemas.microsoft.com/office/drawing/2014/main" id="{E221EEB5-2F98-BC75-FEAE-F83159F71E83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929097" y="5564843"/>
            <a:ext cx="714375" cy="381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7E1F976-F53E-A862-21CC-ADC648598F3D}"/>
              </a:ext>
            </a:extLst>
          </p:cNvPr>
          <p:cNvSpPr txBox="1">
            <a:spLocks/>
          </p:cNvSpPr>
          <p:nvPr/>
        </p:nvSpPr>
        <p:spPr>
          <a:xfrm>
            <a:off x="905306" y="3197442"/>
            <a:ext cx="1373056" cy="7912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raphik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GT Sectra Fine Rg" panose="00000500000000000000" pitchFamily="50" charset="0"/>
                <a:ea typeface="+mn-ea"/>
                <a:cs typeface="+mn-cs"/>
              </a:defRPr>
            </a:lvl1pPr>
            <a:lvl2pPr marL="4572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Graphik" panose="020B050303020206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5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113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503030202060203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Graphik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£3bn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raphik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Annual media spend</a:t>
            </a:r>
            <a:endParaRPr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DA8AB2-E9EE-8FD3-B092-FED5F49CBC86}"/>
              </a:ext>
            </a:extLst>
          </p:cNvPr>
          <p:cNvSpPr txBox="1">
            <a:spLocks/>
          </p:cNvSpPr>
          <p:nvPr/>
        </p:nvSpPr>
        <p:spPr>
          <a:xfrm>
            <a:off x="3204420" y="3197441"/>
            <a:ext cx="1373056" cy="7912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raphik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GT Sectra Fine Rg" panose="00000500000000000000" pitchFamily="50" charset="0"/>
                <a:ea typeface="+mn-ea"/>
                <a:cs typeface="+mn-cs"/>
              </a:defRPr>
            </a:lvl1pPr>
            <a:lvl2pPr marL="4572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Graphik" panose="020B050303020206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5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228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113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503030202060203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228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Graphik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Graphik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&gt;80%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raphik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UK media agency billings</a:t>
            </a:r>
            <a:endParaRPr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13568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A0FC0-1D2F-7DE2-11B2-310473441B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GB" sz="900" b="0" i="0" u="none" strike="noStrike" kern="0" cap="none" spc="0" normalizeH="0" baseline="0" noProof="0" smtClean="0">
                <a:ln>
                  <a:noFill/>
                </a:ln>
                <a:solidFill>
                  <a:srgbClr val="1C3B5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1C3B5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0AAADA-FB80-99F7-18D7-1CCCBC959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67" y="292949"/>
            <a:ext cx="10810601" cy="1397739"/>
          </a:xfrm>
        </p:spPr>
        <p:txBody>
          <a:bodyPr/>
          <a:lstStyle/>
          <a:p>
            <a:r>
              <a:rPr lang="en-US"/>
              <a:t>New features dropping across 2025… </a:t>
            </a:r>
          </a:p>
        </p:txBody>
      </p:sp>
      <p:sp>
        <p:nvSpPr>
          <p:cNvPr id="5" name="Manual Input 4">
            <a:extLst>
              <a:ext uri="{FF2B5EF4-FFF2-40B4-BE49-F238E27FC236}">
                <a16:creationId xmlns:a16="http://schemas.microsoft.com/office/drawing/2014/main" id="{C9B36489-432C-3556-ED5D-B7795E80FEB2}"/>
              </a:ext>
            </a:extLst>
          </p:cNvPr>
          <p:cNvSpPr/>
          <p:nvPr/>
        </p:nvSpPr>
        <p:spPr>
          <a:xfrm>
            <a:off x="174293" y="1886687"/>
            <a:ext cx="2816942" cy="639557"/>
          </a:xfrm>
          <a:prstGeom prst="flowChartManualInput">
            <a:avLst/>
          </a:prstGeom>
          <a:solidFill>
            <a:srgbClr val="A4B0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Q1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380F4170-5B90-74E2-7A83-C6E264AA6BA4}"/>
              </a:ext>
            </a:extLst>
          </p:cNvPr>
          <p:cNvSpPr/>
          <p:nvPr/>
        </p:nvSpPr>
        <p:spPr>
          <a:xfrm>
            <a:off x="3203630" y="1886687"/>
            <a:ext cx="2816942" cy="639557"/>
          </a:xfrm>
          <a:prstGeom prst="flowChartManualInput">
            <a:avLst/>
          </a:prstGeom>
          <a:solidFill>
            <a:srgbClr val="7789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Q2</a:t>
            </a:r>
          </a:p>
        </p:txBody>
      </p:sp>
      <p:sp>
        <p:nvSpPr>
          <p:cNvPr id="9" name="Manual Input 8">
            <a:extLst>
              <a:ext uri="{FF2B5EF4-FFF2-40B4-BE49-F238E27FC236}">
                <a16:creationId xmlns:a16="http://schemas.microsoft.com/office/drawing/2014/main" id="{FE252537-BAA3-E982-A7C2-62947E576EAB}"/>
              </a:ext>
            </a:extLst>
          </p:cNvPr>
          <p:cNvSpPr/>
          <p:nvPr/>
        </p:nvSpPr>
        <p:spPr>
          <a:xfrm>
            <a:off x="6232967" y="1886687"/>
            <a:ext cx="2816942" cy="639557"/>
          </a:xfrm>
          <a:prstGeom prst="flowChartManualInput">
            <a:avLst/>
          </a:prstGeom>
          <a:solidFill>
            <a:srgbClr val="4961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Q3</a:t>
            </a:r>
          </a:p>
        </p:txBody>
      </p:sp>
      <p:sp>
        <p:nvSpPr>
          <p:cNvPr id="10" name="Manual Input 9">
            <a:extLst>
              <a:ext uri="{FF2B5EF4-FFF2-40B4-BE49-F238E27FC236}">
                <a16:creationId xmlns:a16="http://schemas.microsoft.com/office/drawing/2014/main" id="{7FD9FE8A-2245-473B-65D5-01F828CC1981}"/>
              </a:ext>
            </a:extLst>
          </p:cNvPr>
          <p:cNvSpPr/>
          <p:nvPr/>
        </p:nvSpPr>
        <p:spPr>
          <a:xfrm>
            <a:off x="9262304" y="1886687"/>
            <a:ext cx="2816942" cy="639557"/>
          </a:xfrm>
          <a:prstGeom prst="flowChartManualInp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Q4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3A0682-B614-940F-B7EF-561B566FAEE0}"/>
              </a:ext>
            </a:extLst>
          </p:cNvPr>
          <p:cNvSpPr/>
          <p:nvPr/>
        </p:nvSpPr>
        <p:spPr>
          <a:xfrm>
            <a:off x="174293" y="2806466"/>
            <a:ext cx="2816942" cy="1311065"/>
          </a:xfrm>
          <a:prstGeom prst="rect">
            <a:avLst/>
          </a:prstGeom>
          <a:solidFill>
            <a:srgbClr val="A4B0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Demographic filters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Incremental reach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E2A7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Measured by Origin (MBO)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520939-F3C1-CF6A-AF72-C201C4139F50}"/>
              </a:ext>
            </a:extLst>
          </p:cNvPr>
          <p:cNvSpPr/>
          <p:nvPr/>
        </p:nvSpPr>
        <p:spPr>
          <a:xfrm>
            <a:off x="3203630" y="2806466"/>
            <a:ext cx="2816942" cy="1311065"/>
          </a:xfrm>
          <a:prstGeom prst="rect">
            <a:avLst/>
          </a:prstGeom>
          <a:solidFill>
            <a:srgbClr val="7789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API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API end–to-end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Premium Reporting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96D99C-CB89-E225-A13A-87830323B52C}"/>
              </a:ext>
            </a:extLst>
          </p:cNvPr>
          <p:cNvSpPr/>
          <p:nvPr/>
        </p:nvSpPr>
        <p:spPr>
          <a:xfrm>
            <a:off x="6232967" y="2797092"/>
            <a:ext cx="2816942" cy="1317709"/>
          </a:xfrm>
          <a:prstGeom prst="rect">
            <a:avLst/>
          </a:prstGeom>
          <a:solidFill>
            <a:srgbClr val="4961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TikTok inventory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Social Grade Demos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slicing – device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Extended data availability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5C54E7-AEE1-81F2-EB9A-AD8C13A51E25}"/>
              </a:ext>
            </a:extLst>
          </p:cNvPr>
          <p:cNvSpPr/>
          <p:nvPr/>
        </p:nvSpPr>
        <p:spPr>
          <a:xfrm>
            <a:off x="9262304" y="2797094"/>
            <a:ext cx="2816942" cy="1311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Amazon inventory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Reach overlap 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scheduling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8291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41R9ar1WlvcMBcAcPXK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mMLQvEYkaqFyQF_FIf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BTPNqu8RzdPNGVv1jf1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f0XgU0nHnN.qqWIZNKon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0HOmNseObRcXD_buyvL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GHjNI8lQUNfY12oeLHs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QeQcYjLntmPhW0oLh9Z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XrWx9lw8JUzRtGTCQgP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yGwELQJ_PCUK9PDYcrZ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dBLKdSa3nrSvLtSp3be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bNCgTtyhdM4QiB9H_SC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8_X5B4QmeKlAALON9vk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khjMQU0yfXn0xDTMbf1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qvFVvtIme7c5e7W4jDS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AQl.DXJy3EoJPrBLfQh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gJCIphATJw9iKizPqsZ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mQZUrR2DIre7zWOq7F8e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Prmc0owURrcZS0Kr3nL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td4wFYlqOfA7g4XnKg3B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c3RIZVXlMw2pcYKo95Nc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1uIqClc8rFQcYeOZqLg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ywGOyQbPpccIh2Lm57sR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S.BE25XjuraReWkVoh1p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KrFtjDNN_9bVW.OK1Rd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UOc_dN1OdloF0_gP0Uw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ihxGbcoW9eAtDw6a3a_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_Xsdojwmkm2yflR_C.71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sI2YC890cKABg0GoYfco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XCqcpX3VM89bRn5VTgS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SxYqeVACiJTusQWgOi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JoagGYLLS8NGrwn73Ul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9mOrlz92wTYmSPxqRhzr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_Kz7tlJdSs6sfpqp_OeD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27gu5LX2378.LUtfniBb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Y_iiWHMX5yMr4k9ELO2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kCk7UCHwTi6wM6qnFhJ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GEiugVIxkuIYvl8xO3q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3Vq_qm8TfYUmIY4urqiV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g3YraU4Sh9NUOaECuUYs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PhCP8.ElcdyTT_noodr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ImUqaKEimdbV5EQaSoC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XYd9_rIY1DZTuJ6j5Xd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NCC_0cx1qkWiVBJhhOF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FPsx2YujHjC9TetuT.h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ehm1SbzH3pHKbBDqEld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KBH4UCueoOFShpol3Go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BAAr6q.Nq77f9qIJSGM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4C0EzUgB._OK6b8p_YF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_qFGIZzPd0nnANR54hfK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KxTWOcsgJVI0PZE0JLex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rJXw787_7iKykb3Aj_p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SHmuImr4G.vWxzeYi3qV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rBIUODlupb9S8d9r12K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JgKuJUOwLBY9BBwBe8XP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QF3iGInIO7VsSXcpLQC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WtG.gPxKooIYGKTj2SE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2oOPOXnfIHVDN9bY4UYA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CaxTnmSKmIt_4dViJSM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1UDcW_2ePvDZCJxwHl2v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FyhplyEO4j1c2SL1djW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2sEHEkxKGOvi8subBI7K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aJgFcneq4Y4xz9KNxJT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BZgTJwAfhF1bxhM5eCb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euBMBDDuSxiCTUTSlXJ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U0mb3gDjZLbykk8DJe5a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WeYLAWSUrWQj3qu_3ts1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9h3slw5U1NRxA.m9XGQu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GQ7Hgxqffm3QibpOohz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bHc5RTNuVOcwt.G8Mu8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i87sVg1EaK5hI4NYNj1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oPoQGR7g.Xmy7twUVoj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gWxQVZnVOWK5XGcppY9Q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pMGOW_qTdjd6VKlyizR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ylRyddynjc1k3zmTQZM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v3Twp82zQgWOKctuZIOv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nWDRgFQWOn9ZNoMKnRin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3dFw17bo19i41IUjjA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mfTgdNVb8n1I5XIVLcC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AIaIxENYTm2VeHIXERV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dfpdYLTFv0htAIXvOppM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_.JcFNTBIhkPNNxl4bPP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TspsgBAcxkVl2p22YcI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R6Et9O2oHZH5UoQ0zGWL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cmhDD3oRJGVpuqCC4J5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XATCSeXPr4z4xD56rm0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VKdtWcyzz5WbypEaMH7K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e1zLBaGnrosMp9KNbWj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hEjqVY1Fng5T3gTcfRD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rarGmz8gPwA0qVSkfBE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EkvLt_uZq82bcaZw.9m0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_JcTkiR2pXJd13d2K5.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1.68KqudOdOQr501GYhS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hOEjrqF9o2NDw8SBxWh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ImUqaKEimdbV5EQaSoC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zyE1kkJ.2R7MnX18qB6Z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dC4X3Zz0PTx8pMwtcO3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5MIzFn8Wae1LJgkec.s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27aVxQkGUP0oYIpqdWj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qf_LRTmqnwxYDPppe9v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u_EFw8minNikqDbMcUV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w95PIgaHFkvrlJpqQfC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koehoKJ4stKoK911_I2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kmoIVG8gYovskNvp60s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rAiV6b3ZVoADAQC3YuJ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d7dgz2HzowvSs2gmhgX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5A_QfRLBT9QTsXH5oZak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4.6NhEV_eLWrcsHj7mj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jzeXpF.0Zx2NPJt6MWf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OayuSfcL4iPU5taVRh_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ImUqaKEimdbV5EQaSoC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p6O2QFZp6IyFc0WJV35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l299G6IBsu5ofFGwTKJ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haaz52xIcyGBldeoBC8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y3zHiSuiWxGJBck5IaU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btz02tkn9AtckHgCdJ_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5T709rmC2WKlggn.2vF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X3DWyr4i2Z7Mimo049cC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scJUSo7xat22oaAsUVd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ir_ZE6p9VZFk9CPXrle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uSFHVIKYC2FoUKPse_o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96eJyizPZIR2XRk.o02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gNiVZjj8Vs4CAjkCx6A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8CmK4hp2f.xfxulazSG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Byj7MJ4RYOQseKq46Hy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3yfZPF.xJOnFsV3BYRDP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3c7ZycnyH3RPe9Blm.4y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PtaE6cPgm.Vdl2.cQXJ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ImUqaKEimdbV5EQaSoC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TWLvhid08CtlW5ZMiKL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ah0iU51judYnQkg0EiT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hXBxd.tIIhl1P_zjR1e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vNfWa9glWcW3fbGGRt8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QIOXAlYfa8JiAVoWEHn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5hS_YWFqvhOh5rWRtPih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tWafrNRkUc0ehuIvG390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CRfQ7Vxj7wJCPiDAUxx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CO.qjCoUig8JMH9Gn0w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OzAHGK8ciW5gZffFaZj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RDtVTqAI6NssPAhyVEH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2gnHsaiZSgEBDviE0AK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sHI1L7wR.CIDMhFVaPv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EZmCLpifZ99g7oNnwiI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Dary2n030MD3QMng2yU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csiKC1mCmiTWyM2i1l8f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l85TwSv7Iok0PTQqKVg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ICWMEXQC26r8jck6bL_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eLgInMOtz8x3Nht3Gvn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HNbD825fncAc5pBRiMx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XiySzG42QDkjGypFJn5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_7jcOwFMM1GWgVL3x4c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CE5zJSXHmiA6Av.dONA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mE9m6yoWpB_o.x4tVoP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tM4pws_y1ZVblRdR3ka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17nKQbfSYtEH3PIZXXts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dZHujPvk3Q5mFmy7pOz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sx_zGnhX9zZNjVJJ8QE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2Ag2SP5uLLflgpiPYv0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hzCLhy260L1JHO7V5B4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jvK3XFmqSC.lFTv81GW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nbBnqfPwazOzdE4w8bS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SbWPJmwmK3YomK.5fBKE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yoqvsvXYrENOxDPN2iU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XjExTRXQTGkCJR2c29T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IL9vsGZ5RBB9vF6qq0I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BZzGbehaWqRdu4KcX.m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30eISMSFviP6mg4HfOLT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uguHuWpLwyddH6jOKCc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gJQgxmJCNRhW.p373j.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ZFXEn1GTJuyfLZ36bAd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1N.dbsmq7_NBfHkSwl3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VkksJUOjfbxzyfGQ_37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IT3r73hQlhowVZmuzhO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ImUqaKEimdbV5EQaSoC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_5jYR_l4..wWp7YmLVt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Qh0b4BMvwfRh9lK_wmD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5QkBBRxr30GCIJzLXlFA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hTN4YII9fA9vueBOrDB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0gqAmArwNV8FWigP55FX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NzxELeA05E5DN2LUqnu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XBlkXBelMhmbgFY2God0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jHALsa0GyIhdEhwX7Uig"/>
</p:tagLst>
</file>

<file path=ppt/theme/theme1.xml><?xml version="1.0" encoding="utf-8"?>
<a:theme xmlns:a="http://schemas.openxmlformats.org/drawingml/2006/main" name="Origin Theme">
  <a:themeElements>
    <a:clrScheme name="Origin_colours">
      <a:dk1>
        <a:srgbClr val="1C3B51"/>
      </a:dk1>
      <a:lt1>
        <a:sysClr val="window" lastClr="FFFFFF"/>
      </a:lt1>
      <a:dk2>
        <a:srgbClr val="00ACCD"/>
      </a:dk2>
      <a:lt2>
        <a:srgbClr val="008C87"/>
      </a:lt2>
      <a:accent1>
        <a:srgbClr val="1C3B51"/>
      </a:accent1>
      <a:accent2>
        <a:srgbClr val="EE2A7B"/>
      </a:accent2>
      <a:accent3>
        <a:srgbClr val="A51048"/>
      </a:accent3>
      <a:accent4>
        <a:srgbClr val="F26522"/>
      </a:accent4>
      <a:accent5>
        <a:srgbClr val="FFCB05"/>
      </a:accent5>
      <a:accent6>
        <a:srgbClr val="9ACA3C"/>
      </a:accent6>
      <a:hlink>
        <a:srgbClr val="008C87"/>
      </a:hlink>
      <a:folHlink>
        <a:srgbClr val="00ACCD"/>
      </a:folHlink>
    </a:clrScheme>
    <a:fontScheme name="Origin_font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custClrLst>
    <a:custClr name="100% Slate">
      <a:srgbClr val="1C3B51"/>
    </a:custClr>
    <a:custClr name="100% Magenta">
      <a:srgbClr val="EE2A7B"/>
    </a:custClr>
    <a:custClr name="100% Plum">
      <a:srgbClr val="A51048"/>
    </a:custClr>
    <a:custClr name="100% Orange">
      <a:srgbClr val="F26522"/>
    </a:custClr>
    <a:custClr name="100% Yellow">
      <a:srgbClr val="FFCB05"/>
    </a:custClr>
    <a:custClr name="100% Lime">
      <a:srgbClr val="9ACA3C"/>
    </a:custClr>
    <a:custClr name="100% Green">
      <a:srgbClr val="008C87"/>
    </a:custClr>
    <a:custClr name="100% Aqua">
      <a:srgbClr val="00ACCD"/>
    </a:custClr>
    <a:custClr name="100% Blue">
      <a:srgbClr val="0066B3"/>
    </a:custClr>
    <a:custClr name="100% Purple">
      <a:srgbClr val="492860"/>
    </a:custClr>
    <a:custClr name="80% Slate">
      <a:srgbClr val="496173"/>
    </a:custClr>
    <a:custClr name="80% Magenta">
      <a:srgbClr val="F15595"/>
    </a:custClr>
    <a:custClr name="80% Plum">
      <a:srgbClr val="B6406C"/>
    </a:custClr>
    <a:custClr name="80% Orange">
      <a:srgbClr val="F4844D"/>
    </a:custClr>
    <a:custClr name="80% Yellow">
      <a:srgbClr val="FFD436"/>
    </a:custClr>
    <a:custClr name="80% Lime">
      <a:srgbClr val="ADD462"/>
    </a:custClr>
    <a:custClr name="80% Green">
      <a:srgbClr val="33A29E"/>
    </a:custClr>
    <a:custClr name="80% Aqua">
      <a:srgbClr val="33BCD6"/>
    </a:custClr>
    <a:custClr name="80% Blue">
      <a:srgbClr val="3385C2"/>
    </a:custClr>
    <a:custClr name="80% Purple">
      <a:srgbClr val="6D5380"/>
    </a:custClr>
    <a:custClr name="60% Slate">
      <a:srgbClr val="778996"/>
    </a:custClr>
    <a:custClr name="60% Magenta">
      <a:srgbClr val="F47FAF"/>
    </a:custClr>
    <a:custClr name="60% Plum">
      <a:srgbClr val="C87091"/>
    </a:custClr>
    <a:custClr name="60% Orange">
      <a:srgbClr val="F7A37A"/>
    </a:custClr>
    <a:custClr name="60% Yellow">
      <a:srgbClr val="FFDF68"/>
    </a:custClr>
    <a:custClr name="60% Lime">
      <a:srgbClr val="C2DF89"/>
    </a:custClr>
    <a:custClr name="60% Green">
      <a:srgbClr val="66B9B6"/>
    </a:custClr>
    <a:custClr name="60% Aqua">
      <a:srgbClr val="66CDE0"/>
    </a:custClr>
    <a:custClr name="60% Blue">
      <a:srgbClr val="66A3D1"/>
    </a:custClr>
    <a:custClr name="60% Purple">
      <a:srgbClr val="917EA0"/>
    </a:custClr>
    <a:custClr name="40% Slate">
      <a:srgbClr val="A4B0B9"/>
    </a:custClr>
    <a:custClr name="40% Magenta">
      <a:srgbClr val="F8AACA"/>
    </a:custClr>
    <a:custClr name="40% Plum">
      <a:srgbClr val="DB9FB5"/>
    </a:custClr>
    <a:custClr name="40% Orange">
      <a:srgbClr val="F9C1A6"/>
    </a:custClr>
    <a:custClr name="40% Yellow">
      <a:srgbClr val="FFEA9B"/>
    </a:custClr>
    <a:custClr name="40% Lime">
      <a:srgbClr val="D6EAB1"/>
    </a:custClr>
    <a:custClr name="40% Green">
      <a:srgbClr val="99D1CF"/>
    </a:custClr>
    <a:custClr name="40% Aqua">
      <a:srgbClr val="99DDEB"/>
    </a:custClr>
    <a:custClr name="40% Blue">
      <a:srgbClr val="99C2E1"/>
    </a:custClr>
    <a:custClr name="40% Purple">
      <a:srgbClr val="B6A9BF"/>
    </a:custClr>
    <a:custClr name="20% Slate">
      <a:srgbClr val="D2D8DC"/>
    </a:custClr>
    <a:custClr name="20% Magenta">
      <a:srgbClr val="FBD4E4"/>
    </a:custClr>
    <a:custClr name="20% Plum">
      <a:srgbClr val="EDCFDA"/>
    </a:custClr>
    <a:custClr name="20% Orange">
      <a:srgbClr val="FCE0D3"/>
    </a:custClr>
    <a:custClr name="20% Yellow">
      <a:srgbClr val="FFF4CD"/>
    </a:custClr>
    <a:custClr name="20% Lime">
      <a:srgbClr val="EBF4D8"/>
    </a:custClr>
    <a:custClr name="20% Green">
      <a:srgbClr val="CCE8E7"/>
    </a:custClr>
    <a:custClr name="20% Aqua">
      <a:srgbClr val="CCEEF5"/>
    </a:custClr>
    <a:custClr name="20% Blue">
      <a:srgbClr val="CCE0F0"/>
    </a:custClr>
    <a:custClr name="20% Purple">
      <a:srgbClr val="DAD4DF"/>
    </a:custClr>
  </a:custClrLst>
  <a:extLst>
    <a:ext uri="{05A4C25C-085E-4340-85A3-A5531E510DB2}">
      <thm15:themeFamily xmlns:thm15="http://schemas.microsoft.com/office/thememl/2012/main" name="Origin PPT Template V5" id="{C7BF5750-6255-2241-A295-C79064D2F41B}" vid="{D4ADDD8A-B073-8143-8CCF-23C4F95A93BD}"/>
    </a:ext>
  </a:extLst>
</a:theme>
</file>

<file path=ppt/theme/theme2.xml><?xml version="1.0" encoding="utf-8"?>
<a:theme xmlns:a="http://schemas.openxmlformats.org/drawingml/2006/main" name="1_Origin Theme">
  <a:themeElements>
    <a:clrScheme name="Origin_colours">
      <a:dk1>
        <a:srgbClr val="1C3B51"/>
      </a:dk1>
      <a:lt1>
        <a:sysClr val="window" lastClr="FFFFFF"/>
      </a:lt1>
      <a:dk2>
        <a:srgbClr val="00ACCD"/>
      </a:dk2>
      <a:lt2>
        <a:srgbClr val="008C87"/>
      </a:lt2>
      <a:accent1>
        <a:srgbClr val="1C3B51"/>
      </a:accent1>
      <a:accent2>
        <a:srgbClr val="EE2A7B"/>
      </a:accent2>
      <a:accent3>
        <a:srgbClr val="A51048"/>
      </a:accent3>
      <a:accent4>
        <a:srgbClr val="F26522"/>
      </a:accent4>
      <a:accent5>
        <a:srgbClr val="FFCB05"/>
      </a:accent5>
      <a:accent6>
        <a:srgbClr val="9ACA3C"/>
      </a:accent6>
      <a:hlink>
        <a:srgbClr val="008C87"/>
      </a:hlink>
      <a:folHlink>
        <a:srgbClr val="00ACCD"/>
      </a:folHlink>
    </a:clrScheme>
    <a:fontScheme name="Origin_font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custClrLst>
    <a:custClr name="100% Slate">
      <a:srgbClr val="1C3B51"/>
    </a:custClr>
    <a:custClr name="100% Magenta">
      <a:srgbClr val="EE2A7B"/>
    </a:custClr>
    <a:custClr name="100% Plum">
      <a:srgbClr val="A51048"/>
    </a:custClr>
    <a:custClr name="100% Orange">
      <a:srgbClr val="F26522"/>
    </a:custClr>
    <a:custClr name="100% Yellow">
      <a:srgbClr val="FFCB05"/>
    </a:custClr>
    <a:custClr name="100% Lime">
      <a:srgbClr val="9ACA3C"/>
    </a:custClr>
    <a:custClr name="100% Green">
      <a:srgbClr val="008C87"/>
    </a:custClr>
    <a:custClr name="100% Aqua">
      <a:srgbClr val="00ACCD"/>
    </a:custClr>
    <a:custClr name="100% Blue">
      <a:srgbClr val="0066B3"/>
    </a:custClr>
    <a:custClr name="100% Purple">
      <a:srgbClr val="492860"/>
    </a:custClr>
    <a:custClr name="80% Slate">
      <a:srgbClr val="496173"/>
    </a:custClr>
    <a:custClr name="80% Magenta">
      <a:srgbClr val="F15595"/>
    </a:custClr>
    <a:custClr name="80% Plum">
      <a:srgbClr val="B6406C"/>
    </a:custClr>
    <a:custClr name="80% Orange">
      <a:srgbClr val="F4844D"/>
    </a:custClr>
    <a:custClr name="80% Yellow">
      <a:srgbClr val="FFD436"/>
    </a:custClr>
    <a:custClr name="80% Lime">
      <a:srgbClr val="ADD462"/>
    </a:custClr>
    <a:custClr name="80% Green">
      <a:srgbClr val="33A29E"/>
    </a:custClr>
    <a:custClr name="80% Aqua">
      <a:srgbClr val="33BCD6"/>
    </a:custClr>
    <a:custClr name="80% Blue">
      <a:srgbClr val="3385C2"/>
    </a:custClr>
    <a:custClr name="80% Purple">
      <a:srgbClr val="6D5380"/>
    </a:custClr>
    <a:custClr name="60% Slate">
      <a:srgbClr val="778996"/>
    </a:custClr>
    <a:custClr name="60% Magenta">
      <a:srgbClr val="F47FAF"/>
    </a:custClr>
    <a:custClr name="60% Plum">
      <a:srgbClr val="C87091"/>
    </a:custClr>
    <a:custClr name="60% Orange">
      <a:srgbClr val="F7A37A"/>
    </a:custClr>
    <a:custClr name="60% Yellow">
      <a:srgbClr val="FFDF68"/>
    </a:custClr>
    <a:custClr name="60% Lime">
      <a:srgbClr val="C2DF89"/>
    </a:custClr>
    <a:custClr name="60% Green">
      <a:srgbClr val="66B9B6"/>
    </a:custClr>
    <a:custClr name="60% Aqua">
      <a:srgbClr val="66CDE0"/>
    </a:custClr>
    <a:custClr name="60% Blue">
      <a:srgbClr val="66A3D1"/>
    </a:custClr>
    <a:custClr name="60% Purple">
      <a:srgbClr val="917EA0"/>
    </a:custClr>
    <a:custClr name="40% Slate">
      <a:srgbClr val="A4B0B9"/>
    </a:custClr>
    <a:custClr name="40% Magenta">
      <a:srgbClr val="F8AACA"/>
    </a:custClr>
    <a:custClr name="40% Plum">
      <a:srgbClr val="DB9FB5"/>
    </a:custClr>
    <a:custClr name="40% Orange">
      <a:srgbClr val="F9C1A6"/>
    </a:custClr>
    <a:custClr name="40% Yellow">
      <a:srgbClr val="FFEA9B"/>
    </a:custClr>
    <a:custClr name="40% Lime">
      <a:srgbClr val="D6EAB1"/>
    </a:custClr>
    <a:custClr name="40% Green">
      <a:srgbClr val="99D1CF"/>
    </a:custClr>
    <a:custClr name="40% Aqua">
      <a:srgbClr val="99DDEB"/>
    </a:custClr>
    <a:custClr name="40% Blue">
      <a:srgbClr val="99C2E1"/>
    </a:custClr>
    <a:custClr name="40% Purple">
      <a:srgbClr val="B6A9BF"/>
    </a:custClr>
    <a:custClr name="20% Slate">
      <a:srgbClr val="D2D8DC"/>
    </a:custClr>
    <a:custClr name="20% Magenta">
      <a:srgbClr val="FBD4E4"/>
    </a:custClr>
    <a:custClr name="20% Plum">
      <a:srgbClr val="EDCFDA"/>
    </a:custClr>
    <a:custClr name="20% Orange">
      <a:srgbClr val="FCE0D3"/>
    </a:custClr>
    <a:custClr name="20% Yellow">
      <a:srgbClr val="FFF4CD"/>
    </a:custClr>
    <a:custClr name="20% Lime">
      <a:srgbClr val="EBF4D8"/>
    </a:custClr>
    <a:custClr name="20% Green">
      <a:srgbClr val="CCE8E7"/>
    </a:custClr>
    <a:custClr name="20% Aqua">
      <a:srgbClr val="CCEEF5"/>
    </a:custClr>
    <a:custClr name="20% Blue">
      <a:srgbClr val="CCE0F0"/>
    </a:custClr>
    <a:custClr name="20% Purple">
      <a:srgbClr val="DAD4DF"/>
    </a:custClr>
  </a:custClrLst>
  <a:extLst>
    <a:ext uri="{05A4C25C-085E-4340-85A3-A5531E510DB2}">
      <thm15:themeFamily xmlns:thm15="http://schemas.microsoft.com/office/thememl/2012/main" name="Presentation8" id="{EA1D6A5D-DE22-3A40-ACB3-24F18AD72377}" vid="{1F49C36F-C69E-9C46-927F-FF22C71501A3}"/>
    </a:ext>
  </a:extLst>
</a:theme>
</file>

<file path=ppt/theme/theme3.xml><?xml version="1.0" encoding="utf-8"?>
<a:theme xmlns:a="http://schemas.openxmlformats.org/drawingml/2006/main" name="2_Origin Theme">
  <a:themeElements>
    <a:clrScheme name="Origin_colours">
      <a:dk1>
        <a:srgbClr val="1C3B51"/>
      </a:dk1>
      <a:lt1>
        <a:sysClr val="window" lastClr="FFFFFF"/>
      </a:lt1>
      <a:dk2>
        <a:srgbClr val="00ACCD"/>
      </a:dk2>
      <a:lt2>
        <a:srgbClr val="008C87"/>
      </a:lt2>
      <a:accent1>
        <a:srgbClr val="1C3B51"/>
      </a:accent1>
      <a:accent2>
        <a:srgbClr val="EE2A7B"/>
      </a:accent2>
      <a:accent3>
        <a:srgbClr val="A51048"/>
      </a:accent3>
      <a:accent4>
        <a:srgbClr val="F26522"/>
      </a:accent4>
      <a:accent5>
        <a:srgbClr val="FFCB05"/>
      </a:accent5>
      <a:accent6>
        <a:srgbClr val="9ACA3C"/>
      </a:accent6>
      <a:hlink>
        <a:srgbClr val="008C87"/>
      </a:hlink>
      <a:folHlink>
        <a:srgbClr val="00ACCD"/>
      </a:folHlink>
    </a:clrScheme>
    <a:fontScheme name="Origin_font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custClrLst>
    <a:custClr name="100% Slate">
      <a:srgbClr val="1C3B51"/>
    </a:custClr>
    <a:custClr name="100% Magenta">
      <a:srgbClr val="EE2A7B"/>
    </a:custClr>
    <a:custClr name="100% Plum">
      <a:srgbClr val="A51048"/>
    </a:custClr>
    <a:custClr name="100% Orange">
      <a:srgbClr val="F26522"/>
    </a:custClr>
    <a:custClr name="100% Yellow">
      <a:srgbClr val="FFCB05"/>
    </a:custClr>
    <a:custClr name="100% Lime">
      <a:srgbClr val="9ACA3C"/>
    </a:custClr>
    <a:custClr name="100% Green">
      <a:srgbClr val="008C87"/>
    </a:custClr>
    <a:custClr name="100% Aqua">
      <a:srgbClr val="00ACCD"/>
    </a:custClr>
    <a:custClr name="100% Blue">
      <a:srgbClr val="0066B3"/>
    </a:custClr>
    <a:custClr name="100% Purple">
      <a:srgbClr val="492860"/>
    </a:custClr>
    <a:custClr name="80% Slate">
      <a:srgbClr val="496173"/>
    </a:custClr>
    <a:custClr name="80% Magenta">
      <a:srgbClr val="F15595"/>
    </a:custClr>
    <a:custClr name="80% Plum">
      <a:srgbClr val="B6406C"/>
    </a:custClr>
    <a:custClr name="80% Orange">
      <a:srgbClr val="F4844D"/>
    </a:custClr>
    <a:custClr name="80% Yellow">
      <a:srgbClr val="FFD436"/>
    </a:custClr>
    <a:custClr name="80% Lime">
      <a:srgbClr val="ADD462"/>
    </a:custClr>
    <a:custClr name="80% Green">
      <a:srgbClr val="33A29E"/>
    </a:custClr>
    <a:custClr name="80% Aqua">
      <a:srgbClr val="33BCD6"/>
    </a:custClr>
    <a:custClr name="80% Blue">
      <a:srgbClr val="3385C2"/>
    </a:custClr>
    <a:custClr name="80% Purple">
      <a:srgbClr val="6D5380"/>
    </a:custClr>
    <a:custClr name="60% Slate">
      <a:srgbClr val="778996"/>
    </a:custClr>
    <a:custClr name="60% Magenta">
      <a:srgbClr val="F47FAF"/>
    </a:custClr>
    <a:custClr name="60% Plum">
      <a:srgbClr val="C87091"/>
    </a:custClr>
    <a:custClr name="60% Orange">
      <a:srgbClr val="F7A37A"/>
    </a:custClr>
    <a:custClr name="60% Yellow">
      <a:srgbClr val="FFDF68"/>
    </a:custClr>
    <a:custClr name="60% Lime">
      <a:srgbClr val="C2DF89"/>
    </a:custClr>
    <a:custClr name="60% Green">
      <a:srgbClr val="66B9B6"/>
    </a:custClr>
    <a:custClr name="60% Aqua">
      <a:srgbClr val="66CDE0"/>
    </a:custClr>
    <a:custClr name="60% Blue">
      <a:srgbClr val="66A3D1"/>
    </a:custClr>
    <a:custClr name="60% Purple">
      <a:srgbClr val="917EA0"/>
    </a:custClr>
    <a:custClr name="40% Slate">
      <a:srgbClr val="A4B0B9"/>
    </a:custClr>
    <a:custClr name="40% Magenta">
      <a:srgbClr val="F8AACA"/>
    </a:custClr>
    <a:custClr name="40% Plum">
      <a:srgbClr val="DB9FB5"/>
    </a:custClr>
    <a:custClr name="40% Orange">
      <a:srgbClr val="F9C1A6"/>
    </a:custClr>
    <a:custClr name="40% Yellow">
      <a:srgbClr val="FFEA9B"/>
    </a:custClr>
    <a:custClr name="40% Lime">
      <a:srgbClr val="D6EAB1"/>
    </a:custClr>
    <a:custClr name="40% Green">
      <a:srgbClr val="99D1CF"/>
    </a:custClr>
    <a:custClr name="40% Aqua">
      <a:srgbClr val="99DDEB"/>
    </a:custClr>
    <a:custClr name="40% Blue">
      <a:srgbClr val="99C2E1"/>
    </a:custClr>
    <a:custClr name="40% Purple">
      <a:srgbClr val="B6A9BF"/>
    </a:custClr>
    <a:custClr name="20% Slate">
      <a:srgbClr val="D2D8DC"/>
    </a:custClr>
    <a:custClr name="20% Magenta">
      <a:srgbClr val="FBD4E4"/>
    </a:custClr>
    <a:custClr name="20% Plum">
      <a:srgbClr val="EDCFDA"/>
    </a:custClr>
    <a:custClr name="20% Orange">
      <a:srgbClr val="FCE0D3"/>
    </a:custClr>
    <a:custClr name="20% Yellow">
      <a:srgbClr val="FFF4CD"/>
    </a:custClr>
    <a:custClr name="20% Lime">
      <a:srgbClr val="EBF4D8"/>
    </a:custClr>
    <a:custClr name="20% Green">
      <a:srgbClr val="CCE8E7"/>
    </a:custClr>
    <a:custClr name="20% Aqua">
      <a:srgbClr val="CCEEF5"/>
    </a:custClr>
    <a:custClr name="20% Blue">
      <a:srgbClr val="CCE0F0"/>
    </a:custClr>
    <a:custClr name="20% Purple">
      <a:srgbClr val="DAD4DF"/>
    </a:custClr>
  </a:custClrLst>
  <a:extLst>
    <a:ext uri="{05A4C25C-085E-4340-85A3-A5531E510DB2}">
      <thm15:themeFamily xmlns:thm15="http://schemas.microsoft.com/office/thememl/2012/main" name="Origin PPT Template V5" id="{C7BF5750-6255-2241-A295-C79064D2F41B}" vid="{D4ADDD8A-B073-8143-8CCF-23C4F95A93B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0512B41-99CB-4BB6-A78F-19AFC6BCB773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F6950167C5CE46A9A070662376A49C" ma:contentTypeVersion="18" ma:contentTypeDescription="Create a new document." ma:contentTypeScope="" ma:versionID="6294cb9377c9f32e2745a2c6599d523a">
  <xsd:schema xmlns:xsd="http://www.w3.org/2001/XMLSchema" xmlns:xs="http://www.w3.org/2001/XMLSchema" xmlns:p="http://schemas.microsoft.com/office/2006/metadata/properties" xmlns:ns2="0fbd0a86-c451-44ae-93e4-685555ecba8d" xmlns:ns3="2c51c951-45f4-46b9-b5ab-787c234be6cd" targetNamespace="http://schemas.microsoft.com/office/2006/metadata/properties" ma:root="true" ma:fieldsID="57fb1fed32804c5145c0e4a63fe96fb4" ns2:_="" ns3:_="">
    <xsd:import namespace="0fbd0a86-c451-44ae-93e4-685555ecba8d"/>
    <xsd:import namespace="2c51c951-45f4-46b9-b5ab-787c234be6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d0a86-c451-44ae-93e4-685555ecba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714c7ce-8455-4837-b106-d9bc408f7d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1c951-45f4-46b9-b5ab-787c234be6c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3869a5b-691a-4c7f-b610-372eb508864d}" ma:internalName="TaxCatchAll" ma:showField="CatchAllData" ma:web="2c51c951-45f4-46b9-b5ab-787c234be6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fbd0a86-c451-44ae-93e4-685555ecba8d">
      <Terms xmlns="http://schemas.microsoft.com/office/infopath/2007/PartnerControls"/>
    </lcf76f155ced4ddcb4097134ff3c332f>
    <TaxCatchAll xmlns="2c51c951-45f4-46b9-b5ab-787c234be6c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E8CB32-7554-4A9E-B713-CAF348B1DE76}">
  <ds:schemaRefs>
    <ds:schemaRef ds:uri="0fbd0a86-c451-44ae-93e4-685555ecba8d"/>
    <ds:schemaRef ds:uri="2c51c951-45f4-46b9-b5ab-787c234be6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3E5BD4-194C-4B52-878B-A2D2FD7DC040}">
  <ds:schemaRefs>
    <ds:schemaRef ds:uri="2c51c951-45f4-46b9-b5ab-787c234be6cd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0fbd0a86-c451-44ae-93e4-685555ecba8d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115B64A-F22E-40E0-8D7C-2B7A742A1E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 Theme</Template>
  <TotalTime>0</TotalTime>
  <Words>1264</Words>
  <Application>Microsoft Office PowerPoint</Application>
  <PresentationFormat>Widescreen</PresentationFormat>
  <Paragraphs>413</Paragraphs>
  <Slides>24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Calibri</vt:lpstr>
      <vt:lpstr>Graphik</vt:lpstr>
      <vt:lpstr>Segoe UI</vt:lpstr>
      <vt:lpstr>Segoe UI Black</vt:lpstr>
      <vt:lpstr>Segoe UI Semibold</vt:lpstr>
      <vt:lpstr>Origin Theme</vt:lpstr>
      <vt:lpstr>1_Origin Theme</vt:lpstr>
      <vt:lpstr>2_Origin Theme</vt:lpstr>
      <vt:lpstr>think-cell Slide</vt:lpstr>
      <vt:lpstr>The UK Cross-Media  Measurement Platform</vt:lpstr>
      <vt:lpstr>Market challenges</vt:lpstr>
      <vt:lpstr>PowerPoint Presentation</vt:lpstr>
      <vt:lpstr>PowerPoint Presentation</vt:lpstr>
      <vt:lpstr>Part of the WFA’s global  framework</vt:lpstr>
      <vt:lpstr>Over 50 funding stakeholders involved in service design</vt:lpstr>
      <vt:lpstr>Near term roadmap – progressive expansion of end user base</vt:lpstr>
      <vt:lpstr>Beta Trial - High Level  Summary  </vt:lpstr>
      <vt:lpstr>New features dropping across 2025… </vt:lpstr>
      <vt:lpstr>…and greater media coverage</vt:lpstr>
      <vt:lpstr>PowerPoint Presentation</vt:lpstr>
      <vt:lpstr>PowerPoint Presentation</vt:lpstr>
      <vt:lpstr>Origin enables you to see your de-duplicated Total Campaign Delivery (ie Reach and Frequency) for the first time.  From gross siloes to actual net campaign delivery </vt:lpstr>
      <vt:lpstr>Unique &amp; duplicated reach – touchpoint roles</vt:lpstr>
      <vt:lpstr>Overlap reports – where is duplication happening and how much real overlap is there? </vt:lpstr>
      <vt:lpstr>Overlap reports – where is duplication happening and how much real overlap is there? </vt:lpstr>
      <vt:lpstr>Incremental reach – helping to manage across touchpoints</vt:lpstr>
      <vt:lpstr>Understanding cover build by video completion status</vt:lpstr>
      <vt:lpstr>Completion status by vendor</vt:lpstr>
      <vt:lpstr>Frequency and Impressions </vt:lpstr>
      <vt:lpstr>The voice of the advertiser</vt:lpstr>
      <vt:lpstr>PowerPoint Presentation</vt:lpstr>
      <vt:lpstr>Roadmap that supports media-neutral planning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Lawson</dc:creator>
  <cp:lastModifiedBy>Sarah Chetta</cp:lastModifiedBy>
  <cp:revision>2</cp:revision>
  <dcterms:created xsi:type="dcterms:W3CDTF">2024-12-30T16:22:01Z</dcterms:created>
  <dcterms:modified xsi:type="dcterms:W3CDTF">2025-05-01T13:29:54Z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10846664</vt:lpwstr>
  </property>
  <property fmtid="{D5CDD505-2E9C-101B-9397-08002B2CF9AE}" pid="3" name="NXPowerLiteSettings">
    <vt:lpwstr>874006B004C800</vt:lpwstr>
  </property>
  <property fmtid="{D5CDD505-2E9C-101B-9397-08002B2CF9AE}" pid="4" name="NXPowerLiteVersion">
    <vt:lpwstr>D7.1.14</vt:lpwstr>
  </property>
  <property fmtid="{D5CDD505-2E9C-101B-9397-08002B2CF9AE}" pid="5" name="ContentTypeId">
    <vt:lpwstr>0x010100D7F6950167C5CE46A9A070662376A49C</vt:lpwstr>
  </property>
  <property fmtid="{D5CDD505-2E9C-101B-9397-08002B2CF9AE}" pid="6" name="MediaServiceImageTags">
    <vt:lpwstr/>
  </property>
</Properties>
</file>