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880" r:id="rId4"/>
    <p:sldMasterId id="2147483817" r:id="rId5"/>
    <p:sldMasterId id="2147483848" r:id="rId6"/>
    <p:sldMasterId id="2147483850" r:id="rId7"/>
    <p:sldMasterId id="2147483874" r:id="rId8"/>
    <p:sldMasterId id="2147483876" r:id="rId9"/>
    <p:sldMasterId id="2147483878" r:id="rId10"/>
    <p:sldMasterId id="2147483857" r:id="rId11"/>
    <p:sldMasterId id="2147483868" r:id="rId12"/>
  </p:sldMasterIdLst>
  <p:notesMasterIdLst>
    <p:notesMasterId r:id="rId21"/>
  </p:notesMasterIdLst>
  <p:handoutMasterIdLst>
    <p:handoutMasterId r:id="rId22"/>
  </p:handoutMasterIdLst>
  <p:sldIdLst>
    <p:sldId id="262" r:id="rId13"/>
    <p:sldId id="266" r:id="rId14"/>
    <p:sldId id="267" r:id="rId15"/>
    <p:sldId id="268" r:id="rId16"/>
    <p:sldId id="270" r:id="rId17"/>
    <p:sldId id="269" r:id="rId18"/>
    <p:sldId id="271" r:id="rId19"/>
    <p:sldId id="272" r:id="rId20"/>
  </p:sldIdLst>
  <p:sldSz cx="12192000" cy="6858000"/>
  <p:notesSz cx="6858000" cy="9144000"/>
  <p:embeddedFontLst>
    <p:embeddedFont>
      <p:font typeface="Muli Regular" panose="020B0604020202020204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65D"/>
    <a:srgbClr val="242C59"/>
    <a:srgbClr val="0072CE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uli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CA51-F936-394B-9806-25184CB372C6}" type="datetimeFigureOut">
              <a:rPr lang="en-US" smtClean="0">
                <a:latin typeface="Muli Regular" charset="0"/>
              </a:rPr>
              <a:t>5/7/2025</a:t>
            </a:fld>
            <a:endParaRPr lang="en-US">
              <a:latin typeface="Muli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ul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3835D-1F67-8740-A6E3-E9CBFBC1AAFA}" type="slidenum">
              <a:rPr lang="en-US" smtClean="0">
                <a:latin typeface="Muli Regular" charset="0"/>
              </a:rPr>
              <a:t>‹#›</a:t>
            </a:fld>
            <a:endParaRPr lang="en-US">
              <a:latin typeface="Mul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6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uli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uli Regular" charset="0"/>
              </a:defRPr>
            </a:lvl1pPr>
          </a:lstStyle>
          <a:p>
            <a:fld id="{D1379AAA-C0C0-CB49-8400-60D4C0C57CDC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uli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uli Regular" charset="0"/>
              </a:defRPr>
            </a:lvl1pPr>
          </a:lstStyle>
          <a:p>
            <a:fld id="{3C1A31D5-59AE-914B-B6B8-D3FB1071D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1pPr>
    <a:lvl2pPr marL="457178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2pPr>
    <a:lvl3pPr marL="914354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3pPr>
    <a:lvl4pPr marL="1371532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4pPr>
    <a:lvl5pPr marL="1828709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ink Sha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59" y="763908"/>
            <a:ext cx="5011215" cy="689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2E8D33-1E21-4D33-58BE-5E789C9E56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7256" y="241907"/>
            <a:ext cx="2895600" cy="30839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27E0ABC-04C3-F26E-A52C-74AE4EB993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7256" y="3462535"/>
            <a:ext cx="2895600" cy="229508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044A61F-B015-2C80-5E0D-CF20B3E63E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241907"/>
            <a:ext cx="2895600" cy="30839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B104A76-B5EA-A19C-3CA0-E26DEAE55ED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62535"/>
            <a:ext cx="2895600" cy="308392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1C5223D-BAC2-5DA2-A835-2AE6B473B8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811338"/>
            <a:ext cx="5011724" cy="4513960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2400"/>
            </a:lvl1pPr>
            <a:lvl2pPr marL="536575" indent="-176213">
              <a:buFont typeface="Arial" panose="020B0604020202020204" pitchFamily="34" charset="0"/>
              <a:buChar char="•"/>
              <a:defRPr sz="2000"/>
            </a:lvl2pPr>
            <a:lvl3pPr marL="896938" indent="-176213">
              <a:buFont typeface="Arial" panose="020B0604020202020204" pitchFamily="34" charset="0"/>
              <a:buChar char="•"/>
              <a:defRPr sz="1800"/>
            </a:lvl3pPr>
            <a:lvl4pPr marL="1257300" indent="-184150">
              <a:buFont typeface="Arial" panose="020B0604020202020204" pitchFamily="34" charset="0"/>
              <a:buChar char="•"/>
              <a:tabLst>
                <a:tab pos="1257300" algn="l"/>
              </a:tabLst>
              <a:defRPr sz="1600"/>
            </a:lvl4pPr>
            <a:lvl5pPr marL="1617663" indent="-1841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11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Pink Sha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59" y="763908"/>
            <a:ext cx="5011215" cy="689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2077FF3-8270-E45E-919C-BFB3D8E997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60987"/>
            <a:ext cx="2895600" cy="3140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2E8D33-1E21-4D33-58BE-5E789C9E56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7256" y="160987"/>
            <a:ext cx="2895600" cy="558888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17F78A3-E266-FAD5-0112-90C8D65ED5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8999"/>
            <a:ext cx="2895600" cy="32307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2036C-8831-5328-6FC0-460E65642B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811338"/>
            <a:ext cx="5011724" cy="4513960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2400"/>
            </a:lvl1pPr>
            <a:lvl2pPr marL="536575" indent="-176213">
              <a:buFont typeface="Arial" panose="020B0604020202020204" pitchFamily="34" charset="0"/>
              <a:buChar char="•"/>
              <a:defRPr sz="2000"/>
            </a:lvl2pPr>
            <a:lvl3pPr marL="896938" indent="-176213">
              <a:buFont typeface="Arial" panose="020B0604020202020204" pitchFamily="34" charset="0"/>
              <a:buChar char="•"/>
              <a:defRPr sz="1800"/>
            </a:lvl3pPr>
            <a:lvl4pPr marL="1257300" indent="-184150">
              <a:buFont typeface="Arial" panose="020B0604020202020204" pitchFamily="34" charset="0"/>
              <a:buChar char="•"/>
              <a:tabLst>
                <a:tab pos="1257300" algn="l"/>
              </a:tabLst>
              <a:defRPr sz="1600"/>
            </a:lvl4pPr>
            <a:lvl5pPr marL="1617663" indent="-1841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5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088838" y="3275800"/>
            <a:ext cx="5800662" cy="6894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GB"/>
              <a:t>Our People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C4277D-B3D5-AB38-4C84-B3A64F1F6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-511043" y="3387448"/>
            <a:ext cx="5800663" cy="46614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The leadership team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841E1F-C9C5-0270-0717-DB178763D5B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47392" y="2875865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586AA8-B259-98A7-2B0A-5EE7E52D475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824716" y="2875864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CEF8CE-7738-29DB-C122-3E6548C2C9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576472" y="2875863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CBCA457-4558-9412-E4AF-BCEAAB179F2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28228" y="2875862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466304-9DCC-4F65-D3FC-146C2E26BA5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047390" y="5253924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C54DD12-2B9A-54B1-4D13-D0E7026331F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824714" y="5253923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9553CEF-A069-51CB-FF89-B45BC465462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576470" y="5253922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294F716-7B37-CEBE-F351-3A70E388201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328226" y="5253921"/>
            <a:ext cx="1397001" cy="71699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6E7B816-3EAE-FB92-2F6B-0B4F0B10A39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47390" y="1360956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8972CB0-B9A2-BB5F-FCE3-771ECD9C05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24714" y="1360955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46D7FD92-D40D-57D9-84EE-92AB70B4AC0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29148" y="1369943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40DB20F1-59DB-948D-C105-23AE3179F3D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76470" y="1369942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D8C02582-2233-E4AC-85F4-27E63119FD8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47390" y="3753305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B9211DF-0688-7BDD-145C-88E5A462AEA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24714" y="3753304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568D6561-5EDF-682E-D4A2-C0EFC1924D1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29148" y="3762292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4C5AD23E-1E12-D300-E5FA-1D645551C46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76470" y="3762291"/>
            <a:ext cx="1397000" cy="136935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42537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088838" y="3275800"/>
            <a:ext cx="5800662" cy="6894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GB"/>
              <a:t>ISBA 2023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C4277D-B3D5-AB38-4C84-B3A64F1F6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676701" y="4575193"/>
            <a:ext cx="3425175" cy="46614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841E1F-C9C5-0270-0717-DB178763D5B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3835" y="1174244"/>
            <a:ext cx="7140015" cy="120481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2AA2F8F-4269-02DD-20DF-D4E006E63FE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3835" y="2597542"/>
            <a:ext cx="7140015" cy="120481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F753F24-B213-037D-3A06-BB6A8D7173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13835" y="4020840"/>
            <a:ext cx="7140015" cy="120481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AD153-A515-FEFC-0CAD-BB4160B7E8F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70917" y="1174244"/>
            <a:ext cx="523167" cy="4826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536212-05ED-D45A-25D7-C7F6F5C6A4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970916" y="2597542"/>
            <a:ext cx="523167" cy="4826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D6AEE0F-570B-AD9C-AAD2-437AF9B2715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70915" y="4020840"/>
            <a:ext cx="523167" cy="4826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08563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nten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59" y="763908"/>
            <a:ext cx="5011215" cy="689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87A6815-417D-1D95-538B-CD552CAD87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06450" y="2127250"/>
            <a:ext cx="10571163" cy="33147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1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D3CF-1F13-8BFF-BCCA-9930E2CA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59" y="2522583"/>
            <a:ext cx="10946891" cy="26092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0AA5E2-D83B-FBA1-0C7A-4B9A7EC8DCC8}"/>
              </a:ext>
            </a:extLst>
          </p:cNvPr>
          <p:cNvSpPr txBox="1">
            <a:spLocks/>
          </p:cNvSpPr>
          <p:nvPr userDrawn="1"/>
        </p:nvSpPr>
        <p:spPr>
          <a:xfrm>
            <a:off x="806959" y="1833139"/>
            <a:ext cx="641516" cy="689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spc="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800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71BF21-D85C-98C6-9D3D-89A66C247D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6959" y="5175773"/>
            <a:ext cx="10946891" cy="483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 sz="1100"/>
            </a:lvl5pPr>
          </a:lstStyle>
          <a:p>
            <a:pPr lvl="4"/>
            <a:r>
              <a:rPr lang="en-GB"/>
              <a:t>Insert 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6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D3CF-1F13-8BFF-BCCA-9930E2CA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59" y="2522583"/>
            <a:ext cx="10946891" cy="2609279"/>
          </a:xfrm>
          <a:prstGeom prst="rect">
            <a:avLst/>
          </a:prstGeom>
        </p:spPr>
        <p:txBody>
          <a:bodyPr numCol="2"/>
          <a:lstStyle/>
          <a:p>
            <a:r>
              <a:rPr lang="en-GB"/>
              <a:t>Click to edit Master title style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0AA5E2-D83B-FBA1-0C7A-4B9A7EC8DCC8}"/>
              </a:ext>
            </a:extLst>
          </p:cNvPr>
          <p:cNvSpPr txBox="1">
            <a:spLocks/>
          </p:cNvSpPr>
          <p:nvPr userDrawn="1"/>
        </p:nvSpPr>
        <p:spPr>
          <a:xfrm>
            <a:off x="806959" y="1833139"/>
            <a:ext cx="641516" cy="689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spc="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800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71BF21-D85C-98C6-9D3D-89A66C247D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6959" y="5175773"/>
            <a:ext cx="10946891" cy="48341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5pPr>
              <a:defRPr sz="1100"/>
            </a:lvl5pPr>
          </a:lstStyle>
          <a:p>
            <a:pPr lvl="4"/>
            <a:r>
              <a:rPr lang="en-GB"/>
              <a:t>Insert Name</a:t>
            </a:r>
          </a:p>
          <a:p>
            <a:pPr lvl="4"/>
            <a:endParaRPr lang="en-GB"/>
          </a:p>
          <a:p>
            <a:pPr marL="0" marR="0" lvl="4" indent="0" algn="l" defTabSz="914423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Name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634E1C-4935-F7DB-D843-DA7DFE288A00}"/>
              </a:ext>
            </a:extLst>
          </p:cNvPr>
          <p:cNvSpPr txBox="1">
            <a:spLocks/>
          </p:cNvSpPr>
          <p:nvPr userDrawn="1"/>
        </p:nvSpPr>
        <p:spPr>
          <a:xfrm>
            <a:off x="5638888" y="1833139"/>
            <a:ext cx="641516" cy="689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spc="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8000">
                <a:solidFill>
                  <a:schemeClr val="accent4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4541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2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07E-717A-973C-2593-44C0A3405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Full Wid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D226-7DAA-A755-FFCD-9D7F74555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60" y="763908"/>
            <a:ext cx="10173590" cy="689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23C9A-3E96-FD47-C86A-F44E9A568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811338"/>
            <a:ext cx="10571163" cy="3859212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2400"/>
            </a:lvl1pPr>
            <a:lvl2pPr marL="536575" indent="-176213">
              <a:buFont typeface="Arial" panose="020B0604020202020204" pitchFamily="34" charset="0"/>
              <a:buChar char="•"/>
              <a:defRPr sz="2000"/>
            </a:lvl2pPr>
            <a:lvl3pPr marL="896938" indent="-176213">
              <a:buFont typeface="Arial" panose="020B0604020202020204" pitchFamily="34" charset="0"/>
              <a:buChar char="•"/>
              <a:defRPr sz="1800"/>
            </a:lvl3pPr>
            <a:lvl4pPr marL="1257300" indent="-184150">
              <a:buFont typeface="Arial" panose="020B0604020202020204" pitchFamily="34" charset="0"/>
              <a:buChar char="•"/>
              <a:tabLst>
                <a:tab pos="1257300" algn="l"/>
              </a:tabLst>
              <a:defRPr sz="1600"/>
            </a:lvl4pPr>
            <a:lvl5pPr marL="1617663" indent="-1841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0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43DB-6AFB-DB85-C1CB-CC5B5BFC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59" y="763908"/>
            <a:ext cx="5011215" cy="689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1C40BD2-4C7A-6443-7583-9C34A68151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87511" y="763908"/>
            <a:ext cx="5011215" cy="556139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1612EAE-3774-1EED-3563-F53F7E3CE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811338"/>
            <a:ext cx="5011724" cy="4513960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2400"/>
            </a:lvl1pPr>
            <a:lvl2pPr marL="536575" indent="-176213">
              <a:buFont typeface="Arial" panose="020B0604020202020204" pitchFamily="34" charset="0"/>
              <a:buChar char="•"/>
              <a:defRPr sz="2000"/>
            </a:lvl2pPr>
            <a:lvl3pPr marL="896938" indent="-176213">
              <a:buFont typeface="Arial" panose="020B0604020202020204" pitchFamily="34" charset="0"/>
              <a:buChar char="•"/>
              <a:defRPr sz="1800"/>
            </a:lvl3pPr>
            <a:lvl4pPr marL="1257300" indent="-184150">
              <a:buFont typeface="Arial" panose="020B0604020202020204" pitchFamily="34" charset="0"/>
              <a:buChar char="•"/>
              <a:tabLst>
                <a:tab pos="1257300" algn="l"/>
              </a:tabLst>
              <a:defRPr sz="1600"/>
            </a:lvl4pPr>
            <a:lvl5pPr marL="1617663" indent="-1841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9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1" y="2643427"/>
            <a:ext cx="3971309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5" name="Picture 4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067D88C4-FEBF-52AF-76BF-3AA942EB07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6084" cy="596652"/>
          </a:xfrm>
          <a:prstGeom prst="rect">
            <a:avLst/>
          </a:prstGeom>
        </p:spPr>
      </p:pic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877009DE-8D04-9A32-5A0D-9BD677DDBB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306FA-9347-B616-71BF-1047A0F75B5C}"/>
              </a:ext>
            </a:extLst>
          </p:cNvPr>
          <p:cNvSpPr/>
          <p:nvPr userDrawn="1"/>
        </p:nvSpPr>
        <p:spPr>
          <a:xfrm>
            <a:off x="4683095" y="0"/>
            <a:ext cx="750890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45F231-D6D9-ECB4-6351-31D9955D59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92168" y="0"/>
            <a:ext cx="4799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9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B36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1" y="2643427"/>
            <a:ext cx="3971309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5" name="Picture 4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067D88C4-FEBF-52AF-76BF-3AA942EB07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6084" cy="596652"/>
          </a:xfrm>
          <a:prstGeom prst="rect">
            <a:avLst/>
          </a:prstGeom>
        </p:spPr>
      </p:pic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877009DE-8D04-9A32-5A0D-9BD677DDBB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B36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2" y="2643427"/>
            <a:ext cx="347828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3" name="Picture 2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52393A84-E544-ACBC-4A6E-E12AD8D811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6084" cy="596652"/>
          </a:xfrm>
          <a:prstGeom prst="rect">
            <a:avLst/>
          </a:prstGeom>
        </p:spPr>
      </p:pic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7847927A-4BF4-EE94-963D-5FB309F96D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0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B36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2" y="2643427"/>
            <a:ext cx="347828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3" name="Picture 2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44C88AAF-643B-9E48-CDB0-9215D853EF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6084" cy="596652"/>
          </a:xfrm>
          <a:prstGeom prst="rect">
            <a:avLst/>
          </a:prstGeom>
        </p:spPr>
      </p:pic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325012F8-2003-10B3-3D33-496CAFD00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B36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2" y="2643427"/>
            <a:ext cx="347828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325012F8-2003-10B3-3D33-496CAFD00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  <p:pic>
        <p:nvPicPr>
          <p:cNvPr id="6" name="Picture 5" descr="A blue rectangle with white letters on it&#10;&#10;Description automatically generated">
            <a:extLst>
              <a:ext uri="{FF2B5EF4-FFF2-40B4-BE49-F238E27FC236}">
                <a16:creationId xmlns:a16="http://schemas.microsoft.com/office/drawing/2014/main" id="{98263B22-BBBF-BC9D-3112-F805C20A72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0670" cy="5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4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2" y="2643427"/>
            <a:ext cx="347828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325012F8-2003-10B3-3D33-496CAFD00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  <p:pic>
        <p:nvPicPr>
          <p:cNvPr id="6" name="Picture 5" descr="A blue rectangle with white letters on it&#10;&#10;Description automatically generated">
            <a:extLst>
              <a:ext uri="{FF2B5EF4-FFF2-40B4-BE49-F238E27FC236}">
                <a16:creationId xmlns:a16="http://schemas.microsoft.com/office/drawing/2014/main" id="{98263B22-BBBF-BC9D-3112-F805C20A72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0670" cy="5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5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FF799FF-B6D2-F64D-B203-DFA7B5B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42" y="2643427"/>
            <a:ext cx="347828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of presentation</a:t>
            </a:r>
            <a:endParaRPr lang="en-US"/>
          </a:p>
        </p:txBody>
      </p:sp>
      <p:pic>
        <p:nvPicPr>
          <p:cNvPr id="2" name="Picture 1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325012F8-2003-10B3-3D33-496CAFD00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  <p:pic>
        <p:nvPicPr>
          <p:cNvPr id="6" name="Picture 5" descr="A blue rectangle with white letters on it&#10;&#10;Description automatically generated">
            <a:extLst>
              <a:ext uri="{FF2B5EF4-FFF2-40B4-BE49-F238E27FC236}">
                <a16:creationId xmlns:a16="http://schemas.microsoft.com/office/drawing/2014/main" id="{98263B22-BBBF-BC9D-3112-F805C20A72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2" y="1780347"/>
            <a:ext cx="1510670" cy="5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quare with blue text&#10;&#10;Description automatically generated">
            <a:extLst>
              <a:ext uri="{FF2B5EF4-FFF2-40B4-BE49-F238E27FC236}">
                <a16:creationId xmlns:a16="http://schemas.microsoft.com/office/drawing/2014/main" id="{B095E7B9-FE68-B9D7-E565-144C878BC7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035" y="5864147"/>
            <a:ext cx="812046" cy="831121"/>
          </a:xfrm>
          <a:prstGeom prst="rect">
            <a:avLst/>
          </a:prstGeom>
        </p:spPr>
      </p:pic>
      <p:pic>
        <p:nvPicPr>
          <p:cNvPr id="2" name="Picture 1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2C166C7F-18E9-6D10-A9DB-5B3C1890C4E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35" y="171854"/>
            <a:ext cx="916909" cy="3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59" r:id="rId2"/>
    <p:sldLayoutId id="2147483860" r:id="rId3"/>
    <p:sldLayoutId id="2147483861" r:id="rId4"/>
    <p:sldLayoutId id="2147483865" r:id="rId5"/>
    <p:sldLayoutId id="2147483867" r:id="rId6"/>
    <p:sldLayoutId id="2147483872" r:id="rId7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spc="50" baseline="0" dirty="0" smtClean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914423" rtl="0" eaLnBrk="1" latinLnBrk="0" hangingPunct="1">
        <a:lnSpc>
          <a:spcPct val="100000"/>
        </a:lnSpc>
        <a:spcBef>
          <a:spcPts val="1001"/>
        </a:spcBef>
        <a:buFont typeface="Arial"/>
        <a:buNone/>
        <a:defRPr lang="en-US" sz="1200" b="0" i="0" kern="1200" cap="none" spc="0" baseline="0" dirty="0" smtClean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0" indent="0" algn="l" defTabSz="914423" rtl="0" eaLnBrk="1" latinLnBrk="0" hangingPunct="1">
        <a:lnSpc>
          <a:spcPct val="100000"/>
        </a:lnSpc>
        <a:spcBef>
          <a:spcPts val="500"/>
        </a:spcBef>
        <a:buFont typeface="Arial"/>
        <a:buNone/>
        <a:defRPr lang="en-US" sz="1200" b="0" i="0" kern="1200" cap="none" spc="0" baseline="0" dirty="0" smtClean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0" indent="0" algn="l" defTabSz="914423" rtl="0" eaLnBrk="1" latinLnBrk="0" hangingPunct="1">
        <a:lnSpc>
          <a:spcPct val="100000"/>
        </a:lnSpc>
        <a:spcBef>
          <a:spcPts val="500"/>
        </a:spcBef>
        <a:buFont typeface="Arial"/>
        <a:buNone/>
        <a:defRPr lang="en-US" sz="1200" b="0" i="0" kern="1200" cap="none" spc="0" baseline="0" dirty="0" smtClean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0" indent="0" algn="l" defTabSz="914423" rtl="0" eaLnBrk="1" latinLnBrk="0" hangingPunct="1">
        <a:lnSpc>
          <a:spcPct val="100000"/>
        </a:lnSpc>
        <a:spcBef>
          <a:spcPts val="500"/>
        </a:spcBef>
        <a:buFont typeface="Arial"/>
        <a:buNone/>
        <a:defRPr sz="1200" b="0" i="0" kern="1200" spc="0" baseline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0" indent="0" algn="l" defTabSz="914423" rtl="0" eaLnBrk="1" latinLnBrk="0" hangingPunct="1">
        <a:lnSpc>
          <a:spcPct val="100000"/>
        </a:lnSpc>
        <a:spcBef>
          <a:spcPts val="500"/>
        </a:spcBef>
        <a:buFont typeface="Arial"/>
        <a:buNone/>
        <a:defRPr lang="en-US" sz="1200" b="0" i="0" kern="1200" spc="0" dirty="0">
          <a:solidFill>
            <a:srgbClr val="242C59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le with white letters on it&#10;&#10;Description automatically generated">
            <a:extLst>
              <a:ext uri="{FF2B5EF4-FFF2-40B4-BE49-F238E27FC236}">
                <a16:creationId xmlns:a16="http://schemas.microsoft.com/office/drawing/2014/main" id="{0CEEF0F7-3E68-4891-4BA4-5C503EA5B4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37" y="171854"/>
            <a:ext cx="932407" cy="368262"/>
          </a:xfrm>
          <a:prstGeom prst="rect">
            <a:avLst/>
          </a:prstGeom>
        </p:spPr>
      </p:pic>
      <p:pic>
        <p:nvPicPr>
          <p:cNvPr id="10" name="Picture 9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A235451D-44C7-0E5C-857C-E3F48942EE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87" y="5873858"/>
            <a:ext cx="801559" cy="8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2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spc="50" baseline="0" dirty="0" smtClean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914423" rtl="0" eaLnBrk="1" latinLnBrk="0" hangingPunct="1">
        <a:lnSpc>
          <a:spcPct val="90000"/>
        </a:lnSpc>
        <a:spcBef>
          <a:spcPts val="1001"/>
        </a:spcBef>
        <a:buFont typeface="Arial"/>
        <a:buNone/>
        <a:defRPr lang="en-US" sz="1800" b="0" i="0" kern="1200" cap="none" spc="0" baseline="0" dirty="0" smtClean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600" b="0" i="0" kern="1200" cap="none" spc="0" baseline="0" dirty="0" smtClean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401" b="0" i="0" kern="1200" cap="none" spc="0" baseline="0" dirty="0" smtClean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sz="1200" b="0" i="0" kern="1200" spc="0" baseline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0" indent="0" algn="l" defTabSz="914423" rtl="0" eaLnBrk="1" latinLnBrk="0" hangingPunct="1">
        <a:lnSpc>
          <a:spcPct val="120000"/>
        </a:lnSpc>
        <a:spcBef>
          <a:spcPts val="500"/>
        </a:spcBef>
        <a:buFont typeface="Arial"/>
        <a:buNone/>
        <a:defRPr lang="en-US" sz="1001" b="0" i="0" kern="1200" spc="0" dirty="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mmaS@isba.org.uk" TargetMode="External"/><Relationship Id="rId2" Type="http://schemas.openxmlformats.org/officeDocument/2006/relationships/hyperlink" Target="mailto:DanL@isba.org.uk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FF18-4436-7C22-A2C8-62A350E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Responsible Media Guide 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March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34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11DB-5A49-4F73-D342-B5EB40F5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59" y="763908"/>
            <a:ext cx="8013191" cy="689444"/>
          </a:xfrm>
        </p:spPr>
        <p:txBody>
          <a:bodyPr>
            <a:normAutofit/>
          </a:bodyPr>
          <a:lstStyle/>
          <a:p>
            <a:r>
              <a:rPr lang="en-GB"/>
              <a:t>Introduction – why have we created this guide?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2ED51-9BAA-8DB4-9CF3-C8E2B8CC3DCF}"/>
              </a:ext>
            </a:extLst>
          </p:cNvPr>
          <p:cNvSpPr txBox="1"/>
          <p:nvPr/>
        </p:nvSpPr>
        <p:spPr>
          <a:xfrm>
            <a:off x="806959" y="1370648"/>
            <a:ext cx="11280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latin typeface="+mj-lt"/>
                <a:cs typeface="Segoe UI" panose="020B0502040204020203" pitchFamily="34" charset="0"/>
              </a:rPr>
              <a:t>Advertising drives sales, builds brand equity, and reflects social shifts and behaviors however </a:t>
            </a:r>
            <a:r>
              <a:rPr lang="en-US" dirty="0">
                <a:latin typeface="+mj-lt"/>
                <a:cs typeface="Segoe UI" panose="020B0502040204020203" pitchFamily="34" charset="0"/>
              </a:rPr>
              <a:t>our members have told us that the pressure of</a:t>
            </a:r>
            <a:r>
              <a:rPr lang="en-US" baseline="0" dirty="0">
                <a:latin typeface="+mj-lt"/>
                <a:cs typeface="Segoe UI" panose="020B0502040204020203" pitchFamily="34" charset="0"/>
              </a:rPr>
              <a:t> meeting regulatory standards and implementing responsible media best practices is a high priority issue</a:t>
            </a:r>
          </a:p>
          <a:p>
            <a:endParaRPr lang="en-US" dirty="0">
              <a:latin typeface="+mj-lt"/>
              <a:cs typeface="Segoe UI" panose="020B0502040204020203" pitchFamily="34" charset="0"/>
            </a:endParaRPr>
          </a:p>
          <a:p>
            <a:pPr lvl="0"/>
            <a:endParaRPr lang="en-US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5" name="Rectangle 14" descr="Marketing">
            <a:extLst>
              <a:ext uri="{FF2B5EF4-FFF2-40B4-BE49-F238E27FC236}">
                <a16:creationId xmlns:a16="http://schemas.microsoft.com/office/drawing/2014/main" id="{0112714C-E094-E7A5-FF12-E7F6718F0AC2}"/>
              </a:ext>
            </a:extLst>
          </p:cNvPr>
          <p:cNvSpPr/>
          <p:nvPr/>
        </p:nvSpPr>
        <p:spPr>
          <a:xfrm>
            <a:off x="2230435" y="2852015"/>
            <a:ext cx="810000" cy="81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8BFFD3-3FEC-FF77-7219-33B5C5BB9A8A}"/>
              </a:ext>
            </a:extLst>
          </p:cNvPr>
          <p:cNvGrpSpPr/>
          <p:nvPr/>
        </p:nvGrpSpPr>
        <p:grpSpPr>
          <a:xfrm>
            <a:off x="1398192" y="4005985"/>
            <a:ext cx="2496429" cy="1173138"/>
            <a:chOff x="3689152" y="1656276"/>
            <a:chExt cx="2496429" cy="11731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E583D3-3833-DF9D-F5E7-E947637B8069}"/>
                </a:ext>
              </a:extLst>
            </p:cNvPr>
            <p:cNvSpPr/>
            <p:nvPr/>
          </p:nvSpPr>
          <p:spPr>
            <a:xfrm>
              <a:off x="4385581" y="1656276"/>
              <a:ext cx="1800000" cy="116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D31768-9AF2-424C-3913-E1896FD0B5E0}"/>
                </a:ext>
              </a:extLst>
            </p:cNvPr>
            <p:cNvSpPr txBox="1"/>
            <p:nvPr/>
          </p:nvSpPr>
          <p:spPr>
            <a:xfrm>
              <a:off x="3689152" y="1669258"/>
              <a:ext cx="2495904" cy="116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C</a:t>
              </a:r>
              <a:r>
                <a:rPr lang="en-US" sz="1600" dirty="0">
                  <a:latin typeface="+mj-lt"/>
                  <a:cs typeface="Segoe UI" panose="020B0502040204020203" pitchFamily="34" charset="0"/>
                </a:rPr>
                <a:t>reate </a:t>
              </a: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impartial brand </a:t>
              </a:r>
              <a:r>
                <a:rPr lang="en-US" sz="1600" kern="1200" dirty="0">
                  <a:latin typeface="+mj-lt"/>
                  <a:cs typeface="Segoe UI" panose="020B0502040204020203" pitchFamily="34" charset="0"/>
                </a:rPr>
                <a:t>led advice for those who want to </a:t>
              </a: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commit to ethical, sustainable, and impactful advertising</a:t>
              </a:r>
              <a:endParaRPr lang="en-US" sz="1600" kern="1200" dirty="0"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24" name="Rectangle 23" descr="User Network">
            <a:extLst>
              <a:ext uri="{FF2B5EF4-FFF2-40B4-BE49-F238E27FC236}">
                <a16:creationId xmlns:a16="http://schemas.microsoft.com/office/drawing/2014/main" id="{1D0EDFC3-9FE5-40BD-B5E2-D27648FB3422}"/>
              </a:ext>
            </a:extLst>
          </p:cNvPr>
          <p:cNvSpPr/>
          <p:nvPr/>
        </p:nvSpPr>
        <p:spPr>
          <a:xfrm>
            <a:off x="5730262" y="2843505"/>
            <a:ext cx="810000" cy="81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050705-AE67-6B9C-ED1D-3587C591192E}"/>
              </a:ext>
            </a:extLst>
          </p:cNvPr>
          <p:cNvGrpSpPr/>
          <p:nvPr/>
        </p:nvGrpSpPr>
        <p:grpSpPr>
          <a:xfrm>
            <a:off x="4940512" y="4001514"/>
            <a:ext cx="2389500" cy="1160156"/>
            <a:chOff x="6205831" y="1656276"/>
            <a:chExt cx="2389500" cy="116015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31AB9F-08AB-2E91-825E-B4AC7683CE4F}"/>
                </a:ext>
              </a:extLst>
            </p:cNvPr>
            <p:cNvSpPr/>
            <p:nvPr/>
          </p:nvSpPr>
          <p:spPr>
            <a:xfrm>
              <a:off x="6500581" y="1656276"/>
              <a:ext cx="1800000" cy="116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E9A87F-FF69-3152-0686-695084A83587}"/>
                </a:ext>
              </a:extLst>
            </p:cNvPr>
            <p:cNvSpPr txBox="1"/>
            <p:nvPr/>
          </p:nvSpPr>
          <p:spPr>
            <a:xfrm>
              <a:off x="6205831" y="1656276"/>
              <a:ext cx="2389500" cy="116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Draws on ISBA’s experts and industry involvement across each fast-evolving</a:t>
              </a:r>
              <a:r>
                <a:rPr lang="en-US" sz="1600" dirty="0">
                  <a:latin typeface="+mj-lt"/>
                  <a:cs typeface="Segoe UI" panose="020B0502040204020203" pitchFamily="34" charset="0"/>
                </a:rPr>
                <a:t> </a:t>
              </a: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topic</a:t>
              </a:r>
              <a:endParaRPr lang="en-US" sz="1600" kern="1200" dirty="0"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32" name="Rectangle 31" descr="Hierarchy">
            <a:extLst>
              <a:ext uri="{FF2B5EF4-FFF2-40B4-BE49-F238E27FC236}">
                <a16:creationId xmlns:a16="http://schemas.microsoft.com/office/drawing/2014/main" id="{E697B10D-F4F3-C724-E1BC-7C3C138EA3F0}"/>
              </a:ext>
            </a:extLst>
          </p:cNvPr>
          <p:cNvSpPr/>
          <p:nvPr/>
        </p:nvSpPr>
        <p:spPr>
          <a:xfrm>
            <a:off x="9230089" y="2843505"/>
            <a:ext cx="810000" cy="810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B028C6-E947-7A2A-0F90-4AE2E6834D5C}"/>
              </a:ext>
            </a:extLst>
          </p:cNvPr>
          <p:cNvGrpSpPr/>
          <p:nvPr/>
        </p:nvGrpSpPr>
        <p:grpSpPr>
          <a:xfrm>
            <a:off x="7675929" y="3970677"/>
            <a:ext cx="3296870" cy="1190993"/>
            <a:chOff x="8615581" y="1625439"/>
            <a:chExt cx="3296870" cy="119099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414254-9861-AEED-A5A0-55F3558D4222}"/>
                </a:ext>
              </a:extLst>
            </p:cNvPr>
            <p:cNvSpPr/>
            <p:nvPr/>
          </p:nvSpPr>
          <p:spPr>
            <a:xfrm>
              <a:off x="8615581" y="1656276"/>
              <a:ext cx="1800000" cy="116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302795-51C3-315B-276F-A9470EFD5689}"/>
                </a:ext>
              </a:extLst>
            </p:cNvPr>
            <p:cNvSpPr txBox="1"/>
            <p:nvPr/>
          </p:nvSpPr>
          <p:spPr>
            <a:xfrm>
              <a:off x="9237032" y="1625439"/>
              <a:ext cx="2675419" cy="116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+mj-lt"/>
                  <a:cs typeface="Segoe UI" panose="020B0502040204020203" pitchFamily="34" charset="0"/>
                </a:rPr>
                <a:t>Educate </a:t>
              </a: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for better  conversations with partners and internal teams </a:t>
              </a:r>
              <a:r>
                <a:rPr lang="en-US" sz="1600" dirty="0">
                  <a:latin typeface="+mj-lt"/>
                  <a:cs typeface="Segoe UI" panose="020B0502040204020203" pitchFamily="34" charset="0"/>
                </a:rPr>
                <a:t>embedding </a:t>
              </a:r>
              <a:r>
                <a:rPr lang="en-US" sz="1600" kern="1200" baseline="0" dirty="0">
                  <a:latin typeface="+mj-lt"/>
                  <a:cs typeface="Segoe UI" panose="020B0502040204020203" pitchFamily="34" charset="0"/>
                </a:rPr>
                <a:t>corporate ESG goals into media practices</a:t>
              </a:r>
              <a:endParaRPr lang="en-US" sz="1600" kern="1200" dirty="0"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8721517-FB8F-541E-AFB6-E06F60972FCC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Governance</a:t>
            </a:r>
            <a:endParaRPr lang="en-US" sz="16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4415BE-06BC-F37D-ECD0-94DDC8E65279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Brand Safety</a:t>
            </a: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77CB28-36CC-6933-EBA5-8A886808F49A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Introduction</a:t>
            </a:r>
            <a:endParaRPr lang="en-US" b="1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9DC208-A728-AFF7-1C3C-7EB35C947069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Sustainability</a:t>
            </a: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BB7AA9-6C09-FFB7-49BF-5196A13AFE9B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Inclusion</a:t>
            </a:r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F1A8C9-1C4B-08FE-E284-2BB209E47F93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4283-DD7E-EBD2-B7DF-A9E5481D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Sustainability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DDC7-206C-93AD-BA3F-F6B3101339CC}"/>
              </a:ext>
            </a:extLst>
          </p:cNvPr>
          <p:cNvSpPr txBox="1"/>
          <p:nvPr/>
        </p:nvSpPr>
        <p:spPr>
          <a:xfrm>
            <a:off x="806959" y="1397674"/>
            <a:ext cx="6096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1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Climate emergency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Advertising's role in promoting sustainable options and aligning with carbon reduction strategies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Global Media Sustainability Framework (GMSF)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Standardised methodologies for measuring and reducing media-related emissions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Practical tips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Implementing sustainability practices in media planning and buying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2DB00B-AF26-4066-DC06-2400D3B54141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Governance</a:t>
            </a:r>
            <a:endParaRPr lang="en-US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EF52B8-EBD6-7A10-AB34-28FFD229E385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Brand Safety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34812-1B15-AD98-0A3E-BB089EA1A79A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Introduction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1C38D7-4C1F-4142-9EF4-004A1BEA3BA5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Sustainability</a:t>
            </a:r>
            <a:endParaRPr lang="en-US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5D211A-ADBB-2690-1988-C6D110DE64FD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Inclusion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3028A8-1144-4690-2FCA-CA2CFF31171E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Ai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56F8-0DA9-25A2-FFC7-128BFE6A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035" y="540633"/>
            <a:ext cx="4423008" cy="393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B4F79D-433B-F9E8-6454-A62FD6FA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217" y="3693211"/>
            <a:ext cx="4521420" cy="199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090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4AF4-C3D1-E1FA-C89B-47F8ADC7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Inclusion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6AB3D-AFFA-1BB6-1FFD-1D5BCB8768E8}"/>
              </a:ext>
            </a:extLst>
          </p:cNvPr>
          <p:cNvSpPr txBox="1"/>
          <p:nvPr/>
        </p:nvSpPr>
        <p:spPr>
          <a:xfrm>
            <a:off x="806959" y="1359001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1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Inclusive Media Strategy Framework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Importance of reaching diverse audiences and supporting minority-owned media vendors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endParaRPr lang="en-GB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Accessible Advertising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Creating accessible advertising for people with disabilities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endParaRPr lang="en-GB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GB" b="1" i="0" dirty="0">
                <a:solidFill>
                  <a:srgbClr val="242424"/>
                </a:solidFill>
                <a:effectLst/>
                <a:latin typeface="+mj-lt"/>
              </a:rPr>
              <a:t>Practical tips</a:t>
            </a:r>
            <a:r>
              <a:rPr lang="en-GB" b="0" i="0" dirty="0">
                <a:solidFill>
                  <a:srgbClr val="242424"/>
                </a:solidFill>
                <a:effectLst/>
                <a:latin typeface="+mj-lt"/>
              </a:rPr>
              <a:t>: Strategies for creating authentic connections with diverse audiences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9971B-702F-DC09-E8F8-575EEF3813A0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Governance</a:t>
            </a:r>
            <a:endParaRPr lang="en-US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DD819-1A2D-82C3-3755-F87CA5CE3433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Brand Safety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62C93-0B95-6D89-BD95-B893910688BB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Introduction</a:t>
            </a:r>
            <a:endParaRPr lang="en-US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C4F4F-FD47-FB50-14E9-38F76633CB64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Sustainability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9E0D1B-40A6-E7C1-C271-AA5ADD980D7E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Inclusion</a:t>
            </a:r>
            <a:endParaRPr 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9F1113-8A46-E12F-59AD-A4786EB85583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Ai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9589A-8E76-57BC-87B5-4F7BC909D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155" y="400049"/>
            <a:ext cx="4178341" cy="4486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33C9A8-5726-0E70-D8A4-5F8EDD6CE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30" y="3429000"/>
            <a:ext cx="1991921" cy="2505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774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DF12-D630-54A3-9465-3BCD321B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Artificial Intelligence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B8071-0644-0DDA-73E0-5949F13D6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0" y="1811338"/>
            <a:ext cx="5289550" cy="3580467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defTabSz="914354">
              <a:buNone/>
            </a:pPr>
            <a:r>
              <a:rPr lang="en-GB" sz="1800" b="1" dirty="0">
                <a:solidFill>
                  <a:srgbClr val="242424"/>
                </a:solidFill>
                <a:latin typeface="+mj-lt"/>
                <a:ea typeface="+mn-ea"/>
                <a:cs typeface="+mn-cs"/>
              </a:rPr>
              <a:t>Responsible adoption of AI: </a:t>
            </a:r>
            <a:r>
              <a:rPr lang="en-GB" sz="1800" dirty="0">
                <a:solidFill>
                  <a:srgbClr val="242424"/>
                </a:solidFill>
                <a:latin typeface="+mj-lt"/>
                <a:ea typeface="+mn-ea"/>
                <a:cs typeface="+mn-cs"/>
              </a:rPr>
              <a:t>Incentives, strategic considerations, education, governance, and responsible data management</a:t>
            </a:r>
          </a:p>
          <a:p>
            <a:pPr marL="0" defTabSz="914354">
              <a:spcBef>
                <a:spcPts val="750"/>
              </a:spcBef>
              <a:spcAft>
                <a:spcPts val="750"/>
              </a:spcAft>
            </a:pPr>
            <a:endParaRPr lang="en-GB" sz="1800" dirty="0">
              <a:solidFill>
                <a:srgbClr val="242424"/>
              </a:solidFill>
              <a:latin typeface="+mj-lt"/>
              <a:ea typeface="+mn-ea"/>
              <a:cs typeface="+mn-cs"/>
            </a:endParaRPr>
          </a:p>
          <a:p>
            <a:pPr marL="0" indent="0" defTabSz="914354">
              <a:buNone/>
            </a:pPr>
            <a:r>
              <a:rPr lang="en-GB" sz="1800" b="1" dirty="0">
                <a:solidFill>
                  <a:srgbClr val="242424"/>
                </a:solidFill>
                <a:latin typeface="+mj-lt"/>
                <a:ea typeface="+mn-ea"/>
                <a:cs typeface="Segoe UI"/>
              </a:rPr>
              <a:t>Addressing ESG: </a:t>
            </a:r>
            <a:r>
              <a:rPr lang="en-GB" sz="1800" dirty="0">
                <a:solidFill>
                  <a:srgbClr val="242424"/>
                </a:solidFill>
                <a:latin typeface="+mj-lt"/>
                <a:ea typeface="+mn-ea"/>
                <a:cs typeface="Segoe UI"/>
              </a:rPr>
              <a:t>Ensuring transparency and reducing negative environmental impacts</a:t>
            </a:r>
          </a:p>
          <a:p>
            <a:pPr marL="0" defTabSz="914354"/>
            <a:endParaRPr lang="en-GB" sz="1800" dirty="0">
              <a:solidFill>
                <a:srgbClr val="242424"/>
              </a:solidFill>
              <a:latin typeface="+mj-lt"/>
              <a:ea typeface="+mn-ea"/>
              <a:cs typeface="+mn-cs"/>
            </a:endParaRPr>
          </a:p>
          <a:p>
            <a:pPr marL="0" indent="0" defTabSz="914354">
              <a:buNone/>
            </a:pPr>
            <a:r>
              <a:rPr lang="en-GB" sz="1800" b="1" dirty="0">
                <a:solidFill>
                  <a:srgbClr val="242424"/>
                </a:solidFill>
                <a:latin typeface="+mj-lt"/>
                <a:ea typeface="+mn-ea"/>
                <a:cs typeface="+mn-cs"/>
              </a:rPr>
              <a:t>Practical tips: </a:t>
            </a:r>
            <a:r>
              <a:rPr lang="en-GB" sz="1800" dirty="0">
                <a:solidFill>
                  <a:srgbClr val="242424"/>
                </a:solidFill>
                <a:latin typeface="+mj-lt"/>
                <a:ea typeface="+mn-ea"/>
                <a:cs typeface="+mn-cs"/>
              </a:rPr>
              <a:t>Selecting AI vendors and managing legal and regulatory risks</a:t>
            </a:r>
          </a:p>
          <a:p>
            <a:pPr marL="0" defTabSz="914354"/>
            <a:endParaRPr lang="en-US" sz="1800" b="1" dirty="0">
              <a:solidFill>
                <a:srgbClr val="242424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9C4256-220E-C1B9-928D-DA12E2F5D9B6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Governance</a:t>
            </a:r>
            <a:endParaRPr lang="en-US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EA923-0F48-7779-6037-CE5346CEFC79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Brand Safety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E9668-AA05-8E38-6625-0D28F2E50078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Introduction</a:t>
            </a:r>
            <a:endParaRPr lang="en-US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04D17-9143-E411-7C74-17636B788ACD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Sustainability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2604E-CF29-ED6C-4F7F-5BE68E742D09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Inclusion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C6954-77C7-B345-98BB-390DF86573EB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AI</a:t>
            </a:r>
            <a:endParaRPr lang="en-US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42CD2-9CD2-5770-486A-B8D510B3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428" y="578045"/>
            <a:ext cx="4400377" cy="3776594"/>
          </a:xfrm>
          <a:prstGeom prst="round2DiagRect">
            <a:avLst>
              <a:gd name="adj1" fmla="val 16667"/>
              <a:gd name="adj2" fmla="val 1039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44AD6D-9E95-7971-FAA8-BD1E80C9A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107454"/>
            <a:ext cx="2800350" cy="3048676"/>
          </a:xfrm>
          <a:prstGeom prst="snip2DiagRect">
            <a:avLst>
              <a:gd name="adj1" fmla="val 2316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10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C67E-151D-C5FB-ED79-1A07375A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Digital &amp; Data Governance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9AD0D-D199-45DD-9953-5DD7D17F1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367" y="1847943"/>
            <a:ext cx="6233694" cy="3748041"/>
          </a:xfrm>
        </p:spPr>
        <p:txBody>
          <a:bodyPr lIns="91440" tIns="45720" rIns="91440" bIns="45720" anchor="t"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Regulatory compliance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: Ensuring compliance with data protection and privacy </a:t>
            </a:r>
            <a:r>
              <a:rPr lang="en-GB" sz="1800" dirty="0">
                <a:solidFill>
                  <a:srgbClr val="242424"/>
                </a:solidFill>
                <a:latin typeface="+mj-lt"/>
                <a:cs typeface="Arial"/>
              </a:rPr>
              <a:t>legislation</a:t>
            </a: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Digital data ethics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: Establishing good practices for data management and protecting consumer </a:t>
            </a:r>
            <a:r>
              <a:rPr lang="en-GB" sz="1800" dirty="0">
                <a:solidFill>
                  <a:srgbClr val="242424"/>
                </a:solidFill>
                <a:latin typeface="+mj-lt"/>
                <a:cs typeface="Arial"/>
              </a:rPr>
              <a:t>data</a:t>
            </a: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</a:rPr>
              <a:t>Practical tips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</a:rPr>
              <a:t>: Safeguarding consumer data in the supply chain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C9CF2-1C7D-82E2-E61D-B820A2E607C8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Digital Governance</a:t>
            </a:r>
            <a:endParaRPr lang="en-US" sz="16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F9AF3-8BE3-54FC-F01D-AFD0777D9AF2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Brand Safety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BA3D9-9075-06FE-93FF-F13240E342BD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Introduction</a:t>
            </a:r>
            <a:endParaRPr lang="en-US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22FFB-10AD-769C-FE95-06106FEB4C51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Sustainability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992E5-7AFB-3277-1EFF-41388C36D260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Inclusion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BED4F5-E408-259A-3286-9F826E1B1F4C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Ai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F3A9B1-E6FF-C207-3A0A-CD5B91FC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10" y="676275"/>
            <a:ext cx="4980727" cy="2652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750545-E5C0-4B2F-881D-215FA99F1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244" y="2856917"/>
            <a:ext cx="3586163" cy="2684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077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BB3889E-7E71-5EFF-6F83-F17BDFE9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962" y="4474123"/>
            <a:ext cx="3557587" cy="102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D924F-96EC-7A6D-826E-3934143B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Brand Safety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BFFAE-23E5-4AC2-6F99-481E5EB696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451" y="1811338"/>
            <a:ext cx="5480050" cy="4513960"/>
          </a:xfrm>
        </p:spPr>
        <p:txBody>
          <a:bodyPr lIns="91440" tIns="45720" rIns="91440" bIns="45720" anchor="t"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Brand Safety vs. Brand Suitability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  <a:cs typeface="Arial"/>
              </a:rPr>
              <a:t>: Protecting brand reputation and ensuring ads are placed in appropriate </a:t>
            </a:r>
            <a:r>
              <a:rPr lang="en-GB" sz="1800" dirty="0">
                <a:solidFill>
                  <a:srgbClr val="242424"/>
                </a:solidFill>
                <a:latin typeface="+mj-lt"/>
                <a:cs typeface="Arial"/>
              </a:rPr>
              <a:t>contexts</a:t>
            </a: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GB" sz="1800" dirty="0">
              <a:solidFill>
                <a:srgbClr val="242424"/>
              </a:solidFill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</a:rPr>
              <a:t>Managing Online Brand Safety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</a:rPr>
              <a:t>: Guidelines for managing brand safety in digital advertising</a:t>
            </a: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sz="1800" b="1" i="0" dirty="0">
                <a:solidFill>
                  <a:srgbClr val="242424"/>
                </a:solidFill>
                <a:effectLst/>
                <a:latin typeface="+mj-lt"/>
              </a:rPr>
              <a:t>Practical tips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+mj-lt"/>
              </a:rPr>
              <a:t>: Questions to ask your verification partners and ensuring ads appear against appropriate content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C4E4D-AB17-3A8F-83BE-C8B49FDA9E31}"/>
              </a:ext>
            </a:extLst>
          </p:cNvPr>
          <p:cNvSpPr/>
          <p:nvPr/>
        </p:nvSpPr>
        <p:spPr>
          <a:xfrm>
            <a:off x="6895803" y="6362700"/>
            <a:ext cx="1726732" cy="4953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Governance</a:t>
            </a:r>
            <a:endParaRPr lang="en-US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3A5084-375E-FAE6-36E2-042C6D3A3A9A}"/>
              </a:ext>
            </a:extLst>
          </p:cNvPr>
          <p:cNvSpPr/>
          <p:nvPr/>
        </p:nvSpPr>
        <p:spPr>
          <a:xfrm>
            <a:off x="8611409" y="6362700"/>
            <a:ext cx="1691835" cy="495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Brand Safety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B838C-B092-88F7-1C37-0A51D81FCEBD}"/>
              </a:ext>
            </a:extLst>
          </p:cNvPr>
          <p:cNvSpPr/>
          <p:nvPr/>
        </p:nvSpPr>
        <p:spPr>
          <a:xfrm>
            <a:off x="1" y="6362700"/>
            <a:ext cx="1726732" cy="495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Introduction</a:t>
            </a:r>
            <a:endParaRPr lang="en-US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6F20F1-FD04-6F25-905E-1FB894548399}"/>
              </a:ext>
            </a:extLst>
          </p:cNvPr>
          <p:cNvSpPr/>
          <p:nvPr/>
        </p:nvSpPr>
        <p:spPr>
          <a:xfrm>
            <a:off x="1726733" y="6362700"/>
            <a:ext cx="1726732" cy="495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Sustainability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79F298-24AC-D3D8-5ED1-8BBC9258F10C}"/>
              </a:ext>
            </a:extLst>
          </p:cNvPr>
          <p:cNvSpPr/>
          <p:nvPr/>
        </p:nvSpPr>
        <p:spPr>
          <a:xfrm>
            <a:off x="3453465" y="6362700"/>
            <a:ext cx="1726732" cy="4953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Inclusion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FF69D6-8A00-45E3-71E2-347372ED2E1A}"/>
              </a:ext>
            </a:extLst>
          </p:cNvPr>
          <p:cNvSpPr/>
          <p:nvPr/>
        </p:nvSpPr>
        <p:spPr>
          <a:xfrm>
            <a:off x="5169071" y="6362700"/>
            <a:ext cx="1726732" cy="4953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Ai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41EB3A-B948-4B69-CD80-110D8761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2942821"/>
            <a:ext cx="4207244" cy="168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95AFC-5B34-BB66-E8B3-92D410322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803" y="1227726"/>
            <a:ext cx="5026790" cy="189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02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A382C27-8B00-244E-4B38-52C098925E3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GB" sz="2400" dirty="0"/>
              <a:t>For more information on Responsible Media contact </a:t>
            </a:r>
            <a:r>
              <a:rPr lang="en-GB" sz="2400" dirty="0">
                <a:hlinkClick r:id="rId2"/>
              </a:rPr>
              <a:t>DanL@isba.org.uk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If you’re interesting finding out more about the benefits of ISBA membership, contact </a:t>
            </a:r>
            <a:r>
              <a:rPr lang="en-GB" sz="2400" dirty="0">
                <a:hlinkClick r:id="rId3"/>
              </a:rPr>
              <a:t>EmmaS@isba.org.uk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08250927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 BG Title Screen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29FE995B-EFC0-49C4-B177-921D33857C3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BG Title Screen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29FE995B-EFC0-49C4-B177-921D33857C36}"/>
    </a:ext>
  </a:extLst>
</a:theme>
</file>

<file path=ppt/theme/theme3.xml><?xml version="1.0" encoding="utf-8"?>
<a:theme xmlns:a="http://schemas.openxmlformats.org/drawingml/2006/main" name="White BG Title Screen 2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0850F4E1-CC82-42F0-BACD-9BFF3C74B4EB}"/>
    </a:ext>
  </a:extLst>
</a:theme>
</file>

<file path=ppt/theme/theme4.xml><?xml version="1.0" encoding="utf-8"?>
<a:theme xmlns:a="http://schemas.openxmlformats.org/drawingml/2006/main" name="White BG Title Screen 3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71D4207C-8BE4-429C-A892-CEECD9CF05D9}"/>
    </a:ext>
  </a:extLst>
</a:theme>
</file>

<file path=ppt/theme/theme5.xml><?xml version="1.0" encoding="utf-8"?>
<a:theme xmlns:a="http://schemas.openxmlformats.org/drawingml/2006/main" name="1_Dark BG Title Screen 1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F662874A-283E-4036-B2C8-95437329B52E}"/>
    </a:ext>
  </a:extLst>
</a:theme>
</file>

<file path=ppt/theme/theme6.xml><?xml version="1.0" encoding="utf-8"?>
<a:theme xmlns:a="http://schemas.openxmlformats.org/drawingml/2006/main" name="2_Dark BG Title Screen 2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940ACCDF-D2CC-43DC-8A39-AD84229A6AF4}"/>
    </a:ext>
  </a:extLst>
</a:theme>
</file>

<file path=ppt/theme/theme7.xml><?xml version="1.0" encoding="utf-8"?>
<a:theme xmlns:a="http://schemas.openxmlformats.org/drawingml/2006/main" name="3_Dark BG Title Screen 3">
  <a:themeElements>
    <a:clrScheme name="ISBA Custom Colour Palette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34B5FB50-6208-463B-B9E1-6628B4EF640F}"/>
    </a:ext>
  </a:extLst>
</a:theme>
</file>

<file path=ppt/theme/theme8.xml><?xml version="1.0" encoding="utf-8"?>
<a:theme xmlns:a="http://schemas.openxmlformats.org/drawingml/2006/main" name="Master White Slides">
  <a:themeElements>
    <a:clrScheme name="ISBA 2024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B3E53289-0B42-4EE4-8DD7-3B9B613BBB42}"/>
    </a:ext>
  </a:extLst>
</a:theme>
</file>

<file path=ppt/theme/theme9.xml><?xml version="1.0" encoding="utf-8"?>
<a:theme xmlns:a="http://schemas.openxmlformats.org/drawingml/2006/main" name="Dark Theme Master">
  <a:themeElements>
    <a:clrScheme name="Custom 1">
      <a:dk1>
        <a:srgbClr val="1B365D"/>
      </a:dk1>
      <a:lt1>
        <a:srgbClr val="FFFFFF"/>
      </a:lt1>
      <a:dk2>
        <a:srgbClr val="1B365D"/>
      </a:dk2>
      <a:lt2>
        <a:srgbClr val="F8F8F8"/>
      </a:lt2>
      <a:accent1>
        <a:srgbClr val="99D6EA"/>
      </a:accent1>
      <a:accent2>
        <a:srgbClr val="0071CE"/>
      </a:accent2>
      <a:accent3>
        <a:srgbClr val="CE0F69"/>
      </a:accent3>
      <a:accent4>
        <a:srgbClr val="97D70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DE3BA2F-6D74-4B91-931A-10B60C6509A4}" vid="{037FAAA7-AC26-42CD-95E7-BB050F1B45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B37FD41C829541B0638E90CC1EAB4F" ma:contentTypeVersion="19" ma:contentTypeDescription="Create a new document." ma:contentTypeScope="" ma:versionID="73e06905cac3105a9b43efd12ac947e7">
  <xsd:schema xmlns:xsd="http://www.w3.org/2001/XMLSchema" xmlns:xs="http://www.w3.org/2001/XMLSchema" xmlns:p="http://schemas.microsoft.com/office/2006/metadata/properties" xmlns:ns2="5fa65f80-b98c-4785-b11c-7fe31689c53a" xmlns:ns3="3b7537fc-f889-442f-aaa5-cd6048c5d3e4" targetNamespace="http://schemas.microsoft.com/office/2006/metadata/properties" ma:root="true" ma:fieldsID="5c3f0fc38da4e1fc8492a1e5c7a4ddc2" ns2:_="" ns3:_="">
    <xsd:import namespace="5fa65f80-b98c-4785-b11c-7fe31689c53a"/>
    <xsd:import namespace="3b7537fc-f889-442f-aaa5-cd6048c5d3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65f80-b98c-4785-b11c-7fe31689c5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14c7ce-8455-4837-b106-d9bc408f7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537fc-f889-442f-aaa5-cd6048c5d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d13ba2-e6ed-43b2-b1ab-ae1d8655590f}" ma:internalName="TaxCatchAll" ma:showField="CatchAllData" ma:web="3b7537fc-f889-442f-aaa5-cd6048c5d3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7537fc-f889-442f-aaa5-cd6048c5d3e4" xsi:nil="true"/>
    <lcf76f155ced4ddcb4097134ff3c332f xmlns="5fa65f80-b98c-4785-b11c-7fe31689c5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01F8A4-0ACC-4252-B244-DB5BBDDF2BEC}">
  <ds:schemaRefs>
    <ds:schemaRef ds:uri="3b7537fc-f889-442f-aaa5-cd6048c5d3e4"/>
    <ds:schemaRef ds:uri="5fa65f80-b98c-4785-b11c-7fe31689c5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CBC3B9-0A1A-44BE-AEAE-FF873F8201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D8E6D7-F052-4FEF-84D8-712FF4EAB6A4}">
  <ds:schemaRefs>
    <ds:schemaRef ds:uri="3b7537fc-f889-442f-aaa5-cd6048c5d3e4"/>
    <ds:schemaRef ds:uri="5fa65f80-b98c-4785-b11c-7fe31689c53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ISBA_MasterPowerPoint_2024_V6.0</Template>
  <TotalTime>0</TotalTime>
  <Words>393</Words>
  <Application>Microsoft Office PowerPoint</Application>
  <PresentationFormat>Widescreen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Muli Regular</vt:lpstr>
      <vt:lpstr>Segoe UI</vt:lpstr>
      <vt:lpstr>Calibri</vt:lpstr>
      <vt:lpstr>1_White BG Title Screen</vt:lpstr>
      <vt:lpstr>White BG Title Screen</vt:lpstr>
      <vt:lpstr>White BG Title Screen 2</vt:lpstr>
      <vt:lpstr>White BG Title Screen 3</vt:lpstr>
      <vt:lpstr>1_Dark BG Title Screen 1</vt:lpstr>
      <vt:lpstr>2_Dark BG Title Screen 2</vt:lpstr>
      <vt:lpstr>3_Dark BG Title Screen 3</vt:lpstr>
      <vt:lpstr>Master White Slides</vt:lpstr>
      <vt:lpstr>Dark Theme Master</vt:lpstr>
      <vt:lpstr>The Responsible Media Guide   March 2025</vt:lpstr>
      <vt:lpstr>Introduction – why have we created this guide?</vt:lpstr>
      <vt:lpstr>Sustainability</vt:lpstr>
      <vt:lpstr>Inclusion</vt:lpstr>
      <vt:lpstr>Artificial Intelligence</vt:lpstr>
      <vt:lpstr>Digital &amp; Data Governance</vt:lpstr>
      <vt:lpstr>Brand Safety</vt:lpstr>
      <vt:lpstr>PowerPoint Presentation</vt:lpstr>
    </vt:vector>
  </TitlesOfParts>
  <Manager/>
  <Company/>
  <LinksUpToDate>false</LinksUpToDate>
  <SharedDoc>false</SharedDoc>
  <HyperlinkBase>https://creativemarket.com/bilmaw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Lorna East</dc:creator>
  <cp:keywords/>
  <dc:description>© bilmaw creative</dc:description>
  <cp:lastModifiedBy>Sarah Chetta</cp:lastModifiedBy>
  <cp:revision>2</cp:revision>
  <cp:lastPrinted>2017-05-29T17:03:53Z</cp:lastPrinted>
  <dcterms:created xsi:type="dcterms:W3CDTF">2025-03-10T09:46:34Z</dcterms:created>
  <dcterms:modified xsi:type="dcterms:W3CDTF">2025-05-07T14:19:42Z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0x010100BAB37FD41C829541B0638E90CC1EAB4F</vt:lpwstr>
  </property>
  <property fmtid="{D5CDD505-2E9C-101B-9397-08002B2CF9AE}" pid="3" name="MediaServiceImageTags">
    <vt:lpwstr/>
  </property>
</Properties>
</file>