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9"/>
  </p:notesMasterIdLst>
  <p:sldIdLst>
    <p:sldId id="2147483642" r:id="rId5"/>
    <p:sldId id="2147483643" r:id="rId6"/>
    <p:sldId id="2147483637" r:id="rId7"/>
    <p:sldId id="292" r:id="rId8"/>
    <p:sldId id="2147483148" r:id="rId9"/>
    <p:sldId id="2147483640" r:id="rId10"/>
    <p:sldId id="354" r:id="rId11"/>
    <p:sldId id="308" r:id="rId12"/>
    <p:sldId id="335" r:id="rId13"/>
    <p:sldId id="336" r:id="rId14"/>
    <p:sldId id="337" r:id="rId15"/>
    <p:sldId id="2147483645" r:id="rId16"/>
    <p:sldId id="2147483641" r:id="rId17"/>
    <p:sldId id="2147483159" r:id="rId1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3566">
          <p15:clr>
            <a:srgbClr val="A4A3A4"/>
          </p15:clr>
        </p15:guide>
        <p15:guide id="2" pos="2162">
          <p15:clr>
            <a:srgbClr val="A4A3A4"/>
          </p15:clr>
        </p15:guide>
        <p15:guide id="3" orient="horz" pos="2636">
          <p15:clr>
            <a:srgbClr val="A4A3A4"/>
          </p15:clr>
        </p15:guide>
        <p15:guide id="4" orient="horz" pos="2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3FBDBA-20A7-46E6-870C-6FF90FDFE8DF}" v="1" dt="2025-10-03T13:45:11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8" y="368"/>
      </p:cViewPr>
      <p:guideLst>
        <p:guide orient="horz" pos="3566"/>
        <p:guide pos="2162"/>
        <p:guide orient="horz" pos="2636"/>
        <p:guide orient="horz" pos="2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6FF77-070F-4E05-89DB-E638B186C45F}" type="datetimeFigureOut">
              <a:rPr lang="en-GB" smtClean="0"/>
              <a:t>04/10/2025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7EFDA-56EA-4BF1-86BA-2279885C0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99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3F903-FD82-EFE4-5D25-C762A526A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A67C4C-6392-36AE-0D66-8822E1E694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4E1C67-A6B2-F7F6-EF05-9DA3BC4310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182F6-CC8C-664F-E89E-B508CAE9D3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7EFDA-56EA-4BF1-86BA-2279885C0EF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678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D197F2-B80A-4924-9547-865F22737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6E558C2-04C0-F693-2230-5BC32404F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68" y="5075164"/>
            <a:ext cx="4569868" cy="995680"/>
          </a:xfr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943E4E-4A71-1E01-BDFC-EF14116D88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3484" y="509550"/>
            <a:ext cx="2258694" cy="983866"/>
          </a:xfrm>
          <a:prstGeom prst="rect">
            <a:avLst/>
          </a:prstGeom>
        </p:spPr>
      </p:pic>
      <p:sp>
        <p:nvSpPr>
          <p:cNvPr id="4" name="object 21">
            <a:extLst>
              <a:ext uri="{FF2B5EF4-FFF2-40B4-BE49-F238E27FC236}">
                <a16:creationId xmlns:a16="http://schemas.microsoft.com/office/drawing/2014/main" id="{35A76166-C0E6-6B6A-376D-B3F7CBA86CCA}"/>
              </a:ext>
            </a:extLst>
          </p:cNvPr>
          <p:cNvSpPr/>
          <p:nvPr/>
        </p:nvSpPr>
        <p:spPr>
          <a:xfrm>
            <a:off x="0" y="6777534"/>
            <a:ext cx="12193270" cy="86995"/>
          </a:xfrm>
          <a:custGeom>
            <a:avLst/>
            <a:gdLst/>
            <a:ahLst/>
            <a:cxnLst/>
            <a:rect l="l" t="t" r="r" b="b"/>
            <a:pathLst>
              <a:path w="12193270" h="86995">
                <a:moveTo>
                  <a:pt x="12193193" y="0"/>
                </a:moveTo>
                <a:lnTo>
                  <a:pt x="0" y="0"/>
                </a:lnTo>
                <a:lnTo>
                  <a:pt x="0" y="86448"/>
                </a:lnTo>
                <a:lnTo>
                  <a:pt x="12193193" y="86448"/>
                </a:lnTo>
                <a:lnTo>
                  <a:pt x="12193193" y="0"/>
                </a:lnTo>
                <a:close/>
              </a:path>
            </a:pathLst>
          </a:custGeom>
          <a:solidFill>
            <a:srgbClr val="ED2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7E22E9EE-3B6B-2020-ECB4-4681D15E27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56255" y="5075238"/>
            <a:ext cx="2088000" cy="936000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it-IT"/>
              <a:t>Presentation:</a:t>
            </a:r>
          </a:p>
          <a:p>
            <a:pPr lvl="1"/>
            <a:r>
              <a:rPr lang="it-IT"/>
              <a:t>Next List Level for body text</a:t>
            </a:r>
            <a:endParaRPr lang="en-GB"/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8504FFCC-41DB-AAF3-075F-2F14C5D05C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8917" y="5075238"/>
            <a:ext cx="2088000" cy="936000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nb-NO"/>
              <a:t>Client:</a:t>
            </a:r>
          </a:p>
          <a:p>
            <a:pPr lvl="1"/>
            <a:r>
              <a:rPr lang="en-GB"/>
              <a:t>Next List Level for body text</a:t>
            </a: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152F4DB4-C2E2-C734-4C0E-1FE559453870}"/>
              </a:ext>
            </a:extLst>
          </p:cNvPr>
          <p:cNvSpPr/>
          <p:nvPr/>
        </p:nvSpPr>
        <p:spPr>
          <a:xfrm>
            <a:off x="7056255" y="494807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07B58914-AE85-81A3-E3E5-58337CF1EAF1}"/>
              </a:ext>
            </a:extLst>
          </p:cNvPr>
          <p:cNvSpPr/>
          <p:nvPr/>
        </p:nvSpPr>
        <p:spPr>
          <a:xfrm>
            <a:off x="9528917" y="494807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0E1A1386-CE1E-6C41-726C-44D1AFA4ECDD}"/>
              </a:ext>
            </a:extLst>
          </p:cNvPr>
          <p:cNvSpPr/>
          <p:nvPr/>
        </p:nvSpPr>
        <p:spPr>
          <a:xfrm>
            <a:off x="7056255" y="607359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20" name="object 17">
            <a:extLst>
              <a:ext uri="{FF2B5EF4-FFF2-40B4-BE49-F238E27FC236}">
                <a16:creationId xmlns:a16="http://schemas.microsoft.com/office/drawing/2014/main" id="{3CF2CFCA-4733-349B-98B3-CE41845EFBD1}"/>
              </a:ext>
            </a:extLst>
          </p:cNvPr>
          <p:cNvSpPr/>
          <p:nvPr/>
        </p:nvSpPr>
        <p:spPr>
          <a:xfrm>
            <a:off x="9528917" y="607359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Re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44D2F6-F43F-7D2B-50EB-8C0952D3AD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6E558C2-04C0-F693-2230-5BC32404F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68" y="5075164"/>
            <a:ext cx="4569868" cy="995680"/>
          </a:xfr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943E4E-4A71-1E01-BDFC-EF14116D88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3484" y="509550"/>
            <a:ext cx="2258694" cy="983866"/>
          </a:xfrm>
          <a:prstGeom prst="rect">
            <a:avLst/>
          </a:prstGeom>
        </p:spPr>
      </p:pic>
      <p:sp>
        <p:nvSpPr>
          <p:cNvPr id="4" name="object 21">
            <a:extLst>
              <a:ext uri="{FF2B5EF4-FFF2-40B4-BE49-F238E27FC236}">
                <a16:creationId xmlns:a16="http://schemas.microsoft.com/office/drawing/2014/main" id="{35A76166-C0E6-6B6A-376D-B3F7CBA86CCA}"/>
              </a:ext>
            </a:extLst>
          </p:cNvPr>
          <p:cNvSpPr/>
          <p:nvPr/>
        </p:nvSpPr>
        <p:spPr>
          <a:xfrm>
            <a:off x="0" y="6777534"/>
            <a:ext cx="12193270" cy="86995"/>
          </a:xfrm>
          <a:custGeom>
            <a:avLst/>
            <a:gdLst/>
            <a:ahLst/>
            <a:cxnLst/>
            <a:rect l="l" t="t" r="r" b="b"/>
            <a:pathLst>
              <a:path w="12193270" h="86995">
                <a:moveTo>
                  <a:pt x="12193193" y="0"/>
                </a:moveTo>
                <a:lnTo>
                  <a:pt x="0" y="0"/>
                </a:lnTo>
                <a:lnTo>
                  <a:pt x="0" y="86448"/>
                </a:lnTo>
                <a:lnTo>
                  <a:pt x="12193193" y="86448"/>
                </a:lnTo>
                <a:lnTo>
                  <a:pt x="12193193" y="0"/>
                </a:lnTo>
                <a:close/>
              </a:path>
            </a:pathLst>
          </a:custGeom>
          <a:solidFill>
            <a:srgbClr val="ED2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 Placeholder 29">
            <a:extLst>
              <a:ext uri="{FF2B5EF4-FFF2-40B4-BE49-F238E27FC236}">
                <a16:creationId xmlns:a16="http://schemas.microsoft.com/office/drawing/2014/main" id="{ABEAE4C5-DB2A-BD83-43B0-89B174A27F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56255" y="5075238"/>
            <a:ext cx="2088000" cy="936000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it-IT"/>
              <a:t>Presentation:</a:t>
            </a:r>
          </a:p>
          <a:p>
            <a:pPr lvl="1"/>
            <a:r>
              <a:rPr lang="it-IT"/>
              <a:t>Next List Level for body text</a:t>
            </a:r>
            <a:endParaRPr lang="en-GB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8E0BC868-C6F5-051B-8DB3-A4DB513777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8917" y="5075238"/>
            <a:ext cx="2088000" cy="936000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nb-NO"/>
              <a:t>Client:</a:t>
            </a:r>
          </a:p>
          <a:p>
            <a:pPr lvl="1"/>
            <a:r>
              <a:rPr lang="en-GB"/>
              <a:t>Next List Level for body text</a:t>
            </a: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F8721592-CC71-C697-DD66-63B1333CD934}"/>
              </a:ext>
            </a:extLst>
          </p:cNvPr>
          <p:cNvSpPr/>
          <p:nvPr/>
        </p:nvSpPr>
        <p:spPr>
          <a:xfrm>
            <a:off x="7056255" y="494807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7B4AD11F-0F02-617B-0D7E-8CD77031B111}"/>
              </a:ext>
            </a:extLst>
          </p:cNvPr>
          <p:cNvSpPr/>
          <p:nvPr/>
        </p:nvSpPr>
        <p:spPr>
          <a:xfrm>
            <a:off x="9528917" y="494807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0A856876-FAD8-54AA-3685-CBA357D412D7}"/>
              </a:ext>
            </a:extLst>
          </p:cNvPr>
          <p:cNvSpPr/>
          <p:nvPr/>
        </p:nvSpPr>
        <p:spPr>
          <a:xfrm>
            <a:off x="7056255" y="607359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03BEBC2F-C0C0-5EDC-9744-DC43C5628458}"/>
              </a:ext>
            </a:extLst>
          </p:cNvPr>
          <p:cNvSpPr/>
          <p:nvPr/>
        </p:nvSpPr>
        <p:spPr>
          <a:xfrm>
            <a:off x="9528917" y="607359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51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Yello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44D2F6-F43F-7D2B-50EB-8C0952D3AD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6E558C2-04C0-F693-2230-5BC32404F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68" y="5075164"/>
            <a:ext cx="4569868" cy="995680"/>
          </a:xfr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943E4E-4A71-1E01-BDFC-EF14116D88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3484" y="509550"/>
            <a:ext cx="2258694" cy="983866"/>
          </a:xfrm>
          <a:prstGeom prst="rect">
            <a:avLst/>
          </a:prstGeom>
        </p:spPr>
      </p:pic>
      <p:sp>
        <p:nvSpPr>
          <p:cNvPr id="4" name="object 21">
            <a:extLst>
              <a:ext uri="{FF2B5EF4-FFF2-40B4-BE49-F238E27FC236}">
                <a16:creationId xmlns:a16="http://schemas.microsoft.com/office/drawing/2014/main" id="{35A76166-C0E6-6B6A-376D-B3F7CBA86CCA}"/>
              </a:ext>
            </a:extLst>
          </p:cNvPr>
          <p:cNvSpPr/>
          <p:nvPr/>
        </p:nvSpPr>
        <p:spPr>
          <a:xfrm>
            <a:off x="0" y="6777534"/>
            <a:ext cx="12193270" cy="86995"/>
          </a:xfrm>
          <a:custGeom>
            <a:avLst/>
            <a:gdLst/>
            <a:ahLst/>
            <a:cxnLst/>
            <a:rect l="l" t="t" r="r" b="b"/>
            <a:pathLst>
              <a:path w="12193270" h="86995">
                <a:moveTo>
                  <a:pt x="12193193" y="0"/>
                </a:moveTo>
                <a:lnTo>
                  <a:pt x="0" y="0"/>
                </a:lnTo>
                <a:lnTo>
                  <a:pt x="0" y="86448"/>
                </a:lnTo>
                <a:lnTo>
                  <a:pt x="12193193" y="86448"/>
                </a:lnTo>
                <a:lnTo>
                  <a:pt x="12193193" y="0"/>
                </a:lnTo>
                <a:close/>
              </a:path>
            </a:pathLst>
          </a:custGeom>
          <a:solidFill>
            <a:srgbClr val="ED2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 Placeholder 29">
            <a:extLst>
              <a:ext uri="{FF2B5EF4-FFF2-40B4-BE49-F238E27FC236}">
                <a16:creationId xmlns:a16="http://schemas.microsoft.com/office/drawing/2014/main" id="{112FDD2D-A017-26D9-FB07-B84B4680E6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56255" y="5075238"/>
            <a:ext cx="2088000" cy="936000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it-IT"/>
              <a:t>Presentation:</a:t>
            </a:r>
          </a:p>
          <a:p>
            <a:pPr lvl="1"/>
            <a:r>
              <a:rPr lang="it-IT"/>
              <a:t>Next List Level for body text</a:t>
            </a:r>
            <a:endParaRPr lang="en-GB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BB06ED9-9166-60AD-F013-BF2F0A252B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8917" y="5075238"/>
            <a:ext cx="2088000" cy="936000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Client:</a:t>
            </a:r>
          </a:p>
          <a:p>
            <a:pPr lvl="1"/>
            <a:r>
              <a:rPr lang="en-GB"/>
              <a:t>Next List Level for body text</a:t>
            </a: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CFC83714-F01A-E245-F2F8-540CD0F1F363}"/>
              </a:ext>
            </a:extLst>
          </p:cNvPr>
          <p:cNvSpPr/>
          <p:nvPr/>
        </p:nvSpPr>
        <p:spPr>
          <a:xfrm>
            <a:off x="7056255" y="494807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3175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2B6A9D3F-1347-6C40-0AAB-DCBBC92EC0C0}"/>
              </a:ext>
            </a:extLst>
          </p:cNvPr>
          <p:cNvSpPr/>
          <p:nvPr/>
        </p:nvSpPr>
        <p:spPr>
          <a:xfrm>
            <a:off x="9528917" y="494807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3175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B71C53BA-186D-FD76-6A53-5947731B4C0F}"/>
              </a:ext>
            </a:extLst>
          </p:cNvPr>
          <p:cNvSpPr/>
          <p:nvPr/>
        </p:nvSpPr>
        <p:spPr>
          <a:xfrm>
            <a:off x="7056255" y="607359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762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8FFD6626-1118-AD0B-4DFE-D9A478E0ACF1}"/>
              </a:ext>
            </a:extLst>
          </p:cNvPr>
          <p:cNvSpPr/>
          <p:nvPr/>
        </p:nvSpPr>
        <p:spPr>
          <a:xfrm>
            <a:off x="9528917" y="607359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762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23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Orange /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44D2F6-F43F-7D2B-50EB-8C0952D3AD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6E558C2-04C0-F693-2230-5BC32404F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68" y="5075164"/>
            <a:ext cx="4569868" cy="995680"/>
          </a:xfr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943E4E-4A71-1E01-BDFC-EF14116D88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3484" y="509550"/>
            <a:ext cx="2258694" cy="983866"/>
          </a:xfrm>
          <a:prstGeom prst="rect">
            <a:avLst/>
          </a:prstGeom>
        </p:spPr>
      </p:pic>
      <p:sp>
        <p:nvSpPr>
          <p:cNvPr id="4" name="object 21">
            <a:extLst>
              <a:ext uri="{FF2B5EF4-FFF2-40B4-BE49-F238E27FC236}">
                <a16:creationId xmlns:a16="http://schemas.microsoft.com/office/drawing/2014/main" id="{35A76166-C0E6-6B6A-376D-B3F7CBA86CCA}"/>
              </a:ext>
            </a:extLst>
          </p:cNvPr>
          <p:cNvSpPr/>
          <p:nvPr/>
        </p:nvSpPr>
        <p:spPr>
          <a:xfrm>
            <a:off x="0" y="6777534"/>
            <a:ext cx="12193270" cy="86995"/>
          </a:xfrm>
          <a:custGeom>
            <a:avLst/>
            <a:gdLst/>
            <a:ahLst/>
            <a:cxnLst/>
            <a:rect l="l" t="t" r="r" b="b"/>
            <a:pathLst>
              <a:path w="12193270" h="86995">
                <a:moveTo>
                  <a:pt x="12193193" y="0"/>
                </a:moveTo>
                <a:lnTo>
                  <a:pt x="0" y="0"/>
                </a:lnTo>
                <a:lnTo>
                  <a:pt x="0" y="86448"/>
                </a:lnTo>
                <a:lnTo>
                  <a:pt x="12193193" y="86448"/>
                </a:lnTo>
                <a:lnTo>
                  <a:pt x="12193193" y="0"/>
                </a:lnTo>
                <a:close/>
              </a:path>
            </a:pathLst>
          </a:custGeom>
          <a:solidFill>
            <a:srgbClr val="ED2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 Placeholder 29">
            <a:extLst>
              <a:ext uri="{FF2B5EF4-FFF2-40B4-BE49-F238E27FC236}">
                <a16:creationId xmlns:a16="http://schemas.microsoft.com/office/drawing/2014/main" id="{562AEC02-4BCA-B400-01B7-820DE989C5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56255" y="5075238"/>
            <a:ext cx="2088000" cy="936000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it-IT"/>
              <a:t>Presentation:</a:t>
            </a:r>
          </a:p>
          <a:p>
            <a:pPr lvl="1"/>
            <a:r>
              <a:rPr lang="it-IT"/>
              <a:t>Next List Level for body text</a:t>
            </a:r>
            <a:endParaRPr lang="en-GB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C435E723-FD05-0DF0-0020-10339BC481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8917" y="5075238"/>
            <a:ext cx="2088000" cy="936000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Client:</a:t>
            </a:r>
          </a:p>
          <a:p>
            <a:pPr lvl="1"/>
            <a:r>
              <a:rPr lang="en-GB"/>
              <a:t>Next List Level for body text</a:t>
            </a: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668ED928-C321-0644-DB46-0D9138296F15}"/>
              </a:ext>
            </a:extLst>
          </p:cNvPr>
          <p:cNvSpPr/>
          <p:nvPr/>
        </p:nvSpPr>
        <p:spPr>
          <a:xfrm>
            <a:off x="7056255" y="494807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3175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C7933C78-BBF1-8AB0-16D3-88A9C4A5609C}"/>
              </a:ext>
            </a:extLst>
          </p:cNvPr>
          <p:cNvSpPr/>
          <p:nvPr/>
        </p:nvSpPr>
        <p:spPr>
          <a:xfrm>
            <a:off x="9528917" y="494807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3175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B0E0BC01-38CD-BCAE-6272-289DCE9395BC}"/>
              </a:ext>
            </a:extLst>
          </p:cNvPr>
          <p:cNvSpPr/>
          <p:nvPr/>
        </p:nvSpPr>
        <p:spPr>
          <a:xfrm>
            <a:off x="7056255" y="607359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762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16312413-18B9-92A4-5FA3-41F7C1B2B954}"/>
              </a:ext>
            </a:extLst>
          </p:cNvPr>
          <p:cNvSpPr/>
          <p:nvPr/>
        </p:nvSpPr>
        <p:spPr>
          <a:xfrm>
            <a:off x="9528917" y="607359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762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127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Pink / Pale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44D2F6-F43F-7D2B-50EB-8C0952D3AD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6E558C2-04C0-F693-2230-5BC32404F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68" y="5075164"/>
            <a:ext cx="4569868" cy="995680"/>
          </a:xfr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943E4E-4A71-1E01-BDFC-EF14116D88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3484" y="509550"/>
            <a:ext cx="2258694" cy="983866"/>
          </a:xfrm>
          <a:prstGeom prst="rect">
            <a:avLst/>
          </a:prstGeom>
        </p:spPr>
      </p:pic>
      <p:sp>
        <p:nvSpPr>
          <p:cNvPr id="4" name="object 21">
            <a:extLst>
              <a:ext uri="{FF2B5EF4-FFF2-40B4-BE49-F238E27FC236}">
                <a16:creationId xmlns:a16="http://schemas.microsoft.com/office/drawing/2014/main" id="{35A76166-C0E6-6B6A-376D-B3F7CBA86CCA}"/>
              </a:ext>
            </a:extLst>
          </p:cNvPr>
          <p:cNvSpPr/>
          <p:nvPr/>
        </p:nvSpPr>
        <p:spPr>
          <a:xfrm>
            <a:off x="0" y="6777534"/>
            <a:ext cx="12193270" cy="86995"/>
          </a:xfrm>
          <a:custGeom>
            <a:avLst/>
            <a:gdLst/>
            <a:ahLst/>
            <a:cxnLst/>
            <a:rect l="l" t="t" r="r" b="b"/>
            <a:pathLst>
              <a:path w="12193270" h="86995">
                <a:moveTo>
                  <a:pt x="12193193" y="0"/>
                </a:moveTo>
                <a:lnTo>
                  <a:pt x="0" y="0"/>
                </a:lnTo>
                <a:lnTo>
                  <a:pt x="0" y="86448"/>
                </a:lnTo>
                <a:lnTo>
                  <a:pt x="12193193" y="86448"/>
                </a:lnTo>
                <a:lnTo>
                  <a:pt x="12193193" y="0"/>
                </a:lnTo>
                <a:close/>
              </a:path>
            </a:pathLst>
          </a:custGeom>
          <a:solidFill>
            <a:srgbClr val="ED2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 Placeholder 29">
            <a:extLst>
              <a:ext uri="{FF2B5EF4-FFF2-40B4-BE49-F238E27FC236}">
                <a16:creationId xmlns:a16="http://schemas.microsoft.com/office/drawing/2014/main" id="{E3D3C849-1F1E-5A62-BE49-2938CCDF4A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56255" y="5075238"/>
            <a:ext cx="2088000" cy="936000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it-IT"/>
              <a:t>Presentation:</a:t>
            </a:r>
          </a:p>
          <a:p>
            <a:pPr lvl="1"/>
            <a:r>
              <a:rPr lang="it-IT"/>
              <a:t>Next List Level for body text</a:t>
            </a:r>
            <a:endParaRPr lang="en-GB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5BB2FF09-08C5-2B37-64B4-C12EDD9A6B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8917" y="5075238"/>
            <a:ext cx="2088000" cy="936000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Client:</a:t>
            </a:r>
          </a:p>
          <a:p>
            <a:pPr lvl="1"/>
            <a:r>
              <a:rPr lang="en-GB"/>
              <a:t>Next List Level for body text</a:t>
            </a: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3EBF3360-0FB4-781D-A5F1-EA640D27D8A6}"/>
              </a:ext>
            </a:extLst>
          </p:cNvPr>
          <p:cNvSpPr/>
          <p:nvPr/>
        </p:nvSpPr>
        <p:spPr>
          <a:xfrm>
            <a:off x="7056255" y="494807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3175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77CB7F55-A153-BA5F-D3C7-E4A3298CEFBE}"/>
              </a:ext>
            </a:extLst>
          </p:cNvPr>
          <p:cNvSpPr/>
          <p:nvPr/>
        </p:nvSpPr>
        <p:spPr>
          <a:xfrm>
            <a:off x="9528917" y="494807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3175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AE0F4821-8760-D3BB-771B-D191CB6A76E2}"/>
              </a:ext>
            </a:extLst>
          </p:cNvPr>
          <p:cNvSpPr/>
          <p:nvPr/>
        </p:nvSpPr>
        <p:spPr>
          <a:xfrm>
            <a:off x="7056255" y="607359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762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58C8866A-8C4F-19C1-ECBA-5ECFD62774BB}"/>
              </a:ext>
            </a:extLst>
          </p:cNvPr>
          <p:cNvSpPr/>
          <p:nvPr/>
        </p:nvSpPr>
        <p:spPr>
          <a:xfrm>
            <a:off x="9528917" y="607359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762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26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Purple / Ja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44D2F6-F43F-7D2B-50EB-8C0952D3AD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34" r="5534"/>
          <a:stretch/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6E558C2-04C0-F693-2230-5BC32404F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68" y="5075164"/>
            <a:ext cx="4569868" cy="995680"/>
          </a:xfr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943E4E-4A71-1E01-BDFC-EF14116D88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3484" y="509550"/>
            <a:ext cx="2258694" cy="983866"/>
          </a:xfrm>
          <a:prstGeom prst="rect">
            <a:avLst/>
          </a:prstGeom>
        </p:spPr>
      </p:pic>
      <p:sp>
        <p:nvSpPr>
          <p:cNvPr id="4" name="object 21">
            <a:extLst>
              <a:ext uri="{FF2B5EF4-FFF2-40B4-BE49-F238E27FC236}">
                <a16:creationId xmlns:a16="http://schemas.microsoft.com/office/drawing/2014/main" id="{35A76166-C0E6-6B6A-376D-B3F7CBA86CCA}"/>
              </a:ext>
            </a:extLst>
          </p:cNvPr>
          <p:cNvSpPr/>
          <p:nvPr/>
        </p:nvSpPr>
        <p:spPr>
          <a:xfrm>
            <a:off x="0" y="6777534"/>
            <a:ext cx="12193270" cy="86995"/>
          </a:xfrm>
          <a:custGeom>
            <a:avLst/>
            <a:gdLst/>
            <a:ahLst/>
            <a:cxnLst/>
            <a:rect l="l" t="t" r="r" b="b"/>
            <a:pathLst>
              <a:path w="12193270" h="86995">
                <a:moveTo>
                  <a:pt x="12193193" y="0"/>
                </a:moveTo>
                <a:lnTo>
                  <a:pt x="0" y="0"/>
                </a:lnTo>
                <a:lnTo>
                  <a:pt x="0" y="86448"/>
                </a:lnTo>
                <a:lnTo>
                  <a:pt x="12193193" y="86448"/>
                </a:lnTo>
                <a:lnTo>
                  <a:pt x="12193193" y="0"/>
                </a:lnTo>
                <a:close/>
              </a:path>
            </a:pathLst>
          </a:custGeom>
          <a:solidFill>
            <a:srgbClr val="ED2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 Placeholder 29">
            <a:extLst>
              <a:ext uri="{FF2B5EF4-FFF2-40B4-BE49-F238E27FC236}">
                <a16:creationId xmlns:a16="http://schemas.microsoft.com/office/drawing/2014/main" id="{E3D3C849-1F1E-5A62-BE49-2938CCDF4A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56255" y="5075238"/>
            <a:ext cx="2088000" cy="936000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it-IT"/>
              <a:t>Presentation:</a:t>
            </a:r>
          </a:p>
          <a:p>
            <a:pPr lvl="1"/>
            <a:r>
              <a:rPr lang="it-IT"/>
              <a:t>Next List Level for body text</a:t>
            </a:r>
            <a:endParaRPr lang="en-GB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5BB2FF09-08C5-2B37-64B4-C12EDD9A6B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8917" y="5075238"/>
            <a:ext cx="2088000" cy="936000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nb-NO"/>
              <a:t>Client:</a:t>
            </a:r>
          </a:p>
          <a:p>
            <a:pPr lvl="1"/>
            <a:r>
              <a:rPr lang="en-GB"/>
              <a:t>Next List Level for body text</a:t>
            </a: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3EBF3360-0FB4-781D-A5F1-EA640D27D8A6}"/>
              </a:ext>
            </a:extLst>
          </p:cNvPr>
          <p:cNvSpPr/>
          <p:nvPr/>
        </p:nvSpPr>
        <p:spPr>
          <a:xfrm>
            <a:off x="7056255" y="494807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31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77CB7F55-A153-BA5F-D3C7-E4A3298CEFBE}"/>
              </a:ext>
            </a:extLst>
          </p:cNvPr>
          <p:cNvSpPr/>
          <p:nvPr/>
        </p:nvSpPr>
        <p:spPr>
          <a:xfrm>
            <a:off x="9528917" y="494807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31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AE0F4821-8760-D3BB-771B-D191CB6A76E2}"/>
              </a:ext>
            </a:extLst>
          </p:cNvPr>
          <p:cNvSpPr/>
          <p:nvPr/>
        </p:nvSpPr>
        <p:spPr>
          <a:xfrm>
            <a:off x="7056255" y="607359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762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58C8866A-8C4F-19C1-ECBA-5ECFD62774BB}"/>
              </a:ext>
            </a:extLst>
          </p:cNvPr>
          <p:cNvSpPr/>
          <p:nvPr/>
        </p:nvSpPr>
        <p:spPr>
          <a:xfrm>
            <a:off x="9528917" y="607359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762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65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Slate /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44D2F6-F43F-7D2B-50EB-8C0952D3AD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34" r="5534"/>
          <a:stretch/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6E558C2-04C0-F693-2230-5BC32404F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68" y="5075164"/>
            <a:ext cx="4569868" cy="995680"/>
          </a:xfr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943E4E-4A71-1E01-BDFC-EF14116D88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3484" y="509550"/>
            <a:ext cx="2258694" cy="983866"/>
          </a:xfrm>
          <a:prstGeom prst="rect">
            <a:avLst/>
          </a:prstGeom>
        </p:spPr>
      </p:pic>
      <p:sp>
        <p:nvSpPr>
          <p:cNvPr id="4" name="object 21">
            <a:extLst>
              <a:ext uri="{FF2B5EF4-FFF2-40B4-BE49-F238E27FC236}">
                <a16:creationId xmlns:a16="http://schemas.microsoft.com/office/drawing/2014/main" id="{35A76166-C0E6-6B6A-376D-B3F7CBA86CCA}"/>
              </a:ext>
            </a:extLst>
          </p:cNvPr>
          <p:cNvSpPr/>
          <p:nvPr/>
        </p:nvSpPr>
        <p:spPr>
          <a:xfrm>
            <a:off x="0" y="6777534"/>
            <a:ext cx="12193270" cy="86995"/>
          </a:xfrm>
          <a:custGeom>
            <a:avLst/>
            <a:gdLst/>
            <a:ahLst/>
            <a:cxnLst/>
            <a:rect l="l" t="t" r="r" b="b"/>
            <a:pathLst>
              <a:path w="12193270" h="86995">
                <a:moveTo>
                  <a:pt x="12193193" y="0"/>
                </a:moveTo>
                <a:lnTo>
                  <a:pt x="0" y="0"/>
                </a:lnTo>
                <a:lnTo>
                  <a:pt x="0" y="86448"/>
                </a:lnTo>
                <a:lnTo>
                  <a:pt x="12193193" y="86448"/>
                </a:lnTo>
                <a:lnTo>
                  <a:pt x="12193193" y="0"/>
                </a:lnTo>
                <a:close/>
              </a:path>
            </a:pathLst>
          </a:custGeom>
          <a:solidFill>
            <a:srgbClr val="ED2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 Placeholder 29">
            <a:extLst>
              <a:ext uri="{FF2B5EF4-FFF2-40B4-BE49-F238E27FC236}">
                <a16:creationId xmlns:a16="http://schemas.microsoft.com/office/drawing/2014/main" id="{E3D3C849-1F1E-5A62-BE49-2938CCDF4A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56255" y="5075238"/>
            <a:ext cx="2088000" cy="936000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it-IT"/>
              <a:t>Presentation:</a:t>
            </a:r>
          </a:p>
          <a:p>
            <a:pPr lvl="1"/>
            <a:r>
              <a:rPr lang="it-IT"/>
              <a:t>Next List Level for body text</a:t>
            </a:r>
            <a:endParaRPr lang="en-GB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5BB2FF09-08C5-2B37-64B4-C12EDD9A6B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8917" y="5075238"/>
            <a:ext cx="2088000" cy="936000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nb-NO"/>
              <a:t>Client:</a:t>
            </a:r>
          </a:p>
          <a:p>
            <a:pPr lvl="1"/>
            <a:r>
              <a:rPr lang="en-GB"/>
              <a:t>Next List Level for body text</a:t>
            </a: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3EBF3360-0FB4-781D-A5F1-EA640D27D8A6}"/>
              </a:ext>
            </a:extLst>
          </p:cNvPr>
          <p:cNvSpPr/>
          <p:nvPr/>
        </p:nvSpPr>
        <p:spPr>
          <a:xfrm>
            <a:off x="7056255" y="494807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31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77CB7F55-A153-BA5F-D3C7-E4A3298CEFBE}"/>
              </a:ext>
            </a:extLst>
          </p:cNvPr>
          <p:cNvSpPr/>
          <p:nvPr/>
        </p:nvSpPr>
        <p:spPr>
          <a:xfrm>
            <a:off x="9528917" y="494807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31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AE0F4821-8760-D3BB-771B-D191CB6A76E2}"/>
              </a:ext>
            </a:extLst>
          </p:cNvPr>
          <p:cNvSpPr/>
          <p:nvPr/>
        </p:nvSpPr>
        <p:spPr>
          <a:xfrm>
            <a:off x="7056255" y="607359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762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58C8866A-8C4F-19C1-ECBA-5ECFD62774BB}"/>
              </a:ext>
            </a:extLst>
          </p:cNvPr>
          <p:cNvSpPr/>
          <p:nvPr/>
        </p:nvSpPr>
        <p:spPr>
          <a:xfrm>
            <a:off x="9528917" y="607359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762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1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D36F252-24B3-39D1-7536-83EFA5B07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E0D6231E-170B-C1C4-370B-4F40D25E72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7367" y="2165269"/>
            <a:ext cx="10977268" cy="4011693"/>
          </a:xfrm>
        </p:spPr>
        <p:txBody>
          <a:bodyPr/>
          <a:lstStyle>
            <a:lvl5pPr>
              <a:defRPr/>
            </a:lvl5pPr>
            <a:lvl6pPr>
              <a:defRPr sz="1800">
                <a:latin typeface="+mn-lt"/>
              </a:defRPr>
            </a:lvl6pPr>
            <a:lvl9pPr marL="0" indent="0">
              <a:defRPr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AFFE64-0141-3113-BAC4-1CF2ABF9973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247D0FD-7995-4D4C-9CB8-6101ED9870B8}" type="datetime1">
              <a:rPr lang="en-US" smtClean="0"/>
              <a:t>10/4/2025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2DA1D58-D7B9-5B14-F644-A55B2FA290B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559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D36F252-24B3-39D1-7536-83EFA5B07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E0D6231E-170B-C1C4-370B-4F40D25E72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7367" y="2165269"/>
            <a:ext cx="6054725" cy="3506411"/>
          </a:xfrm>
          <a:solidFill>
            <a:srgbClr val="F3F5F6"/>
          </a:solidFill>
        </p:spPr>
        <p:txBody>
          <a:bodyPr lIns="72000" tIns="72000" rIns="72000" bIns="72000"/>
          <a:lstStyle>
            <a:lvl1pPr marL="536575" indent="-536575">
              <a:buFont typeface="+mj-lt"/>
              <a:buAutoNum type="arabicPeriod"/>
              <a:defRPr sz="2200"/>
            </a:lvl1pPr>
            <a:lvl2pPr marL="536575" indent="-536575">
              <a:buFont typeface="+mj-lt"/>
              <a:buAutoNum type="arabicPeriod"/>
              <a:defRPr sz="2200"/>
            </a:lvl2pPr>
            <a:lvl3pPr marL="457200" indent="-457200">
              <a:buFont typeface="+mj-lt"/>
              <a:buAutoNum type="arabicPeriod"/>
              <a:defRPr sz="1800"/>
            </a:lvl3pPr>
            <a:lvl4pPr marL="457200" indent="-457200">
              <a:buFont typeface="+mj-lt"/>
              <a:buAutoNum type="arabicPeriod"/>
              <a:defRPr sz="1800"/>
            </a:lvl4pPr>
            <a:lvl5pPr marL="342900" indent="-342900">
              <a:buFont typeface="+mj-lt"/>
              <a:buAutoNum type="arabicPeriod"/>
              <a:defRPr sz="1400"/>
            </a:lvl5pPr>
            <a:lvl6pPr marL="342900" indent="-342900">
              <a:buFont typeface="+mj-lt"/>
              <a:buAutoNum type="arabicPeriod"/>
              <a:defRPr sz="1400">
                <a:latin typeface="+mn-lt"/>
              </a:defRPr>
            </a:lvl6pPr>
            <a:lvl7pPr marL="342900" indent="-342900">
              <a:buFont typeface="+mj-lt"/>
              <a:buAutoNum type="arabicPeriod"/>
              <a:defRPr sz="1200"/>
            </a:lvl7pPr>
            <a:lvl8pPr marL="342900" indent="-342900">
              <a:buFont typeface="+mj-lt"/>
              <a:buAutoNum type="arabicPeriod"/>
              <a:defRPr sz="1200"/>
            </a:lvl8pPr>
            <a:lvl9pPr marL="342900" indent="-342900">
              <a:buFont typeface="+mj-lt"/>
              <a:buAutoNum type="arabicPeriod"/>
              <a:defRPr sz="12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AFFE64-0141-3113-BAC4-1CF2ABF9973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C7DA910-F932-4EEE-91CD-3C36B44474F7}" type="datetime1">
              <a:rPr lang="en-US" smtClean="0"/>
              <a:t>10/4/2025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2DA1D58-D7B9-5B14-F644-A55B2FA290B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AF9F7D07-28C0-607B-B972-60161C4F1BE5}"/>
              </a:ext>
            </a:extLst>
          </p:cNvPr>
          <p:cNvSpPr txBox="1"/>
          <p:nvPr/>
        </p:nvSpPr>
        <p:spPr>
          <a:xfrm>
            <a:off x="7691094" y="4141965"/>
            <a:ext cx="4054475" cy="1306512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65"/>
              </a:spcBef>
            </a:pPr>
            <a:endParaRPr sz="18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50825" marR="245110" algn="just">
              <a:lnSpc>
                <a:spcPct val="106500"/>
              </a:lnSpc>
            </a:pPr>
            <a:r>
              <a:rPr sz="1800" b="1">
                <a:solidFill>
                  <a:srgbClr val="FFFFFF"/>
                </a:solidFill>
                <a:latin typeface="Segoe UI Semibold"/>
                <a:cs typeface="Segoe UI Semibold"/>
              </a:rPr>
              <a:t>Quote</a:t>
            </a:r>
            <a:r>
              <a:rPr sz="1800" b="1" spc="-7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800" b="1">
                <a:solidFill>
                  <a:srgbClr val="FFFFFF"/>
                </a:solidFill>
                <a:latin typeface="Segoe UI Semibold"/>
                <a:cs typeface="Segoe UI Semibold"/>
              </a:rPr>
              <a:t>feature.</a:t>
            </a:r>
            <a:r>
              <a:rPr sz="1800" b="1" spc="-7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800" b="1">
                <a:solidFill>
                  <a:srgbClr val="FFFFFF"/>
                </a:solidFill>
                <a:latin typeface="Segoe UI Semibold"/>
                <a:cs typeface="Segoe UI Semibold"/>
              </a:rPr>
              <a:t>This</a:t>
            </a:r>
            <a:r>
              <a:rPr sz="1800" b="1" spc="-7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800" b="1">
                <a:solidFill>
                  <a:srgbClr val="FFFFFF"/>
                </a:solidFill>
                <a:latin typeface="Segoe UI Semibold"/>
                <a:cs typeface="Segoe UI Semibold"/>
              </a:rPr>
              <a:t>is</a:t>
            </a:r>
            <a:r>
              <a:rPr sz="1800" b="1" spc="-7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800" b="1">
                <a:solidFill>
                  <a:srgbClr val="FFFFFF"/>
                </a:solidFill>
                <a:latin typeface="Segoe UI Semibold"/>
                <a:cs typeface="Segoe UI Semibold"/>
              </a:rPr>
              <a:t>dummy</a:t>
            </a:r>
            <a:r>
              <a:rPr sz="1800" b="1" spc="-7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800" b="1" spc="-20">
                <a:solidFill>
                  <a:srgbClr val="FFFFFF"/>
                </a:solidFill>
                <a:latin typeface="Segoe UI Semibold"/>
                <a:cs typeface="Segoe UI Semibold"/>
              </a:rPr>
              <a:t>text </a:t>
            </a:r>
            <a:r>
              <a:rPr sz="1800" b="1">
                <a:solidFill>
                  <a:srgbClr val="FFFFFF"/>
                </a:solidFill>
                <a:latin typeface="Segoe UI Semibold"/>
                <a:cs typeface="Segoe UI Semibold"/>
              </a:rPr>
              <a:t>and</a:t>
            </a:r>
            <a:r>
              <a:rPr sz="1800" b="1" spc="-5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800" b="1">
                <a:solidFill>
                  <a:srgbClr val="FFFFFF"/>
                </a:solidFill>
                <a:latin typeface="Segoe UI Semibold"/>
                <a:cs typeface="Segoe UI Semibold"/>
              </a:rPr>
              <a:t>has</a:t>
            </a:r>
            <a:r>
              <a:rPr sz="1800" b="1" spc="-5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800" b="1">
                <a:solidFill>
                  <a:srgbClr val="FFFFFF"/>
                </a:solidFill>
                <a:latin typeface="Segoe UI Semibold"/>
                <a:cs typeface="Segoe UI Semibold"/>
              </a:rPr>
              <a:t>no</a:t>
            </a:r>
            <a:r>
              <a:rPr sz="1800" b="1" spc="-5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800" b="1">
                <a:solidFill>
                  <a:srgbClr val="FFFFFF"/>
                </a:solidFill>
                <a:latin typeface="Segoe UI Semibold"/>
                <a:cs typeface="Segoe UI Semibold"/>
              </a:rPr>
              <a:t>meaning.</a:t>
            </a:r>
            <a:r>
              <a:rPr sz="1800" b="1" spc="-5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800" b="1" spc="-25">
                <a:solidFill>
                  <a:srgbClr val="FFFFFF"/>
                </a:solidFill>
                <a:latin typeface="Segoe UI Semibold"/>
                <a:cs typeface="Segoe UI Semibold"/>
              </a:rPr>
              <a:t>Text</a:t>
            </a:r>
            <a:r>
              <a:rPr sz="1800" b="1" spc="-5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800" b="1">
                <a:solidFill>
                  <a:srgbClr val="FFFFFF"/>
                </a:solidFill>
                <a:latin typeface="Segoe UI Semibold"/>
                <a:cs typeface="Segoe UI Semibold"/>
              </a:rPr>
              <a:t>size</a:t>
            </a:r>
            <a:r>
              <a:rPr sz="1800" b="1" spc="-5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800" b="1" spc="-25">
                <a:solidFill>
                  <a:srgbClr val="FFFFFF"/>
                </a:solidFill>
                <a:latin typeface="Segoe UI Semibold"/>
                <a:cs typeface="Segoe UI Semibold"/>
              </a:rPr>
              <a:t>and </a:t>
            </a:r>
            <a:r>
              <a:rPr sz="1800" b="1">
                <a:solidFill>
                  <a:srgbClr val="FFFFFF"/>
                </a:solidFill>
                <a:latin typeface="Segoe UI Semibold"/>
                <a:cs typeface="Segoe UI Semibold"/>
              </a:rPr>
              <a:t>colour</a:t>
            </a:r>
            <a:r>
              <a:rPr sz="1800" b="1" spc="-7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800" b="1">
                <a:solidFill>
                  <a:srgbClr val="FFFFFF"/>
                </a:solidFill>
                <a:latin typeface="Segoe UI Semibold"/>
                <a:cs typeface="Segoe UI Semibold"/>
              </a:rPr>
              <a:t>is</a:t>
            </a:r>
            <a:r>
              <a:rPr sz="1800" b="1" spc="-7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800" b="1">
                <a:solidFill>
                  <a:srgbClr val="FFFFFF"/>
                </a:solidFill>
                <a:latin typeface="Segoe UI Semibold"/>
                <a:cs typeface="Segoe UI Semibold"/>
              </a:rPr>
              <a:t>flexible.</a:t>
            </a:r>
            <a:r>
              <a:rPr sz="1800" b="1" spc="-7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800" b="1" spc="-10">
                <a:solidFill>
                  <a:srgbClr val="FFFFFF"/>
                </a:solidFill>
                <a:latin typeface="Segoe UI Semibold"/>
                <a:cs typeface="Segoe UI Semibold"/>
              </a:rPr>
              <a:t>Semibold.”</a:t>
            </a:r>
            <a:endParaRPr sz="1800">
              <a:latin typeface="Segoe UI Semibold"/>
              <a:cs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283966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D36F252-24B3-39D1-7536-83EFA5B07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E0D6231E-170B-C1C4-370B-4F40D25E72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7367" y="2165270"/>
            <a:ext cx="5256000" cy="3495756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400"/>
            </a:lvl5pPr>
            <a:lvl6pPr>
              <a:defRPr sz="1400"/>
            </a:lvl6pPr>
            <a:lvl7pPr>
              <a:defRPr sz="1200"/>
            </a:lvl7pPr>
            <a:lvl8pPr>
              <a:defRPr sz="1200"/>
            </a:lvl8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AFFE64-0141-3113-BAC4-1CF2ABF9973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2AFEDDC-2225-4753-8680-59C68D3D77DB}" type="datetime1">
              <a:rPr lang="en-US" smtClean="0"/>
              <a:t>10/4/2025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2DA1D58-D7B9-5B14-F644-A55B2FA290B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ECA7AB37-4BFE-4846-03D7-5B2A4FC8137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8635" y="2165270"/>
            <a:ext cx="5256000" cy="3495756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400"/>
            </a:lvl5pPr>
            <a:lvl6pPr>
              <a:defRPr sz="1400"/>
            </a:lvl6pPr>
            <a:lvl7pPr>
              <a:defRPr sz="1200"/>
            </a:lvl7pPr>
            <a:lvl8pPr>
              <a:defRPr sz="1200"/>
            </a:lvl8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D36F252-24B3-39D1-7536-83EFA5B07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E0D6231E-170B-C1C4-370B-4F40D25E72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7367" y="2165270"/>
            <a:ext cx="3348000" cy="3495756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400"/>
            </a:lvl5pPr>
            <a:lvl6pPr>
              <a:defRPr sz="1400"/>
            </a:lvl6pPr>
            <a:lvl7pPr>
              <a:defRPr sz="1200"/>
            </a:lvl7pPr>
            <a:lvl8pPr>
              <a:defRPr sz="1200"/>
            </a:lvl8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AFFE64-0141-3113-BAC4-1CF2ABF9973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399A061-7A5B-440E-B6A5-532835BB494F}" type="datetime1">
              <a:rPr lang="en-US" smtClean="0"/>
              <a:t>10/4/2025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2DA1D58-D7B9-5B14-F644-A55B2FA290B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55A34AAA-638D-B24D-5E2B-D66D057346A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22000" y="2165270"/>
            <a:ext cx="3348000" cy="3495756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400"/>
            </a:lvl5pPr>
            <a:lvl6pPr>
              <a:defRPr sz="1400"/>
            </a:lvl6pPr>
            <a:lvl7pPr>
              <a:defRPr sz="1200"/>
            </a:lvl7pPr>
            <a:lvl8pPr>
              <a:defRPr sz="1200"/>
            </a:lvl8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60868E78-D154-18E2-FE0F-34A1CD63035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36633" y="2165270"/>
            <a:ext cx="3348000" cy="3495756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400"/>
            </a:lvl5pPr>
            <a:lvl6pPr>
              <a:defRPr sz="1400"/>
            </a:lvl6pPr>
            <a:lvl7pPr>
              <a:defRPr sz="1200"/>
            </a:lvl7pPr>
            <a:lvl8pPr>
              <a:defRPr sz="1200"/>
            </a:lvl8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341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D197F2-B80A-4924-9547-865F227378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6E558C2-04C0-F693-2230-5BC32404F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68" y="5075164"/>
            <a:ext cx="4569868" cy="995680"/>
          </a:xfr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943E4E-4A71-1E01-BDFC-EF14116D88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3484" y="509550"/>
            <a:ext cx="2258694" cy="983866"/>
          </a:xfrm>
          <a:prstGeom prst="rect">
            <a:avLst/>
          </a:prstGeom>
        </p:spPr>
      </p:pic>
      <p:sp>
        <p:nvSpPr>
          <p:cNvPr id="4" name="object 21">
            <a:extLst>
              <a:ext uri="{FF2B5EF4-FFF2-40B4-BE49-F238E27FC236}">
                <a16:creationId xmlns:a16="http://schemas.microsoft.com/office/drawing/2014/main" id="{35A76166-C0E6-6B6A-376D-B3F7CBA86CCA}"/>
              </a:ext>
            </a:extLst>
          </p:cNvPr>
          <p:cNvSpPr/>
          <p:nvPr/>
        </p:nvSpPr>
        <p:spPr>
          <a:xfrm>
            <a:off x="0" y="6777534"/>
            <a:ext cx="12193270" cy="86995"/>
          </a:xfrm>
          <a:custGeom>
            <a:avLst/>
            <a:gdLst/>
            <a:ahLst/>
            <a:cxnLst/>
            <a:rect l="l" t="t" r="r" b="b"/>
            <a:pathLst>
              <a:path w="12193270" h="86995">
                <a:moveTo>
                  <a:pt x="12193193" y="0"/>
                </a:moveTo>
                <a:lnTo>
                  <a:pt x="0" y="0"/>
                </a:lnTo>
                <a:lnTo>
                  <a:pt x="0" y="86448"/>
                </a:lnTo>
                <a:lnTo>
                  <a:pt x="12193193" y="86448"/>
                </a:lnTo>
                <a:lnTo>
                  <a:pt x="12193193" y="0"/>
                </a:lnTo>
                <a:close/>
              </a:path>
            </a:pathLst>
          </a:custGeom>
          <a:solidFill>
            <a:srgbClr val="ED2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7E22E9EE-3B6B-2020-ECB4-4681D15E27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56255" y="5075238"/>
            <a:ext cx="2088000" cy="936000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it-IT"/>
              <a:t>Presentation:</a:t>
            </a:r>
          </a:p>
          <a:p>
            <a:pPr lvl="1"/>
            <a:r>
              <a:rPr lang="it-IT"/>
              <a:t>Next List Level for body text</a:t>
            </a:r>
            <a:endParaRPr lang="en-GB"/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8504FFCC-41DB-AAF3-075F-2F14C5D05C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8917" y="5075238"/>
            <a:ext cx="2088000" cy="936000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nb-NO"/>
              <a:t>Client:</a:t>
            </a:r>
          </a:p>
          <a:p>
            <a:pPr lvl="1"/>
            <a:r>
              <a:rPr lang="en-GB"/>
              <a:t>Next List Level for body text</a:t>
            </a: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152F4DB4-C2E2-C734-4C0E-1FE559453870}"/>
              </a:ext>
            </a:extLst>
          </p:cNvPr>
          <p:cNvSpPr/>
          <p:nvPr/>
        </p:nvSpPr>
        <p:spPr>
          <a:xfrm>
            <a:off x="7056255" y="494807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07B58914-AE85-81A3-E3E5-58337CF1EAF1}"/>
              </a:ext>
            </a:extLst>
          </p:cNvPr>
          <p:cNvSpPr/>
          <p:nvPr/>
        </p:nvSpPr>
        <p:spPr>
          <a:xfrm>
            <a:off x="9528917" y="494807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0E1A1386-CE1E-6C41-726C-44D1AFA4ECDD}"/>
              </a:ext>
            </a:extLst>
          </p:cNvPr>
          <p:cNvSpPr/>
          <p:nvPr/>
        </p:nvSpPr>
        <p:spPr>
          <a:xfrm>
            <a:off x="7056255" y="607359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20" name="object 17">
            <a:extLst>
              <a:ext uri="{FF2B5EF4-FFF2-40B4-BE49-F238E27FC236}">
                <a16:creationId xmlns:a16="http://schemas.microsoft.com/office/drawing/2014/main" id="{3CF2CFCA-4733-349B-98B3-CE41845EFBD1}"/>
              </a:ext>
            </a:extLst>
          </p:cNvPr>
          <p:cNvSpPr/>
          <p:nvPr/>
        </p:nvSpPr>
        <p:spPr>
          <a:xfrm>
            <a:off x="9528917" y="607359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62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D36F252-24B3-39D1-7536-83EFA5B07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AFFE64-0141-3113-BAC4-1CF2ABF9973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22C56C0-9931-406D-A103-55770FB84E40}" type="datetime1">
              <a:rPr lang="en-US" smtClean="0"/>
              <a:t>10/4/2025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2DA1D58-D7B9-5B14-F644-A55B2FA290B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4" name="Chart Placeholder 51">
            <a:extLst>
              <a:ext uri="{FF2B5EF4-FFF2-40B4-BE49-F238E27FC236}">
                <a16:creationId xmlns:a16="http://schemas.microsoft.com/office/drawing/2014/main" id="{46847BC5-4126-0806-B58A-DD629579C450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33935" y="2463806"/>
            <a:ext cx="4814836" cy="2611706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55" name="Chart Placeholder 51">
            <a:extLst>
              <a:ext uri="{FF2B5EF4-FFF2-40B4-BE49-F238E27FC236}">
                <a16:creationId xmlns:a16="http://schemas.microsoft.com/office/drawing/2014/main" id="{36AAA837-BD66-9B80-005A-C66B3A29E06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543231" y="2462346"/>
            <a:ext cx="4820218" cy="2614626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56" name="Content Placeholder 9">
            <a:extLst>
              <a:ext uri="{FF2B5EF4-FFF2-40B4-BE49-F238E27FC236}">
                <a16:creationId xmlns:a16="http://schemas.microsoft.com/office/drawing/2014/main" id="{A298F4CB-1936-1374-34ED-CC027C6D725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7367" y="5092981"/>
            <a:ext cx="5256000" cy="56804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spcBef>
                <a:spcPts val="0"/>
              </a:spcBef>
              <a:defRPr sz="1200"/>
            </a:lvl3pPr>
            <a:lvl4pPr>
              <a:defRPr sz="1200"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7" name="Content Placeholder 9">
            <a:extLst>
              <a:ext uri="{FF2B5EF4-FFF2-40B4-BE49-F238E27FC236}">
                <a16:creationId xmlns:a16="http://schemas.microsoft.com/office/drawing/2014/main" id="{9277A973-9DEA-8BC1-4263-58E4D3D0D2B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8635" y="5092981"/>
            <a:ext cx="5256000" cy="56804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spcBef>
                <a:spcPts val="0"/>
              </a:spcBef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38F46B09-295B-370B-ED2C-AD9F40D362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8013" y="2168525"/>
            <a:ext cx="5267325" cy="277812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Chart title </a:t>
            </a:r>
            <a:r>
              <a:rPr lang="en-US" err="1"/>
              <a:t>SemiBold</a:t>
            </a:r>
            <a:r>
              <a:rPr lang="en-US"/>
              <a:t> 14pt</a:t>
            </a:r>
          </a:p>
        </p:txBody>
      </p:sp>
      <p:sp>
        <p:nvSpPr>
          <p:cNvPr id="60" name="Text Placeholder 58">
            <a:extLst>
              <a:ext uri="{FF2B5EF4-FFF2-40B4-BE49-F238E27FC236}">
                <a16:creationId xmlns:a16="http://schemas.microsoft.com/office/drawing/2014/main" id="{97462269-0FC4-635F-337F-6EC27408E5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16662" y="2168525"/>
            <a:ext cx="5267325" cy="277812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Chart title </a:t>
            </a:r>
            <a:r>
              <a:rPr lang="en-US" err="1"/>
              <a:t>SemiBold</a:t>
            </a:r>
            <a:r>
              <a:rPr lang="en-US"/>
              <a:t> 14pt</a:t>
            </a:r>
          </a:p>
        </p:txBody>
      </p:sp>
      <p:sp>
        <p:nvSpPr>
          <p:cNvPr id="4" name="object 13">
            <a:extLst>
              <a:ext uri="{FF2B5EF4-FFF2-40B4-BE49-F238E27FC236}">
                <a16:creationId xmlns:a16="http://schemas.microsoft.com/office/drawing/2014/main" id="{B32E79B8-46AB-5CBE-716C-043AC63671AF}"/>
              </a:ext>
            </a:extLst>
          </p:cNvPr>
          <p:cNvSpPr txBox="1"/>
          <p:nvPr/>
        </p:nvSpPr>
        <p:spPr>
          <a:xfrm>
            <a:off x="7929674" y="3631716"/>
            <a:ext cx="30130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>
                <a:solidFill>
                  <a:srgbClr val="1C3A51"/>
                </a:solidFill>
                <a:latin typeface="Segoe UI Semibold"/>
                <a:cs typeface="Segoe UI Semibold"/>
              </a:rPr>
              <a:t>Footnotes</a:t>
            </a:r>
            <a:r>
              <a:rPr sz="900" b="1" spc="-5">
                <a:solidFill>
                  <a:srgbClr val="1C3A51"/>
                </a:solidFill>
                <a:latin typeface="Segoe UI Semibold"/>
                <a:cs typeface="Segoe UI Semibold"/>
              </a:rPr>
              <a:t> </a:t>
            </a:r>
            <a:r>
              <a:rPr sz="900" b="1">
                <a:solidFill>
                  <a:srgbClr val="1C3A51"/>
                </a:solidFill>
                <a:latin typeface="Segoe UI Semibold"/>
                <a:cs typeface="Segoe UI Semibold"/>
              </a:rPr>
              <a:t>/</a:t>
            </a:r>
            <a:r>
              <a:rPr sz="900" b="1" spc="-5">
                <a:solidFill>
                  <a:srgbClr val="1C3A51"/>
                </a:solidFill>
                <a:latin typeface="Segoe UI Semibold"/>
                <a:cs typeface="Segoe UI Semibold"/>
              </a:rPr>
              <a:t> </a:t>
            </a:r>
            <a:r>
              <a:rPr sz="900" b="1" spc="-10">
                <a:solidFill>
                  <a:srgbClr val="1C3A51"/>
                </a:solidFill>
                <a:latin typeface="Segoe UI Semibold"/>
                <a:cs typeface="Segoe UI Semibold"/>
              </a:rPr>
              <a:t>Disclaimers</a:t>
            </a:r>
            <a:r>
              <a:rPr sz="900" b="1" spc="-5">
                <a:solidFill>
                  <a:srgbClr val="1C3A51"/>
                </a:solidFill>
                <a:latin typeface="Segoe UI Semibold"/>
                <a:cs typeface="Segoe UI Semibold"/>
              </a:rPr>
              <a:t> </a:t>
            </a:r>
            <a:r>
              <a:rPr sz="900" b="1">
                <a:solidFill>
                  <a:srgbClr val="1C3A51"/>
                </a:solidFill>
                <a:latin typeface="Segoe UI Semibold"/>
                <a:cs typeface="Segoe UI Semibold"/>
              </a:rPr>
              <a:t>/</a:t>
            </a:r>
            <a:r>
              <a:rPr sz="900" b="1" spc="-5">
                <a:solidFill>
                  <a:srgbClr val="1C3A51"/>
                </a:solidFill>
                <a:latin typeface="Segoe UI Semibold"/>
                <a:cs typeface="Segoe UI Semibold"/>
              </a:rPr>
              <a:t> </a:t>
            </a:r>
            <a:r>
              <a:rPr sz="900" b="1">
                <a:solidFill>
                  <a:srgbClr val="1C3A51"/>
                </a:solidFill>
                <a:latin typeface="Segoe UI Semibold"/>
                <a:cs typeface="Segoe UI Semibold"/>
              </a:rPr>
              <a:t>Source</a:t>
            </a:r>
            <a:r>
              <a:rPr sz="900" b="1" spc="-10">
                <a:solidFill>
                  <a:srgbClr val="1C3A51"/>
                </a:solidFill>
                <a:latin typeface="Segoe UI Semibold"/>
                <a:cs typeface="Segoe UI Semibold"/>
              </a:rPr>
              <a:t> information. Regular</a:t>
            </a:r>
            <a:r>
              <a:rPr sz="900" b="1" spc="-5">
                <a:solidFill>
                  <a:srgbClr val="1C3A51"/>
                </a:solidFill>
                <a:latin typeface="Segoe UI Semibold"/>
                <a:cs typeface="Segoe UI Semibold"/>
              </a:rPr>
              <a:t> </a:t>
            </a:r>
            <a:r>
              <a:rPr sz="900" b="1" spc="-25">
                <a:solidFill>
                  <a:srgbClr val="1C3A51"/>
                </a:solidFill>
                <a:latin typeface="Segoe UI Semibold"/>
                <a:cs typeface="Segoe UI Semibold"/>
              </a:rPr>
              <a:t>9pt</a:t>
            </a:r>
            <a:endParaRPr sz="900">
              <a:latin typeface="Segoe UI Semibold"/>
              <a:cs typeface="Segoe UI Semibold"/>
            </a:endParaRP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41A4975C-1747-ED37-D769-EAA89A71841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7367" y="5876267"/>
            <a:ext cx="5256000" cy="176401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spcBef>
                <a:spcPts val="1200"/>
              </a:spcBef>
              <a:defRPr sz="1200"/>
            </a:lvl3pPr>
            <a:lvl4pPr>
              <a:defRPr sz="1200"/>
            </a:lvl4pPr>
            <a:lvl5pPr>
              <a:defRPr/>
            </a:lvl5pPr>
          </a:lstStyle>
          <a:p>
            <a:pPr lvl="0"/>
            <a:r>
              <a:rPr lang="en-US"/>
              <a:t>Click to edit Source / Note text</a:t>
            </a: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3B1B5F62-68A1-6F92-F057-3ABDB45CBA2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316662" y="5876267"/>
            <a:ext cx="5256000" cy="176401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spcBef>
                <a:spcPts val="1200"/>
              </a:spcBef>
              <a:defRPr sz="1200"/>
            </a:lvl3pPr>
            <a:lvl4pPr>
              <a:defRPr sz="1200"/>
            </a:lvl4pPr>
            <a:lvl5pPr>
              <a:defRPr/>
            </a:lvl5pPr>
          </a:lstStyle>
          <a:p>
            <a:pPr lvl="0"/>
            <a:r>
              <a:rPr lang="en-US"/>
              <a:t>Click to edit Source / Note text</a:t>
            </a:r>
          </a:p>
        </p:txBody>
      </p:sp>
    </p:spTree>
    <p:extLst>
      <p:ext uri="{BB962C8B-B14F-4D97-AF65-F5344CB8AC3E}">
        <p14:creationId xmlns:p14="http://schemas.microsoft.com/office/powerpoint/2010/main" val="2459704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Blue /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7026DA-FE45-06EE-7521-D0D2A2A833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BE91A4E-92DF-4F4C-BABC-8D014C76C20F}" type="datetime1">
              <a:rPr lang="en-US" smtClean="0"/>
              <a:t>10/4/2025</a:t>
            </a:fld>
            <a:endParaRPr lang="en-GB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D24B9F2-2A89-4499-1A38-D8F45815F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367" y="292949"/>
            <a:ext cx="10981064" cy="13977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Header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9F9F7F-3422-55FE-D785-38E44F1CD4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2755" y="6243044"/>
            <a:ext cx="794532" cy="346090"/>
          </a:xfrm>
          <a:prstGeom prst="rect">
            <a:avLst/>
          </a:prstGeom>
        </p:spPr>
      </p:pic>
      <p:sp>
        <p:nvSpPr>
          <p:cNvPr id="8" name="object 21">
            <a:extLst>
              <a:ext uri="{FF2B5EF4-FFF2-40B4-BE49-F238E27FC236}">
                <a16:creationId xmlns:a16="http://schemas.microsoft.com/office/drawing/2014/main" id="{05F7D096-D5C6-5117-8149-BC40307EE7CF}"/>
              </a:ext>
            </a:extLst>
          </p:cNvPr>
          <p:cNvSpPr/>
          <p:nvPr/>
        </p:nvSpPr>
        <p:spPr>
          <a:xfrm>
            <a:off x="0" y="6777534"/>
            <a:ext cx="12193270" cy="86995"/>
          </a:xfrm>
          <a:custGeom>
            <a:avLst/>
            <a:gdLst/>
            <a:ahLst/>
            <a:cxnLst/>
            <a:rect l="l" t="t" r="r" b="b"/>
            <a:pathLst>
              <a:path w="12193270" h="86995">
                <a:moveTo>
                  <a:pt x="12193193" y="0"/>
                </a:moveTo>
                <a:lnTo>
                  <a:pt x="0" y="0"/>
                </a:lnTo>
                <a:lnTo>
                  <a:pt x="0" y="86448"/>
                </a:lnTo>
                <a:lnTo>
                  <a:pt x="12193193" y="86448"/>
                </a:lnTo>
                <a:lnTo>
                  <a:pt x="12193193" y="0"/>
                </a:lnTo>
                <a:close/>
              </a:path>
            </a:pathLst>
          </a:custGeom>
          <a:solidFill>
            <a:srgbClr val="ED2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id="{19CF5F54-538B-BAAB-BF9E-AA316B1339DE}"/>
              </a:ext>
            </a:extLst>
          </p:cNvPr>
          <p:cNvSpPr txBox="1"/>
          <p:nvPr/>
        </p:nvSpPr>
        <p:spPr>
          <a:xfrm>
            <a:off x="10221240" y="6325146"/>
            <a:ext cx="768985" cy="17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sz="900" b="0">
                <a:solidFill>
                  <a:schemeClr val="bg1"/>
                </a:solidFill>
                <a:latin typeface="+mn-lt"/>
                <a:cs typeface="Segoe UI Semibold"/>
              </a:rPr>
              <a:t>©</a:t>
            </a:r>
            <a:r>
              <a:rPr sz="900" b="0" spc="-20">
                <a:solidFill>
                  <a:schemeClr val="bg1"/>
                </a:solidFill>
                <a:latin typeface="+mn-lt"/>
                <a:cs typeface="Segoe UI Semibold"/>
              </a:rPr>
              <a:t> </a:t>
            </a:r>
            <a:r>
              <a:rPr sz="900" b="0">
                <a:solidFill>
                  <a:schemeClr val="bg1"/>
                </a:solidFill>
                <a:latin typeface="+mn-lt"/>
                <a:cs typeface="Segoe UI Semibold"/>
              </a:rPr>
              <a:t>Origin</a:t>
            </a:r>
            <a:r>
              <a:rPr sz="900" b="0" spc="-20">
                <a:solidFill>
                  <a:schemeClr val="bg1"/>
                </a:solidFill>
                <a:latin typeface="+mn-lt"/>
                <a:cs typeface="Segoe UI Semibold"/>
              </a:rPr>
              <a:t> 202</a:t>
            </a:r>
            <a:r>
              <a:rPr lang="en-GB" sz="900" b="0" spc="-20">
                <a:solidFill>
                  <a:schemeClr val="bg1"/>
                </a:solidFill>
                <a:latin typeface="+mn-lt"/>
                <a:cs typeface="Segoe UI Semibold"/>
              </a:rPr>
              <a:t>5</a:t>
            </a:r>
            <a:endParaRPr sz="900" b="0">
              <a:solidFill>
                <a:schemeClr val="bg1"/>
              </a:solidFill>
              <a:latin typeface="+mn-lt"/>
              <a:cs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925132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7026DA-FE45-06EE-7521-D0D2A2A833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7296706-7EEB-4006-B220-BF80ECBAD466}" type="datetime1">
              <a:rPr lang="en-US" smtClean="0"/>
              <a:t>10/4/2025</a:t>
            </a:fld>
            <a:endParaRPr lang="en-GB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D24B9F2-2A89-4499-1A38-D8F45815F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367" y="292949"/>
            <a:ext cx="10981064" cy="13977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Header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9F9F7F-3422-55FE-D785-38E44F1CD4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2755" y="6243044"/>
            <a:ext cx="794532" cy="346090"/>
          </a:xfrm>
          <a:prstGeom prst="rect">
            <a:avLst/>
          </a:prstGeom>
        </p:spPr>
      </p:pic>
      <p:sp>
        <p:nvSpPr>
          <p:cNvPr id="8" name="object 21">
            <a:extLst>
              <a:ext uri="{FF2B5EF4-FFF2-40B4-BE49-F238E27FC236}">
                <a16:creationId xmlns:a16="http://schemas.microsoft.com/office/drawing/2014/main" id="{05F7D096-D5C6-5117-8149-BC40307EE7CF}"/>
              </a:ext>
            </a:extLst>
          </p:cNvPr>
          <p:cNvSpPr/>
          <p:nvPr/>
        </p:nvSpPr>
        <p:spPr>
          <a:xfrm>
            <a:off x="0" y="6777534"/>
            <a:ext cx="12193270" cy="86995"/>
          </a:xfrm>
          <a:custGeom>
            <a:avLst/>
            <a:gdLst/>
            <a:ahLst/>
            <a:cxnLst/>
            <a:rect l="l" t="t" r="r" b="b"/>
            <a:pathLst>
              <a:path w="12193270" h="86995">
                <a:moveTo>
                  <a:pt x="12193193" y="0"/>
                </a:moveTo>
                <a:lnTo>
                  <a:pt x="0" y="0"/>
                </a:lnTo>
                <a:lnTo>
                  <a:pt x="0" y="86448"/>
                </a:lnTo>
                <a:lnTo>
                  <a:pt x="12193193" y="86448"/>
                </a:lnTo>
                <a:lnTo>
                  <a:pt x="12193193" y="0"/>
                </a:lnTo>
                <a:close/>
              </a:path>
            </a:pathLst>
          </a:custGeom>
          <a:solidFill>
            <a:srgbClr val="ED2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id="{19CF5F54-538B-BAAB-BF9E-AA316B1339DE}"/>
              </a:ext>
            </a:extLst>
          </p:cNvPr>
          <p:cNvSpPr txBox="1"/>
          <p:nvPr/>
        </p:nvSpPr>
        <p:spPr>
          <a:xfrm>
            <a:off x="10221240" y="6325146"/>
            <a:ext cx="768985" cy="17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sz="900" b="0">
                <a:solidFill>
                  <a:schemeClr val="bg1"/>
                </a:solidFill>
                <a:latin typeface="+mn-lt"/>
                <a:cs typeface="Segoe UI Semibold"/>
              </a:rPr>
              <a:t>©</a:t>
            </a:r>
            <a:r>
              <a:rPr sz="900" b="0" spc="-20">
                <a:solidFill>
                  <a:schemeClr val="bg1"/>
                </a:solidFill>
                <a:latin typeface="+mn-lt"/>
                <a:cs typeface="Segoe UI Semibold"/>
              </a:rPr>
              <a:t> </a:t>
            </a:r>
            <a:r>
              <a:rPr sz="900" b="0">
                <a:solidFill>
                  <a:schemeClr val="bg1"/>
                </a:solidFill>
                <a:latin typeface="+mn-lt"/>
                <a:cs typeface="Segoe UI Semibold"/>
              </a:rPr>
              <a:t>Origin</a:t>
            </a:r>
            <a:r>
              <a:rPr sz="900" b="0" spc="-20">
                <a:solidFill>
                  <a:schemeClr val="bg1"/>
                </a:solidFill>
                <a:latin typeface="+mn-lt"/>
                <a:cs typeface="Segoe UI Semibold"/>
              </a:rPr>
              <a:t> 202</a:t>
            </a:r>
            <a:r>
              <a:rPr lang="en-GB" sz="900" b="0" spc="-20">
                <a:solidFill>
                  <a:schemeClr val="bg1"/>
                </a:solidFill>
                <a:latin typeface="+mn-lt"/>
                <a:cs typeface="Segoe UI Semibold"/>
              </a:rPr>
              <a:t>5</a:t>
            </a:r>
            <a:endParaRPr sz="900" b="0">
              <a:solidFill>
                <a:schemeClr val="bg1"/>
              </a:solidFill>
              <a:latin typeface="+mn-lt"/>
              <a:cs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876022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7026DA-FE45-06EE-7521-D0D2A2A833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542C9FE-9F87-4636-9600-BFE0A7752893}" type="datetime1">
              <a:rPr lang="en-US" smtClean="0"/>
              <a:t>10/4/2025</a:t>
            </a:fld>
            <a:endParaRPr lang="en-GB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D24B9F2-2A89-4499-1A38-D8F45815F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367" y="292949"/>
            <a:ext cx="10981064" cy="13977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Header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9F9F7F-3422-55FE-D785-38E44F1CD4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2755" y="6243044"/>
            <a:ext cx="794532" cy="346090"/>
          </a:xfrm>
          <a:prstGeom prst="rect">
            <a:avLst/>
          </a:prstGeom>
        </p:spPr>
      </p:pic>
      <p:sp>
        <p:nvSpPr>
          <p:cNvPr id="8" name="object 21">
            <a:extLst>
              <a:ext uri="{FF2B5EF4-FFF2-40B4-BE49-F238E27FC236}">
                <a16:creationId xmlns:a16="http://schemas.microsoft.com/office/drawing/2014/main" id="{05F7D096-D5C6-5117-8149-BC40307EE7CF}"/>
              </a:ext>
            </a:extLst>
          </p:cNvPr>
          <p:cNvSpPr/>
          <p:nvPr/>
        </p:nvSpPr>
        <p:spPr>
          <a:xfrm>
            <a:off x="0" y="6777534"/>
            <a:ext cx="12193270" cy="86995"/>
          </a:xfrm>
          <a:custGeom>
            <a:avLst/>
            <a:gdLst/>
            <a:ahLst/>
            <a:cxnLst/>
            <a:rect l="l" t="t" r="r" b="b"/>
            <a:pathLst>
              <a:path w="12193270" h="86995">
                <a:moveTo>
                  <a:pt x="12193193" y="0"/>
                </a:moveTo>
                <a:lnTo>
                  <a:pt x="0" y="0"/>
                </a:lnTo>
                <a:lnTo>
                  <a:pt x="0" y="86448"/>
                </a:lnTo>
                <a:lnTo>
                  <a:pt x="12193193" y="86448"/>
                </a:lnTo>
                <a:lnTo>
                  <a:pt x="12193193" y="0"/>
                </a:lnTo>
                <a:close/>
              </a:path>
            </a:pathLst>
          </a:custGeom>
          <a:solidFill>
            <a:srgbClr val="ED2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id="{19CF5F54-538B-BAAB-BF9E-AA316B1339DE}"/>
              </a:ext>
            </a:extLst>
          </p:cNvPr>
          <p:cNvSpPr txBox="1"/>
          <p:nvPr/>
        </p:nvSpPr>
        <p:spPr>
          <a:xfrm>
            <a:off x="10221240" y="6325146"/>
            <a:ext cx="768985" cy="17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sz="900" b="0">
                <a:solidFill>
                  <a:schemeClr val="bg1"/>
                </a:solidFill>
                <a:latin typeface="+mn-lt"/>
                <a:cs typeface="Segoe UI Semibold"/>
              </a:rPr>
              <a:t>©</a:t>
            </a:r>
            <a:r>
              <a:rPr sz="900" b="0" spc="-20">
                <a:solidFill>
                  <a:schemeClr val="bg1"/>
                </a:solidFill>
                <a:latin typeface="+mn-lt"/>
                <a:cs typeface="Segoe UI Semibold"/>
              </a:rPr>
              <a:t> </a:t>
            </a:r>
            <a:r>
              <a:rPr sz="900" b="0">
                <a:solidFill>
                  <a:schemeClr val="bg1"/>
                </a:solidFill>
                <a:latin typeface="+mn-lt"/>
                <a:cs typeface="Segoe UI Semibold"/>
              </a:rPr>
              <a:t>Origin</a:t>
            </a:r>
            <a:r>
              <a:rPr sz="900" b="0" spc="-20">
                <a:solidFill>
                  <a:schemeClr val="bg1"/>
                </a:solidFill>
                <a:latin typeface="+mn-lt"/>
                <a:cs typeface="Segoe UI Semibold"/>
              </a:rPr>
              <a:t> 202</a:t>
            </a:r>
            <a:r>
              <a:rPr lang="en-GB" sz="900" b="0" spc="-20">
                <a:solidFill>
                  <a:schemeClr val="bg1"/>
                </a:solidFill>
                <a:latin typeface="+mn-lt"/>
                <a:cs typeface="Segoe UI Semibold"/>
              </a:rPr>
              <a:t>5</a:t>
            </a:r>
            <a:endParaRPr sz="900" b="0">
              <a:solidFill>
                <a:schemeClr val="bg1"/>
              </a:solidFill>
              <a:latin typeface="+mn-lt"/>
              <a:cs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12251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Navy /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7026DA-FE45-06EE-7521-D0D2A2A833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C07840A0-AD72-4F07-B77E-6C44D8B279ED}" type="datetime1">
              <a:rPr lang="en-US" smtClean="0"/>
              <a:t>10/4/2025</a:t>
            </a:fld>
            <a:endParaRPr lang="en-GB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D24B9F2-2A89-4499-1A38-D8F45815F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367" y="292949"/>
            <a:ext cx="10981064" cy="13977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Header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9F9F7F-3422-55FE-D785-38E44F1CD4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2755" y="6243044"/>
            <a:ext cx="794532" cy="346090"/>
          </a:xfrm>
          <a:prstGeom prst="rect">
            <a:avLst/>
          </a:prstGeom>
        </p:spPr>
      </p:pic>
      <p:sp>
        <p:nvSpPr>
          <p:cNvPr id="8" name="object 21">
            <a:extLst>
              <a:ext uri="{FF2B5EF4-FFF2-40B4-BE49-F238E27FC236}">
                <a16:creationId xmlns:a16="http://schemas.microsoft.com/office/drawing/2014/main" id="{05F7D096-D5C6-5117-8149-BC40307EE7CF}"/>
              </a:ext>
            </a:extLst>
          </p:cNvPr>
          <p:cNvSpPr/>
          <p:nvPr/>
        </p:nvSpPr>
        <p:spPr>
          <a:xfrm>
            <a:off x="0" y="6777534"/>
            <a:ext cx="12193270" cy="86995"/>
          </a:xfrm>
          <a:custGeom>
            <a:avLst/>
            <a:gdLst/>
            <a:ahLst/>
            <a:cxnLst/>
            <a:rect l="l" t="t" r="r" b="b"/>
            <a:pathLst>
              <a:path w="12193270" h="86995">
                <a:moveTo>
                  <a:pt x="12193193" y="0"/>
                </a:moveTo>
                <a:lnTo>
                  <a:pt x="0" y="0"/>
                </a:lnTo>
                <a:lnTo>
                  <a:pt x="0" y="86448"/>
                </a:lnTo>
                <a:lnTo>
                  <a:pt x="12193193" y="86448"/>
                </a:lnTo>
                <a:lnTo>
                  <a:pt x="12193193" y="0"/>
                </a:lnTo>
                <a:close/>
              </a:path>
            </a:pathLst>
          </a:custGeom>
          <a:solidFill>
            <a:srgbClr val="ED2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id="{19CF5F54-538B-BAAB-BF9E-AA316B1339DE}"/>
              </a:ext>
            </a:extLst>
          </p:cNvPr>
          <p:cNvSpPr txBox="1"/>
          <p:nvPr/>
        </p:nvSpPr>
        <p:spPr>
          <a:xfrm>
            <a:off x="10221240" y="6325146"/>
            <a:ext cx="768985" cy="17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sz="900" b="0">
                <a:solidFill>
                  <a:schemeClr val="bg1"/>
                </a:solidFill>
                <a:latin typeface="+mn-lt"/>
                <a:cs typeface="Segoe UI Semibold"/>
              </a:rPr>
              <a:t>©</a:t>
            </a:r>
            <a:r>
              <a:rPr sz="900" b="0" spc="-20">
                <a:solidFill>
                  <a:schemeClr val="bg1"/>
                </a:solidFill>
                <a:latin typeface="+mn-lt"/>
                <a:cs typeface="Segoe UI Semibold"/>
              </a:rPr>
              <a:t> </a:t>
            </a:r>
            <a:r>
              <a:rPr sz="900" b="0">
                <a:solidFill>
                  <a:schemeClr val="bg1"/>
                </a:solidFill>
                <a:latin typeface="+mn-lt"/>
                <a:cs typeface="Segoe UI Semibold"/>
              </a:rPr>
              <a:t>Origin</a:t>
            </a:r>
            <a:r>
              <a:rPr sz="900" b="0" spc="-20">
                <a:solidFill>
                  <a:schemeClr val="bg1"/>
                </a:solidFill>
                <a:latin typeface="+mn-lt"/>
                <a:cs typeface="Segoe UI Semibold"/>
              </a:rPr>
              <a:t> 202</a:t>
            </a:r>
            <a:r>
              <a:rPr lang="en-GB" sz="900" b="0" spc="-20">
                <a:solidFill>
                  <a:schemeClr val="bg1"/>
                </a:solidFill>
                <a:latin typeface="+mn-lt"/>
                <a:cs typeface="Segoe UI Semibold"/>
              </a:rPr>
              <a:t>5</a:t>
            </a:r>
            <a:endParaRPr sz="900" b="0">
              <a:solidFill>
                <a:schemeClr val="bg1"/>
              </a:solidFill>
              <a:latin typeface="+mn-lt"/>
              <a:cs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9664639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Orange /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7026DA-FE45-06EE-7521-D0D2A2A833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2ED01A32-CC93-4110-864D-1132FE91CC24}" type="datetime1">
              <a:rPr lang="en-US" smtClean="0"/>
              <a:t>10/4/2025</a:t>
            </a:fld>
            <a:endParaRPr lang="en-GB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D24B9F2-2A89-4499-1A38-D8F45815F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367" y="292949"/>
            <a:ext cx="10981064" cy="13977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Header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9F9F7F-3422-55FE-D785-38E44F1CD4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2755" y="6243044"/>
            <a:ext cx="794532" cy="346090"/>
          </a:xfrm>
          <a:prstGeom prst="rect">
            <a:avLst/>
          </a:prstGeom>
        </p:spPr>
      </p:pic>
      <p:sp>
        <p:nvSpPr>
          <p:cNvPr id="8" name="object 21">
            <a:extLst>
              <a:ext uri="{FF2B5EF4-FFF2-40B4-BE49-F238E27FC236}">
                <a16:creationId xmlns:a16="http://schemas.microsoft.com/office/drawing/2014/main" id="{05F7D096-D5C6-5117-8149-BC40307EE7CF}"/>
              </a:ext>
            </a:extLst>
          </p:cNvPr>
          <p:cNvSpPr/>
          <p:nvPr/>
        </p:nvSpPr>
        <p:spPr>
          <a:xfrm>
            <a:off x="0" y="6777534"/>
            <a:ext cx="12193270" cy="86995"/>
          </a:xfrm>
          <a:custGeom>
            <a:avLst/>
            <a:gdLst/>
            <a:ahLst/>
            <a:cxnLst/>
            <a:rect l="l" t="t" r="r" b="b"/>
            <a:pathLst>
              <a:path w="12193270" h="86995">
                <a:moveTo>
                  <a:pt x="12193193" y="0"/>
                </a:moveTo>
                <a:lnTo>
                  <a:pt x="0" y="0"/>
                </a:lnTo>
                <a:lnTo>
                  <a:pt x="0" y="86448"/>
                </a:lnTo>
                <a:lnTo>
                  <a:pt x="12193193" y="86448"/>
                </a:lnTo>
                <a:lnTo>
                  <a:pt x="12193193" y="0"/>
                </a:lnTo>
                <a:close/>
              </a:path>
            </a:pathLst>
          </a:custGeom>
          <a:solidFill>
            <a:srgbClr val="ED2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id="{19CF5F54-538B-BAAB-BF9E-AA316B1339DE}"/>
              </a:ext>
            </a:extLst>
          </p:cNvPr>
          <p:cNvSpPr txBox="1"/>
          <p:nvPr/>
        </p:nvSpPr>
        <p:spPr>
          <a:xfrm>
            <a:off x="10221240" y="6325146"/>
            <a:ext cx="768985" cy="17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sz="900" b="0">
                <a:solidFill>
                  <a:schemeClr val="bg1"/>
                </a:solidFill>
                <a:latin typeface="+mn-lt"/>
                <a:cs typeface="Segoe UI Semibold"/>
              </a:rPr>
              <a:t>©</a:t>
            </a:r>
            <a:r>
              <a:rPr sz="900" b="0" spc="-20">
                <a:solidFill>
                  <a:schemeClr val="bg1"/>
                </a:solidFill>
                <a:latin typeface="+mn-lt"/>
                <a:cs typeface="Segoe UI Semibold"/>
              </a:rPr>
              <a:t> </a:t>
            </a:r>
            <a:r>
              <a:rPr sz="900" b="0">
                <a:solidFill>
                  <a:schemeClr val="bg1"/>
                </a:solidFill>
                <a:latin typeface="+mn-lt"/>
                <a:cs typeface="Segoe UI Semibold"/>
              </a:rPr>
              <a:t>Origin</a:t>
            </a:r>
            <a:r>
              <a:rPr sz="900" b="0" spc="-20">
                <a:solidFill>
                  <a:schemeClr val="bg1"/>
                </a:solidFill>
                <a:latin typeface="+mn-lt"/>
                <a:cs typeface="Segoe UI Semibold"/>
              </a:rPr>
              <a:t> 202</a:t>
            </a:r>
            <a:r>
              <a:rPr lang="en-GB" sz="900" b="0" spc="-20">
                <a:solidFill>
                  <a:schemeClr val="bg1"/>
                </a:solidFill>
                <a:latin typeface="+mn-lt"/>
                <a:cs typeface="Segoe UI Semibold"/>
              </a:rPr>
              <a:t>5</a:t>
            </a:r>
            <a:endParaRPr sz="900" b="0">
              <a:solidFill>
                <a:schemeClr val="bg1"/>
              </a:solidFill>
              <a:latin typeface="+mn-lt"/>
              <a:cs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894263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Pink / P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7026DA-FE45-06EE-7521-D0D2A2A833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2DCAB4DE-AC87-461C-A79F-9227CD1EC87E}" type="datetime1">
              <a:rPr lang="en-US" smtClean="0"/>
              <a:t>10/4/2025</a:t>
            </a:fld>
            <a:endParaRPr lang="en-GB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D24B9F2-2A89-4499-1A38-D8F45815F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367" y="292949"/>
            <a:ext cx="10981064" cy="13977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Header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9F9F7F-3422-55FE-D785-38E44F1CD4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2755" y="6243044"/>
            <a:ext cx="794532" cy="346090"/>
          </a:xfrm>
          <a:prstGeom prst="rect">
            <a:avLst/>
          </a:prstGeom>
        </p:spPr>
      </p:pic>
      <p:sp>
        <p:nvSpPr>
          <p:cNvPr id="8" name="object 21">
            <a:extLst>
              <a:ext uri="{FF2B5EF4-FFF2-40B4-BE49-F238E27FC236}">
                <a16:creationId xmlns:a16="http://schemas.microsoft.com/office/drawing/2014/main" id="{05F7D096-D5C6-5117-8149-BC40307EE7CF}"/>
              </a:ext>
            </a:extLst>
          </p:cNvPr>
          <p:cNvSpPr/>
          <p:nvPr/>
        </p:nvSpPr>
        <p:spPr>
          <a:xfrm>
            <a:off x="0" y="6777534"/>
            <a:ext cx="12193270" cy="86995"/>
          </a:xfrm>
          <a:custGeom>
            <a:avLst/>
            <a:gdLst/>
            <a:ahLst/>
            <a:cxnLst/>
            <a:rect l="l" t="t" r="r" b="b"/>
            <a:pathLst>
              <a:path w="12193270" h="86995">
                <a:moveTo>
                  <a:pt x="12193193" y="0"/>
                </a:moveTo>
                <a:lnTo>
                  <a:pt x="0" y="0"/>
                </a:lnTo>
                <a:lnTo>
                  <a:pt x="0" y="86448"/>
                </a:lnTo>
                <a:lnTo>
                  <a:pt x="12193193" y="86448"/>
                </a:lnTo>
                <a:lnTo>
                  <a:pt x="12193193" y="0"/>
                </a:lnTo>
                <a:close/>
              </a:path>
            </a:pathLst>
          </a:custGeom>
          <a:solidFill>
            <a:srgbClr val="ED2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id="{19CF5F54-538B-BAAB-BF9E-AA316B1339DE}"/>
              </a:ext>
            </a:extLst>
          </p:cNvPr>
          <p:cNvSpPr txBox="1"/>
          <p:nvPr/>
        </p:nvSpPr>
        <p:spPr>
          <a:xfrm>
            <a:off x="10221240" y="6325146"/>
            <a:ext cx="768985" cy="17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sz="900" b="0">
                <a:solidFill>
                  <a:schemeClr val="bg1"/>
                </a:solidFill>
                <a:latin typeface="+mn-lt"/>
                <a:cs typeface="Segoe UI Semibold"/>
              </a:rPr>
              <a:t>©</a:t>
            </a:r>
            <a:r>
              <a:rPr sz="900" b="0" spc="-20">
                <a:solidFill>
                  <a:schemeClr val="bg1"/>
                </a:solidFill>
                <a:latin typeface="+mn-lt"/>
                <a:cs typeface="Segoe UI Semibold"/>
              </a:rPr>
              <a:t> </a:t>
            </a:r>
            <a:r>
              <a:rPr sz="900" b="0">
                <a:solidFill>
                  <a:schemeClr val="bg1"/>
                </a:solidFill>
                <a:latin typeface="+mn-lt"/>
                <a:cs typeface="Segoe UI Semibold"/>
              </a:rPr>
              <a:t>Origin</a:t>
            </a:r>
            <a:r>
              <a:rPr sz="900" b="0" spc="-20">
                <a:solidFill>
                  <a:schemeClr val="bg1"/>
                </a:solidFill>
                <a:latin typeface="+mn-lt"/>
                <a:cs typeface="Segoe UI Semibold"/>
              </a:rPr>
              <a:t> 202</a:t>
            </a:r>
            <a:r>
              <a:rPr lang="en-GB" sz="900" b="0" spc="-20">
                <a:solidFill>
                  <a:schemeClr val="bg1"/>
                </a:solidFill>
                <a:latin typeface="+mn-lt"/>
                <a:cs typeface="Segoe UI Semibold"/>
              </a:rPr>
              <a:t>5</a:t>
            </a:r>
            <a:endParaRPr sz="900" b="0">
              <a:solidFill>
                <a:schemeClr val="bg1"/>
              </a:solidFill>
              <a:latin typeface="+mn-lt"/>
              <a:cs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130420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Purple / 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295EE3-E613-EE32-55F3-1576CCE8DB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34" r="5534"/>
          <a:stretch/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2DCAB4DE-AC87-461C-A79F-9227CD1EC87E}" type="datetime1">
              <a:rPr lang="en-US" smtClean="0"/>
              <a:t>10/4/2025</a:t>
            </a:fld>
            <a:endParaRPr lang="en-GB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D24B9F2-2A89-4499-1A38-D8F45815F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367" y="292949"/>
            <a:ext cx="10981064" cy="13977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Header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9F9F7F-3422-55FE-D785-38E44F1CD4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2755" y="6243044"/>
            <a:ext cx="794532" cy="346090"/>
          </a:xfrm>
          <a:prstGeom prst="rect">
            <a:avLst/>
          </a:prstGeom>
        </p:spPr>
      </p:pic>
      <p:sp>
        <p:nvSpPr>
          <p:cNvPr id="8" name="object 21">
            <a:extLst>
              <a:ext uri="{FF2B5EF4-FFF2-40B4-BE49-F238E27FC236}">
                <a16:creationId xmlns:a16="http://schemas.microsoft.com/office/drawing/2014/main" id="{05F7D096-D5C6-5117-8149-BC40307EE7CF}"/>
              </a:ext>
            </a:extLst>
          </p:cNvPr>
          <p:cNvSpPr/>
          <p:nvPr/>
        </p:nvSpPr>
        <p:spPr>
          <a:xfrm>
            <a:off x="0" y="6777534"/>
            <a:ext cx="12193270" cy="86995"/>
          </a:xfrm>
          <a:custGeom>
            <a:avLst/>
            <a:gdLst/>
            <a:ahLst/>
            <a:cxnLst/>
            <a:rect l="l" t="t" r="r" b="b"/>
            <a:pathLst>
              <a:path w="12193270" h="86995">
                <a:moveTo>
                  <a:pt x="12193193" y="0"/>
                </a:moveTo>
                <a:lnTo>
                  <a:pt x="0" y="0"/>
                </a:lnTo>
                <a:lnTo>
                  <a:pt x="0" y="86448"/>
                </a:lnTo>
                <a:lnTo>
                  <a:pt x="12193193" y="86448"/>
                </a:lnTo>
                <a:lnTo>
                  <a:pt x="12193193" y="0"/>
                </a:lnTo>
                <a:close/>
              </a:path>
            </a:pathLst>
          </a:custGeom>
          <a:solidFill>
            <a:srgbClr val="ED2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id="{19CF5F54-538B-BAAB-BF9E-AA316B1339DE}"/>
              </a:ext>
            </a:extLst>
          </p:cNvPr>
          <p:cNvSpPr txBox="1"/>
          <p:nvPr/>
        </p:nvSpPr>
        <p:spPr>
          <a:xfrm>
            <a:off x="10221240" y="6325146"/>
            <a:ext cx="768985" cy="17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sz="900" b="0">
                <a:solidFill>
                  <a:schemeClr val="bg1"/>
                </a:solidFill>
                <a:latin typeface="+mn-lt"/>
                <a:cs typeface="Segoe UI Semibold"/>
              </a:rPr>
              <a:t>©</a:t>
            </a:r>
            <a:r>
              <a:rPr sz="900" b="0" spc="-20">
                <a:solidFill>
                  <a:schemeClr val="bg1"/>
                </a:solidFill>
                <a:latin typeface="+mn-lt"/>
                <a:cs typeface="Segoe UI Semibold"/>
              </a:rPr>
              <a:t> </a:t>
            </a:r>
            <a:r>
              <a:rPr sz="900" b="0">
                <a:solidFill>
                  <a:schemeClr val="bg1"/>
                </a:solidFill>
                <a:latin typeface="+mn-lt"/>
                <a:cs typeface="Segoe UI Semibold"/>
              </a:rPr>
              <a:t>Origin</a:t>
            </a:r>
            <a:r>
              <a:rPr sz="900" b="0" spc="-20">
                <a:solidFill>
                  <a:schemeClr val="bg1"/>
                </a:solidFill>
                <a:latin typeface="+mn-lt"/>
                <a:cs typeface="Segoe UI Semibold"/>
              </a:rPr>
              <a:t> 202</a:t>
            </a:r>
            <a:r>
              <a:rPr lang="en-GB" sz="900" b="0" spc="-20">
                <a:solidFill>
                  <a:schemeClr val="bg1"/>
                </a:solidFill>
                <a:latin typeface="+mn-lt"/>
                <a:cs typeface="Segoe UI Semibold"/>
              </a:rPr>
              <a:t>5</a:t>
            </a:r>
            <a:endParaRPr sz="900" b="0">
              <a:solidFill>
                <a:schemeClr val="bg1"/>
              </a:solidFill>
              <a:latin typeface="+mn-lt"/>
              <a:cs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821478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Slate /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1172D3-2E0D-3219-E8A0-3701907DC8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34" r="5534"/>
          <a:stretch/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2DCAB4DE-AC87-461C-A79F-9227CD1EC87E}" type="datetime1">
              <a:rPr lang="en-US" smtClean="0"/>
              <a:t>10/4/2025</a:t>
            </a:fld>
            <a:endParaRPr lang="en-GB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D24B9F2-2A89-4499-1A38-D8F45815F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367" y="292949"/>
            <a:ext cx="10981064" cy="13977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Header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9F9F7F-3422-55FE-D785-38E44F1CD4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2755" y="6243044"/>
            <a:ext cx="794532" cy="346090"/>
          </a:xfrm>
          <a:prstGeom prst="rect">
            <a:avLst/>
          </a:prstGeom>
        </p:spPr>
      </p:pic>
      <p:sp>
        <p:nvSpPr>
          <p:cNvPr id="8" name="object 21">
            <a:extLst>
              <a:ext uri="{FF2B5EF4-FFF2-40B4-BE49-F238E27FC236}">
                <a16:creationId xmlns:a16="http://schemas.microsoft.com/office/drawing/2014/main" id="{05F7D096-D5C6-5117-8149-BC40307EE7CF}"/>
              </a:ext>
            </a:extLst>
          </p:cNvPr>
          <p:cNvSpPr/>
          <p:nvPr/>
        </p:nvSpPr>
        <p:spPr>
          <a:xfrm>
            <a:off x="0" y="6777534"/>
            <a:ext cx="12193270" cy="86995"/>
          </a:xfrm>
          <a:custGeom>
            <a:avLst/>
            <a:gdLst/>
            <a:ahLst/>
            <a:cxnLst/>
            <a:rect l="l" t="t" r="r" b="b"/>
            <a:pathLst>
              <a:path w="12193270" h="86995">
                <a:moveTo>
                  <a:pt x="12193193" y="0"/>
                </a:moveTo>
                <a:lnTo>
                  <a:pt x="0" y="0"/>
                </a:lnTo>
                <a:lnTo>
                  <a:pt x="0" y="86448"/>
                </a:lnTo>
                <a:lnTo>
                  <a:pt x="12193193" y="86448"/>
                </a:lnTo>
                <a:lnTo>
                  <a:pt x="12193193" y="0"/>
                </a:lnTo>
                <a:close/>
              </a:path>
            </a:pathLst>
          </a:custGeom>
          <a:solidFill>
            <a:srgbClr val="ED2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id="{19CF5F54-538B-BAAB-BF9E-AA316B1339DE}"/>
              </a:ext>
            </a:extLst>
          </p:cNvPr>
          <p:cNvSpPr txBox="1"/>
          <p:nvPr/>
        </p:nvSpPr>
        <p:spPr>
          <a:xfrm>
            <a:off x="10221240" y="6325146"/>
            <a:ext cx="768985" cy="17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sz="900" b="0">
                <a:solidFill>
                  <a:schemeClr val="bg1"/>
                </a:solidFill>
                <a:latin typeface="+mn-lt"/>
                <a:cs typeface="Segoe UI Semibold"/>
              </a:rPr>
              <a:t>©</a:t>
            </a:r>
            <a:r>
              <a:rPr sz="900" b="0" spc="-20">
                <a:solidFill>
                  <a:schemeClr val="bg1"/>
                </a:solidFill>
                <a:latin typeface="+mn-lt"/>
                <a:cs typeface="Segoe UI Semibold"/>
              </a:rPr>
              <a:t> </a:t>
            </a:r>
            <a:r>
              <a:rPr sz="900" b="0">
                <a:solidFill>
                  <a:schemeClr val="bg1"/>
                </a:solidFill>
                <a:latin typeface="+mn-lt"/>
                <a:cs typeface="Segoe UI Semibold"/>
              </a:rPr>
              <a:t>Origin</a:t>
            </a:r>
            <a:r>
              <a:rPr sz="900" b="0" spc="-20">
                <a:solidFill>
                  <a:schemeClr val="bg1"/>
                </a:solidFill>
                <a:latin typeface="+mn-lt"/>
                <a:cs typeface="Segoe UI Semibold"/>
              </a:rPr>
              <a:t> 202</a:t>
            </a:r>
            <a:r>
              <a:rPr lang="en-GB" sz="900" b="0" spc="-20">
                <a:solidFill>
                  <a:schemeClr val="bg1"/>
                </a:solidFill>
                <a:latin typeface="+mn-lt"/>
                <a:cs typeface="Segoe UI Semibold"/>
              </a:rPr>
              <a:t>5</a:t>
            </a:r>
            <a:endParaRPr sz="900" b="0">
              <a:solidFill>
                <a:schemeClr val="bg1"/>
              </a:solidFill>
              <a:latin typeface="+mn-lt"/>
              <a:cs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569862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(Imag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87B01C5-AD1B-012E-E15C-0DF133AE06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778800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AA695-4166-45E6-A265-A7CDDF2A9DA3}" type="datetime1">
              <a:rPr lang="en-US" smtClean="0"/>
              <a:t>10/4/2025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D24B9F2-2A89-4499-1A38-D8F45815F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367" y="292949"/>
            <a:ext cx="10981064" cy="13977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Section Header title style</a:t>
            </a:r>
            <a:endParaRPr lang="en-GB"/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id="{19CF5F54-538B-BAAB-BF9E-AA316B1339DE}"/>
              </a:ext>
            </a:extLst>
          </p:cNvPr>
          <p:cNvSpPr txBox="1"/>
          <p:nvPr/>
        </p:nvSpPr>
        <p:spPr>
          <a:xfrm>
            <a:off x="10221240" y="6325146"/>
            <a:ext cx="768985" cy="17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sz="900" b="0">
                <a:solidFill>
                  <a:schemeClr val="tx1"/>
                </a:solidFill>
                <a:latin typeface="+mn-lt"/>
                <a:cs typeface="Segoe UI Semibold"/>
              </a:rPr>
              <a:t>©</a:t>
            </a:r>
            <a:r>
              <a:rPr sz="900" b="0" spc="-20">
                <a:solidFill>
                  <a:schemeClr val="tx1"/>
                </a:solidFill>
                <a:latin typeface="+mn-lt"/>
                <a:cs typeface="Segoe UI Semibold"/>
              </a:rPr>
              <a:t> </a:t>
            </a:r>
            <a:r>
              <a:rPr sz="900" b="0">
                <a:solidFill>
                  <a:schemeClr val="tx1"/>
                </a:solidFill>
                <a:latin typeface="+mn-lt"/>
                <a:cs typeface="Segoe UI Semibold"/>
              </a:rPr>
              <a:t>Origin</a:t>
            </a:r>
            <a:r>
              <a:rPr sz="900" b="0" spc="-20">
                <a:solidFill>
                  <a:schemeClr val="tx1"/>
                </a:solidFill>
                <a:latin typeface="+mn-lt"/>
                <a:cs typeface="Segoe UI Semibold"/>
              </a:rPr>
              <a:t> 202</a:t>
            </a:r>
            <a:r>
              <a:rPr lang="en-GB" sz="900" b="0" spc="-20">
                <a:solidFill>
                  <a:schemeClr val="tx1"/>
                </a:solidFill>
                <a:latin typeface="+mn-lt"/>
                <a:cs typeface="Segoe UI Semibold"/>
              </a:rPr>
              <a:t>5</a:t>
            </a:r>
            <a:endParaRPr sz="900" b="0">
              <a:solidFill>
                <a:schemeClr val="tx1"/>
              </a:solidFill>
              <a:latin typeface="+mn-lt"/>
              <a:cs typeface="Segoe UI Semi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9F9F7F-3422-55FE-D785-38E44F1CD4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2755" y="6243044"/>
            <a:ext cx="794532" cy="34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66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D197F2-B80A-4924-9547-865F227378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67" y="0"/>
            <a:ext cx="12189865" cy="685799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6E558C2-04C0-F693-2230-5BC32404F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68" y="5075164"/>
            <a:ext cx="4569868" cy="995680"/>
          </a:xfr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943E4E-4A71-1E01-BDFC-EF14116D88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3484" y="509550"/>
            <a:ext cx="2258694" cy="983866"/>
          </a:xfrm>
          <a:prstGeom prst="rect">
            <a:avLst/>
          </a:prstGeom>
        </p:spPr>
      </p:pic>
      <p:sp>
        <p:nvSpPr>
          <p:cNvPr id="4" name="object 21">
            <a:extLst>
              <a:ext uri="{FF2B5EF4-FFF2-40B4-BE49-F238E27FC236}">
                <a16:creationId xmlns:a16="http://schemas.microsoft.com/office/drawing/2014/main" id="{35A76166-C0E6-6B6A-376D-B3F7CBA86CCA}"/>
              </a:ext>
            </a:extLst>
          </p:cNvPr>
          <p:cNvSpPr/>
          <p:nvPr/>
        </p:nvSpPr>
        <p:spPr>
          <a:xfrm>
            <a:off x="0" y="6777534"/>
            <a:ext cx="12193270" cy="86995"/>
          </a:xfrm>
          <a:custGeom>
            <a:avLst/>
            <a:gdLst/>
            <a:ahLst/>
            <a:cxnLst/>
            <a:rect l="l" t="t" r="r" b="b"/>
            <a:pathLst>
              <a:path w="12193270" h="86995">
                <a:moveTo>
                  <a:pt x="12193193" y="0"/>
                </a:moveTo>
                <a:lnTo>
                  <a:pt x="0" y="0"/>
                </a:lnTo>
                <a:lnTo>
                  <a:pt x="0" y="86448"/>
                </a:lnTo>
                <a:lnTo>
                  <a:pt x="12193193" y="86448"/>
                </a:lnTo>
                <a:lnTo>
                  <a:pt x="12193193" y="0"/>
                </a:lnTo>
                <a:close/>
              </a:path>
            </a:pathLst>
          </a:custGeom>
          <a:solidFill>
            <a:srgbClr val="ED2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7E22E9EE-3B6B-2020-ECB4-4681D15E27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56255" y="5075238"/>
            <a:ext cx="2088000" cy="936000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it-IT"/>
              <a:t>Presentation:</a:t>
            </a:r>
          </a:p>
          <a:p>
            <a:pPr lvl="1"/>
            <a:r>
              <a:rPr lang="it-IT"/>
              <a:t>Next List Level for body text</a:t>
            </a:r>
            <a:endParaRPr lang="en-GB"/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8504FFCC-41DB-AAF3-075F-2F14C5D05C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8917" y="5075238"/>
            <a:ext cx="2088000" cy="936000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nb-NO"/>
              <a:t>Client:</a:t>
            </a:r>
          </a:p>
          <a:p>
            <a:pPr lvl="1"/>
            <a:r>
              <a:rPr lang="en-GB"/>
              <a:t>Next List Level for body text</a:t>
            </a: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152F4DB4-C2E2-C734-4C0E-1FE559453870}"/>
              </a:ext>
            </a:extLst>
          </p:cNvPr>
          <p:cNvSpPr/>
          <p:nvPr/>
        </p:nvSpPr>
        <p:spPr>
          <a:xfrm>
            <a:off x="7056255" y="494807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07B58914-AE85-81A3-E3E5-58337CF1EAF1}"/>
              </a:ext>
            </a:extLst>
          </p:cNvPr>
          <p:cNvSpPr/>
          <p:nvPr/>
        </p:nvSpPr>
        <p:spPr>
          <a:xfrm>
            <a:off x="9528917" y="494807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0E1A1386-CE1E-6C41-726C-44D1AFA4ECDD}"/>
              </a:ext>
            </a:extLst>
          </p:cNvPr>
          <p:cNvSpPr/>
          <p:nvPr/>
        </p:nvSpPr>
        <p:spPr>
          <a:xfrm>
            <a:off x="7056255" y="607359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20" name="object 17">
            <a:extLst>
              <a:ext uri="{FF2B5EF4-FFF2-40B4-BE49-F238E27FC236}">
                <a16:creationId xmlns:a16="http://schemas.microsoft.com/office/drawing/2014/main" id="{3CF2CFCA-4733-349B-98B3-CE41845EFBD1}"/>
              </a:ext>
            </a:extLst>
          </p:cNvPr>
          <p:cNvSpPr/>
          <p:nvPr/>
        </p:nvSpPr>
        <p:spPr>
          <a:xfrm>
            <a:off x="9528917" y="607359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6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88180E18-BA4C-4744-BFAC-3A4FD67EC926}" type="datetime1">
              <a:rPr lang="en-US" smtClean="0"/>
              <a:t>10/4/2025</a:t>
            </a:fld>
            <a:endParaRPr lang="en-GB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D24B9F2-2A89-4499-1A38-D8F45815F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59500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(Sla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D78F0-CDB7-4830-A0BB-65FFF3A4C283}" type="datetime1">
              <a:rPr lang="en-US" smtClean="0"/>
              <a:t>10/4/2025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D24B9F2-2A89-4499-1A38-D8F45815F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43515E-EF2F-FDD9-F0D5-F4B6480FF8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2755" y="6243044"/>
            <a:ext cx="794532" cy="346090"/>
          </a:xfrm>
          <a:prstGeom prst="rect">
            <a:avLst/>
          </a:prstGeom>
        </p:spPr>
      </p:pic>
      <p:sp>
        <p:nvSpPr>
          <p:cNvPr id="7" name="object 21">
            <a:extLst>
              <a:ext uri="{FF2B5EF4-FFF2-40B4-BE49-F238E27FC236}">
                <a16:creationId xmlns:a16="http://schemas.microsoft.com/office/drawing/2014/main" id="{4EDB21E7-7C4A-D8D4-5034-1CAF1915D63A}"/>
              </a:ext>
            </a:extLst>
          </p:cNvPr>
          <p:cNvSpPr/>
          <p:nvPr/>
        </p:nvSpPr>
        <p:spPr>
          <a:xfrm>
            <a:off x="0" y="6777534"/>
            <a:ext cx="12193270" cy="86995"/>
          </a:xfrm>
          <a:custGeom>
            <a:avLst/>
            <a:gdLst/>
            <a:ahLst/>
            <a:cxnLst/>
            <a:rect l="l" t="t" r="r" b="b"/>
            <a:pathLst>
              <a:path w="12193270" h="86995">
                <a:moveTo>
                  <a:pt x="12193193" y="0"/>
                </a:moveTo>
                <a:lnTo>
                  <a:pt x="0" y="0"/>
                </a:lnTo>
                <a:lnTo>
                  <a:pt x="0" y="86448"/>
                </a:lnTo>
                <a:lnTo>
                  <a:pt x="12193193" y="86448"/>
                </a:lnTo>
                <a:lnTo>
                  <a:pt x="12193193" y="0"/>
                </a:lnTo>
                <a:close/>
              </a:path>
            </a:pathLst>
          </a:custGeom>
          <a:solidFill>
            <a:srgbClr val="ED2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id="{98CC32E2-99BE-7AAC-825A-F96D86A9E9A1}"/>
              </a:ext>
            </a:extLst>
          </p:cNvPr>
          <p:cNvSpPr txBox="1"/>
          <p:nvPr/>
        </p:nvSpPr>
        <p:spPr>
          <a:xfrm>
            <a:off x="10221240" y="6325146"/>
            <a:ext cx="768985" cy="17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sz="900" b="0">
                <a:solidFill>
                  <a:schemeClr val="tx1"/>
                </a:solidFill>
                <a:latin typeface="+mn-lt"/>
                <a:cs typeface="Segoe UI Semibold"/>
              </a:rPr>
              <a:t>©</a:t>
            </a:r>
            <a:r>
              <a:rPr sz="900" b="0" spc="-20">
                <a:solidFill>
                  <a:schemeClr val="tx1"/>
                </a:solidFill>
                <a:latin typeface="+mn-lt"/>
                <a:cs typeface="Segoe UI Semibold"/>
              </a:rPr>
              <a:t> </a:t>
            </a:r>
            <a:r>
              <a:rPr sz="900" b="0">
                <a:solidFill>
                  <a:schemeClr val="tx1"/>
                </a:solidFill>
                <a:latin typeface="+mn-lt"/>
                <a:cs typeface="Segoe UI Semibold"/>
              </a:rPr>
              <a:t>Origin</a:t>
            </a:r>
            <a:r>
              <a:rPr sz="900" b="0" spc="-20">
                <a:solidFill>
                  <a:schemeClr val="tx1"/>
                </a:solidFill>
                <a:latin typeface="+mn-lt"/>
                <a:cs typeface="Segoe UI Semibold"/>
              </a:rPr>
              <a:t> 202</a:t>
            </a:r>
            <a:r>
              <a:rPr lang="en-GB" sz="900" b="0" spc="-20">
                <a:solidFill>
                  <a:schemeClr val="tx1"/>
                </a:solidFill>
                <a:latin typeface="+mn-lt"/>
                <a:cs typeface="Segoe UI Semibold"/>
              </a:rPr>
              <a:t>5</a:t>
            </a:r>
            <a:endParaRPr sz="900" b="0">
              <a:solidFill>
                <a:schemeClr val="tx1"/>
              </a:solidFill>
              <a:latin typeface="+mn-lt"/>
              <a:cs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151164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(Magenta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F3727-B5B2-4E61-9DDC-6B68AC66A032}" type="datetime1">
              <a:rPr lang="en-US" smtClean="0"/>
              <a:t>10/4/2025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D24B9F2-2A89-4499-1A38-D8F45815F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43515E-EF2F-FDD9-F0D5-F4B6480FF8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2756" y="6243044"/>
            <a:ext cx="794530" cy="346090"/>
          </a:xfrm>
          <a:prstGeom prst="rect">
            <a:avLst/>
          </a:prstGeom>
        </p:spPr>
      </p:pic>
      <p:sp>
        <p:nvSpPr>
          <p:cNvPr id="7" name="object 17">
            <a:extLst>
              <a:ext uri="{FF2B5EF4-FFF2-40B4-BE49-F238E27FC236}">
                <a16:creationId xmlns:a16="http://schemas.microsoft.com/office/drawing/2014/main" id="{61974C65-FD1B-F6E9-8EAF-DEEC3C2C425F}"/>
              </a:ext>
            </a:extLst>
          </p:cNvPr>
          <p:cNvSpPr txBox="1"/>
          <p:nvPr/>
        </p:nvSpPr>
        <p:spPr>
          <a:xfrm>
            <a:off x="10221240" y="6325146"/>
            <a:ext cx="768985" cy="17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sz="900" b="0">
                <a:solidFill>
                  <a:schemeClr val="tx1"/>
                </a:solidFill>
                <a:latin typeface="+mn-lt"/>
                <a:cs typeface="Segoe UI Semibold"/>
              </a:rPr>
              <a:t>©</a:t>
            </a:r>
            <a:r>
              <a:rPr sz="900" b="0" spc="-20">
                <a:solidFill>
                  <a:schemeClr val="tx1"/>
                </a:solidFill>
                <a:latin typeface="+mn-lt"/>
                <a:cs typeface="Segoe UI Semibold"/>
              </a:rPr>
              <a:t> </a:t>
            </a:r>
            <a:r>
              <a:rPr sz="900" b="0">
                <a:solidFill>
                  <a:schemeClr val="tx1"/>
                </a:solidFill>
                <a:latin typeface="+mn-lt"/>
                <a:cs typeface="Segoe UI Semibold"/>
              </a:rPr>
              <a:t>Origin</a:t>
            </a:r>
            <a:r>
              <a:rPr sz="900" b="0" spc="-20">
                <a:solidFill>
                  <a:schemeClr val="tx1"/>
                </a:solidFill>
                <a:latin typeface="+mn-lt"/>
                <a:cs typeface="Segoe UI Semibold"/>
              </a:rPr>
              <a:t> 202</a:t>
            </a:r>
            <a:r>
              <a:rPr lang="en-GB" sz="900" b="0" spc="-20">
                <a:solidFill>
                  <a:schemeClr val="tx1"/>
                </a:solidFill>
                <a:latin typeface="+mn-lt"/>
                <a:cs typeface="Segoe UI Semibold"/>
              </a:rPr>
              <a:t>5</a:t>
            </a:r>
            <a:endParaRPr sz="900" b="0">
              <a:solidFill>
                <a:schemeClr val="tx1"/>
              </a:solidFill>
              <a:latin typeface="+mn-lt"/>
              <a:cs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66767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Large Content (Sla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787BE-195A-452C-91E2-83C51CB676DF}" type="datetime1">
              <a:rPr lang="en-US" smtClean="0"/>
              <a:t>10/4/2025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D24B9F2-2A89-4499-1A38-D8F45815F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43515E-EF2F-FDD9-F0D5-F4B6480FF8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2755" y="6243044"/>
            <a:ext cx="794532" cy="346090"/>
          </a:xfrm>
          <a:prstGeom prst="rect">
            <a:avLst/>
          </a:prstGeom>
        </p:spPr>
      </p:pic>
      <p:sp>
        <p:nvSpPr>
          <p:cNvPr id="7" name="object 21">
            <a:extLst>
              <a:ext uri="{FF2B5EF4-FFF2-40B4-BE49-F238E27FC236}">
                <a16:creationId xmlns:a16="http://schemas.microsoft.com/office/drawing/2014/main" id="{4EDB21E7-7C4A-D8D4-5034-1CAF1915D63A}"/>
              </a:ext>
            </a:extLst>
          </p:cNvPr>
          <p:cNvSpPr/>
          <p:nvPr/>
        </p:nvSpPr>
        <p:spPr>
          <a:xfrm>
            <a:off x="0" y="6777534"/>
            <a:ext cx="12193270" cy="86995"/>
          </a:xfrm>
          <a:custGeom>
            <a:avLst/>
            <a:gdLst/>
            <a:ahLst/>
            <a:cxnLst/>
            <a:rect l="l" t="t" r="r" b="b"/>
            <a:pathLst>
              <a:path w="12193270" h="86995">
                <a:moveTo>
                  <a:pt x="12193193" y="0"/>
                </a:moveTo>
                <a:lnTo>
                  <a:pt x="0" y="0"/>
                </a:lnTo>
                <a:lnTo>
                  <a:pt x="0" y="86448"/>
                </a:lnTo>
                <a:lnTo>
                  <a:pt x="12193193" y="86448"/>
                </a:lnTo>
                <a:lnTo>
                  <a:pt x="12193193" y="0"/>
                </a:lnTo>
                <a:close/>
              </a:path>
            </a:pathLst>
          </a:custGeom>
          <a:solidFill>
            <a:srgbClr val="ED2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id="{98CC32E2-99BE-7AAC-825A-F96D86A9E9A1}"/>
              </a:ext>
            </a:extLst>
          </p:cNvPr>
          <p:cNvSpPr txBox="1"/>
          <p:nvPr/>
        </p:nvSpPr>
        <p:spPr>
          <a:xfrm>
            <a:off x="10221240" y="6325146"/>
            <a:ext cx="768985" cy="17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sz="900" b="0">
                <a:solidFill>
                  <a:schemeClr val="tx1"/>
                </a:solidFill>
                <a:latin typeface="+mn-lt"/>
                <a:cs typeface="Segoe UI Semibold"/>
              </a:rPr>
              <a:t>©</a:t>
            </a:r>
            <a:r>
              <a:rPr sz="900" b="0" spc="-20">
                <a:solidFill>
                  <a:schemeClr val="tx1"/>
                </a:solidFill>
                <a:latin typeface="+mn-lt"/>
                <a:cs typeface="Segoe UI Semibold"/>
              </a:rPr>
              <a:t> </a:t>
            </a:r>
            <a:r>
              <a:rPr sz="900" b="0">
                <a:solidFill>
                  <a:schemeClr val="tx1"/>
                </a:solidFill>
                <a:latin typeface="+mn-lt"/>
                <a:cs typeface="Segoe UI Semibold"/>
              </a:rPr>
              <a:t>Origin</a:t>
            </a:r>
            <a:r>
              <a:rPr sz="900" b="0" spc="-20">
                <a:solidFill>
                  <a:schemeClr val="tx1"/>
                </a:solidFill>
                <a:latin typeface="+mn-lt"/>
                <a:cs typeface="Segoe UI Semibold"/>
              </a:rPr>
              <a:t> 202</a:t>
            </a:r>
            <a:r>
              <a:rPr lang="en-GB" sz="900" b="0" spc="-20">
                <a:solidFill>
                  <a:schemeClr val="tx1"/>
                </a:solidFill>
                <a:latin typeface="+mn-lt"/>
                <a:cs typeface="Segoe UI Semibold"/>
              </a:rPr>
              <a:t>5</a:t>
            </a:r>
            <a:endParaRPr sz="900" b="0">
              <a:solidFill>
                <a:schemeClr val="tx1"/>
              </a:solidFill>
              <a:latin typeface="+mn-lt"/>
              <a:cs typeface="Segoe UI Semibold"/>
            </a:endParaRP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1B49D484-AEC0-7E80-6628-14D34472F8E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7367" y="2165269"/>
            <a:ext cx="10977268" cy="4011693"/>
          </a:xfrm>
        </p:spPr>
        <p:txBody>
          <a:bodyPr/>
          <a:lstStyle>
            <a:lvl5pPr>
              <a:defRPr/>
            </a:lvl5pPr>
            <a:lvl6pPr>
              <a:defRPr sz="1800">
                <a:latin typeface="+mn-lt"/>
              </a:defRPr>
            </a:lvl6pPr>
            <a:lvl9pPr marL="0" indent="0">
              <a:defRPr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70876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arge Content (Magenta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E0545-AAA3-4670-B440-34496DCCD333}" type="datetime1">
              <a:rPr lang="en-US" smtClean="0"/>
              <a:t>10/4/2025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D24B9F2-2A89-4499-1A38-D8F45815F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43515E-EF2F-FDD9-F0D5-F4B6480FF8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2756" y="6243044"/>
            <a:ext cx="794530" cy="346090"/>
          </a:xfrm>
          <a:prstGeom prst="rect">
            <a:avLst/>
          </a:prstGeom>
        </p:spPr>
      </p:pic>
      <p:sp>
        <p:nvSpPr>
          <p:cNvPr id="7" name="object 17">
            <a:extLst>
              <a:ext uri="{FF2B5EF4-FFF2-40B4-BE49-F238E27FC236}">
                <a16:creationId xmlns:a16="http://schemas.microsoft.com/office/drawing/2014/main" id="{61974C65-FD1B-F6E9-8EAF-DEEC3C2C425F}"/>
              </a:ext>
            </a:extLst>
          </p:cNvPr>
          <p:cNvSpPr txBox="1"/>
          <p:nvPr/>
        </p:nvSpPr>
        <p:spPr>
          <a:xfrm>
            <a:off x="10221240" y="6325146"/>
            <a:ext cx="768985" cy="17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sz="900" b="0">
                <a:solidFill>
                  <a:schemeClr val="tx1"/>
                </a:solidFill>
                <a:latin typeface="+mn-lt"/>
                <a:cs typeface="Segoe UI Semibold"/>
              </a:rPr>
              <a:t>©</a:t>
            </a:r>
            <a:r>
              <a:rPr sz="900" b="0" spc="-20">
                <a:solidFill>
                  <a:schemeClr val="tx1"/>
                </a:solidFill>
                <a:latin typeface="+mn-lt"/>
                <a:cs typeface="Segoe UI Semibold"/>
              </a:rPr>
              <a:t> </a:t>
            </a:r>
            <a:r>
              <a:rPr sz="900" b="0">
                <a:solidFill>
                  <a:schemeClr val="tx1"/>
                </a:solidFill>
                <a:latin typeface="+mn-lt"/>
                <a:cs typeface="Segoe UI Semibold"/>
              </a:rPr>
              <a:t>Origin</a:t>
            </a:r>
            <a:r>
              <a:rPr sz="900" b="0" spc="-20">
                <a:solidFill>
                  <a:schemeClr val="tx1"/>
                </a:solidFill>
                <a:latin typeface="+mn-lt"/>
                <a:cs typeface="Segoe UI Semibold"/>
              </a:rPr>
              <a:t> 202</a:t>
            </a:r>
            <a:r>
              <a:rPr lang="en-GB" sz="900" b="0" spc="-20">
                <a:solidFill>
                  <a:schemeClr val="tx1"/>
                </a:solidFill>
                <a:latin typeface="+mn-lt"/>
                <a:cs typeface="Segoe UI Semibold"/>
              </a:rPr>
              <a:t>5</a:t>
            </a:r>
            <a:endParaRPr sz="900" b="0">
              <a:solidFill>
                <a:schemeClr val="tx1"/>
              </a:solidFill>
              <a:latin typeface="+mn-lt"/>
              <a:cs typeface="Segoe UI Semibold"/>
            </a:endParaRP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6BB05826-9A6F-39DA-A5B6-9A4BFA4449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7367" y="2165269"/>
            <a:ext cx="10977268" cy="40116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  <a:lvl5pPr>
              <a:defRPr/>
            </a:lvl5pPr>
            <a:lvl6pPr>
              <a:defRPr sz="1800">
                <a:latin typeface="+mn-lt"/>
              </a:defRPr>
            </a:lvl6pPr>
            <a:lvl9pPr marL="0" indent="0">
              <a:defRPr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678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4">
            <a:extLst>
              <a:ext uri="{FF2B5EF4-FFF2-40B4-BE49-F238E27FC236}">
                <a16:creationId xmlns:a16="http://schemas.microsoft.com/office/drawing/2014/main" id="{F2AA3880-916A-4C40-A8DC-139B8515F45A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2043300" y="6325146"/>
            <a:ext cx="1368000" cy="176400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694C088-6229-4539-A1CA-8CB29EE81C55}" type="datetime1">
              <a:rPr lang="en-US" smtClean="0"/>
              <a:t>10/4/2025</a:t>
            </a:fld>
            <a:endParaRPr lang="en-GB"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A4C69CA9-63DF-4BDF-DA61-9CFD00F3695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289956" y="6325145"/>
            <a:ext cx="298475" cy="176400"/>
          </a:xfrm>
        </p:spPr>
        <p:txBody>
          <a:bodyPr lIns="0" tIns="0" rIns="0" bIns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158B9E-1306-BA44-5603-1178B95405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778800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179DEC29-4338-587F-ED52-332697D9142F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2043300" y="6325146"/>
            <a:ext cx="1368000" cy="176400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4062EDD3-D621-4CCF-8A7A-5199909765BE}" type="datetime1">
              <a:rPr lang="en-US" smtClean="0"/>
              <a:t>10/4/2025</a:t>
            </a:fld>
            <a:endParaRPr lang="en-GB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DD9E0869-A7F9-671C-F05D-547EB20C391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289956" y="6325145"/>
            <a:ext cx="298475" cy="176400"/>
          </a:xfrm>
        </p:spPr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059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>
            <a:extLst>
              <a:ext uri="{FF2B5EF4-FFF2-40B4-BE49-F238E27FC236}">
                <a16:creationId xmlns:a16="http://schemas.microsoft.com/office/drawing/2014/main" id="{EA47110E-2B6E-1A2C-BE1F-26D5DCDD4930}"/>
              </a:ext>
            </a:extLst>
          </p:cNvPr>
          <p:cNvPicPr/>
          <p:nvPr/>
        </p:nvPicPr>
        <p:blipFill>
          <a:blip r:embed="rId2"/>
          <a:srcRect/>
          <a:stretch/>
        </p:blipFill>
        <p:spPr>
          <a:xfrm>
            <a:off x="596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6E558C2-04C0-F693-2230-5BC32404F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368" y="5075164"/>
            <a:ext cx="6343690" cy="995680"/>
          </a:xfrm>
        </p:spPr>
        <p:txBody>
          <a:bodyPr anchor="b"/>
          <a:lstStyle>
            <a:lvl1pPr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</a:t>
            </a:r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943E4E-4A71-1E01-BDFC-EF14116D88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3484" y="509550"/>
            <a:ext cx="2258694" cy="983866"/>
          </a:xfrm>
          <a:prstGeom prst="rect">
            <a:avLst/>
          </a:prstGeom>
        </p:spPr>
      </p:pic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1C82E3FA-699C-E79B-DCEE-0163F9166F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56255" y="5075238"/>
            <a:ext cx="2088000" cy="936000"/>
          </a:xfrm>
        </p:spPr>
        <p:txBody>
          <a:bodyPr/>
          <a:lstStyle>
            <a:lvl1pPr>
              <a:lnSpc>
                <a:spcPct val="110000"/>
              </a:lnSpc>
              <a:defRPr sz="12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it-IT"/>
              <a:t>Origin</a:t>
            </a:r>
          </a:p>
          <a:p>
            <a:pPr lvl="1"/>
            <a:r>
              <a:rPr lang="it-IT"/>
              <a:t>12 Henrietta Street</a:t>
            </a:r>
          </a:p>
          <a:p>
            <a:pPr lvl="1"/>
            <a:r>
              <a:rPr lang="it-IT"/>
              <a:t>London</a:t>
            </a:r>
          </a:p>
          <a:p>
            <a:pPr lvl="1"/>
            <a:r>
              <a:rPr lang="it-IT"/>
              <a:t>WC2E 8LH</a:t>
            </a:r>
            <a:endParaRPr lang="en-GB"/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718D2644-472B-C9B5-CDCB-387643A41B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8917" y="5075238"/>
            <a:ext cx="2088000" cy="936000"/>
          </a:xfrm>
        </p:spPr>
        <p:txBody>
          <a:bodyPr/>
          <a:lstStyle>
            <a:lvl1pPr>
              <a:lnSpc>
                <a:spcPct val="110000"/>
              </a:lnSpc>
              <a:defRPr sz="12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nb-NO"/>
              <a:t>Hello</a:t>
            </a:r>
          </a:p>
          <a:p>
            <a:pPr lvl="1"/>
            <a:r>
              <a:rPr lang="nb-NO"/>
              <a:t>+44 (0)207 291 9020</a:t>
            </a:r>
          </a:p>
          <a:p>
            <a:pPr lvl="1"/>
            <a:r>
              <a:rPr lang="nb-NO"/>
              <a:t>name@isba.org.uk</a:t>
            </a:r>
          </a:p>
          <a:p>
            <a:pPr lvl="1"/>
            <a:r>
              <a:rPr lang="nb-NO"/>
              <a:t>originmediameasurement.com</a:t>
            </a:r>
            <a:endParaRPr lang="en-US"/>
          </a:p>
        </p:txBody>
      </p:sp>
      <p:sp>
        <p:nvSpPr>
          <p:cNvPr id="35" name="object 13">
            <a:extLst>
              <a:ext uri="{FF2B5EF4-FFF2-40B4-BE49-F238E27FC236}">
                <a16:creationId xmlns:a16="http://schemas.microsoft.com/office/drawing/2014/main" id="{927C1E38-B0A2-D5E6-ABA0-0DBA01026A9E}"/>
              </a:ext>
            </a:extLst>
          </p:cNvPr>
          <p:cNvSpPr/>
          <p:nvPr/>
        </p:nvSpPr>
        <p:spPr>
          <a:xfrm>
            <a:off x="7056255" y="494807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6C3627D4-1E79-88A5-C4E8-3C0E376F8C4D}"/>
              </a:ext>
            </a:extLst>
          </p:cNvPr>
          <p:cNvSpPr/>
          <p:nvPr/>
        </p:nvSpPr>
        <p:spPr>
          <a:xfrm>
            <a:off x="9528917" y="494807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38" name="object 16">
            <a:extLst>
              <a:ext uri="{FF2B5EF4-FFF2-40B4-BE49-F238E27FC236}">
                <a16:creationId xmlns:a16="http://schemas.microsoft.com/office/drawing/2014/main" id="{D8888CD6-9EA8-6FD8-0CFE-A00C592843D1}"/>
              </a:ext>
            </a:extLst>
          </p:cNvPr>
          <p:cNvSpPr/>
          <p:nvPr/>
        </p:nvSpPr>
        <p:spPr>
          <a:xfrm>
            <a:off x="7056255" y="607359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39" name="object 17">
            <a:extLst>
              <a:ext uri="{FF2B5EF4-FFF2-40B4-BE49-F238E27FC236}">
                <a16:creationId xmlns:a16="http://schemas.microsoft.com/office/drawing/2014/main" id="{F1E8A134-045B-4BE4-64AF-EECB72EDB9B2}"/>
              </a:ext>
            </a:extLst>
          </p:cNvPr>
          <p:cNvSpPr/>
          <p:nvPr/>
        </p:nvSpPr>
        <p:spPr>
          <a:xfrm>
            <a:off x="9528917" y="607359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3" name="object 21">
            <a:extLst>
              <a:ext uri="{FF2B5EF4-FFF2-40B4-BE49-F238E27FC236}">
                <a16:creationId xmlns:a16="http://schemas.microsoft.com/office/drawing/2014/main" id="{45D716E9-5910-593A-68DB-043276A26AC0}"/>
              </a:ext>
            </a:extLst>
          </p:cNvPr>
          <p:cNvSpPr/>
          <p:nvPr/>
        </p:nvSpPr>
        <p:spPr>
          <a:xfrm>
            <a:off x="0" y="6777534"/>
            <a:ext cx="12193270" cy="86995"/>
          </a:xfrm>
          <a:custGeom>
            <a:avLst/>
            <a:gdLst/>
            <a:ahLst/>
            <a:cxnLst/>
            <a:rect l="l" t="t" r="r" b="b"/>
            <a:pathLst>
              <a:path w="12193270" h="86995">
                <a:moveTo>
                  <a:pt x="12193193" y="0"/>
                </a:moveTo>
                <a:lnTo>
                  <a:pt x="0" y="0"/>
                </a:lnTo>
                <a:lnTo>
                  <a:pt x="0" y="86448"/>
                </a:lnTo>
                <a:lnTo>
                  <a:pt x="12193193" y="86448"/>
                </a:lnTo>
                <a:lnTo>
                  <a:pt x="12193193" y="0"/>
                </a:lnTo>
                <a:close/>
              </a:path>
            </a:pathLst>
          </a:custGeom>
          <a:solidFill>
            <a:srgbClr val="ED2A7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8838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D197F2-B80A-4924-9547-865F227378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6E558C2-04C0-F693-2230-5BC32404F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68" y="5075164"/>
            <a:ext cx="4569868" cy="995680"/>
          </a:xfr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943E4E-4A71-1E01-BDFC-EF14116D88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3484" y="509550"/>
            <a:ext cx="2258694" cy="983866"/>
          </a:xfrm>
          <a:prstGeom prst="rect">
            <a:avLst/>
          </a:prstGeom>
        </p:spPr>
      </p:pic>
      <p:sp>
        <p:nvSpPr>
          <p:cNvPr id="4" name="object 21">
            <a:extLst>
              <a:ext uri="{FF2B5EF4-FFF2-40B4-BE49-F238E27FC236}">
                <a16:creationId xmlns:a16="http://schemas.microsoft.com/office/drawing/2014/main" id="{35A76166-C0E6-6B6A-376D-B3F7CBA86CCA}"/>
              </a:ext>
            </a:extLst>
          </p:cNvPr>
          <p:cNvSpPr/>
          <p:nvPr/>
        </p:nvSpPr>
        <p:spPr>
          <a:xfrm>
            <a:off x="0" y="6777534"/>
            <a:ext cx="12193270" cy="86995"/>
          </a:xfrm>
          <a:custGeom>
            <a:avLst/>
            <a:gdLst/>
            <a:ahLst/>
            <a:cxnLst/>
            <a:rect l="l" t="t" r="r" b="b"/>
            <a:pathLst>
              <a:path w="12193270" h="86995">
                <a:moveTo>
                  <a:pt x="12193193" y="0"/>
                </a:moveTo>
                <a:lnTo>
                  <a:pt x="0" y="0"/>
                </a:lnTo>
                <a:lnTo>
                  <a:pt x="0" y="86448"/>
                </a:lnTo>
                <a:lnTo>
                  <a:pt x="12193193" y="86448"/>
                </a:lnTo>
                <a:lnTo>
                  <a:pt x="12193193" y="0"/>
                </a:lnTo>
                <a:close/>
              </a:path>
            </a:pathLst>
          </a:custGeom>
          <a:solidFill>
            <a:srgbClr val="ED2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7AFFC159-AA34-3310-FADC-950F53B655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56255" y="5075238"/>
            <a:ext cx="2088000" cy="936000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it-IT"/>
              <a:t>Presentation:</a:t>
            </a:r>
          </a:p>
          <a:p>
            <a:pPr lvl="1"/>
            <a:r>
              <a:rPr lang="it-IT"/>
              <a:t>Next List Level for body text</a:t>
            </a:r>
            <a:endParaRPr lang="en-GB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0EC5F7F4-55DB-4B60-D970-C4ABE67525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8917" y="5075238"/>
            <a:ext cx="2088000" cy="936000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nb-NO"/>
              <a:t>Client:</a:t>
            </a:r>
          </a:p>
          <a:p>
            <a:pPr lvl="1"/>
            <a:r>
              <a:rPr lang="en-GB"/>
              <a:t>Next List Level for body text</a:t>
            </a: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2DF42DF5-D86F-8F4E-8113-23C2A131C26A}"/>
              </a:ext>
            </a:extLst>
          </p:cNvPr>
          <p:cNvSpPr/>
          <p:nvPr/>
        </p:nvSpPr>
        <p:spPr>
          <a:xfrm>
            <a:off x="7056255" y="494807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AC3E9693-A832-F30C-6B07-B6863B997300}"/>
              </a:ext>
            </a:extLst>
          </p:cNvPr>
          <p:cNvSpPr/>
          <p:nvPr/>
        </p:nvSpPr>
        <p:spPr>
          <a:xfrm>
            <a:off x="9528917" y="494807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0E902609-42A6-9804-7D19-B526BEB1BB81}"/>
              </a:ext>
            </a:extLst>
          </p:cNvPr>
          <p:cNvSpPr/>
          <p:nvPr/>
        </p:nvSpPr>
        <p:spPr>
          <a:xfrm>
            <a:off x="7056255" y="607359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EA57C26D-184F-F5D0-8D0A-328B9854F88A}"/>
              </a:ext>
            </a:extLst>
          </p:cNvPr>
          <p:cNvSpPr/>
          <p:nvPr/>
        </p:nvSpPr>
        <p:spPr>
          <a:xfrm>
            <a:off x="9528917" y="607359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625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D197F2-B80A-4924-9547-865F22737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6E558C2-04C0-F693-2230-5BC32404F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68" y="5075164"/>
            <a:ext cx="4569868" cy="995680"/>
          </a:xfr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943E4E-4A71-1E01-BDFC-EF14116D88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3484" y="509550"/>
            <a:ext cx="2258694" cy="983866"/>
          </a:xfrm>
          <a:prstGeom prst="rect">
            <a:avLst/>
          </a:prstGeom>
        </p:spPr>
      </p:pic>
      <p:sp>
        <p:nvSpPr>
          <p:cNvPr id="4" name="object 21">
            <a:extLst>
              <a:ext uri="{FF2B5EF4-FFF2-40B4-BE49-F238E27FC236}">
                <a16:creationId xmlns:a16="http://schemas.microsoft.com/office/drawing/2014/main" id="{35A76166-C0E6-6B6A-376D-B3F7CBA86CCA}"/>
              </a:ext>
            </a:extLst>
          </p:cNvPr>
          <p:cNvSpPr/>
          <p:nvPr/>
        </p:nvSpPr>
        <p:spPr>
          <a:xfrm>
            <a:off x="0" y="6777534"/>
            <a:ext cx="12193270" cy="86995"/>
          </a:xfrm>
          <a:custGeom>
            <a:avLst/>
            <a:gdLst/>
            <a:ahLst/>
            <a:cxnLst/>
            <a:rect l="l" t="t" r="r" b="b"/>
            <a:pathLst>
              <a:path w="12193270" h="86995">
                <a:moveTo>
                  <a:pt x="12193193" y="0"/>
                </a:moveTo>
                <a:lnTo>
                  <a:pt x="0" y="0"/>
                </a:lnTo>
                <a:lnTo>
                  <a:pt x="0" y="86448"/>
                </a:lnTo>
                <a:lnTo>
                  <a:pt x="12193193" y="86448"/>
                </a:lnTo>
                <a:lnTo>
                  <a:pt x="12193193" y="0"/>
                </a:lnTo>
                <a:close/>
              </a:path>
            </a:pathLst>
          </a:custGeom>
          <a:solidFill>
            <a:srgbClr val="ED2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7AFFC159-AA34-3310-FADC-950F53B655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56255" y="5075238"/>
            <a:ext cx="2088000" cy="936000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it-IT"/>
              <a:t>Presentation:</a:t>
            </a:r>
          </a:p>
          <a:p>
            <a:pPr lvl="1"/>
            <a:r>
              <a:rPr lang="it-IT"/>
              <a:t>Next List Level for body text</a:t>
            </a:r>
            <a:endParaRPr lang="en-GB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0EC5F7F4-55DB-4B60-D970-C4ABE67525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8917" y="5075238"/>
            <a:ext cx="2088000" cy="936000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nb-NO"/>
              <a:t>Client:</a:t>
            </a:r>
          </a:p>
          <a:p>
            <a:pPr lvl="1"/>
            <a:r>
              <a:rPr lang="en-GB"/>
              <a:t>Next List Level for body text</a:t>
            </a: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2DF42DF5-D86F-8F4E-8113-23C2A131C26A}"/>
              </a:ext>
            </a:extLst>
          </p:cNvPr>
          <p:cNvSpPr/>
          <p:nvPr/>
        </p:nvSpPr>
        <p:spPr>
          <a:xfrm>
            <a:off x="7056255" y="494807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AC3E9693-A832-F30C-6B07-B6863B997300}"/>
              </a:ext>
            </a:extLst>
          </p:cNvPr>
          <p:cNvSpPr/>
          <p:nvPr/>
        </p:nvSpPr>
        <p:spPr>
          <a:xfrm>
            <a:off x="9528917" y="494807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0E902609-42A6-9804-7D19-B526BEB1BB81}"/>
              </a:ext>
            </a:extLst>
          </p:cNvPr>
          <p:cNvSpPr/>
          <p:nvPr/>
        </p:nvSpPr>
        <p:spPr>
          <a:xfrm>
            <a:off x="7056255" y="607359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EA57C26D-184F-F5D0-8D0A-328B9854F88A}"/>
              </a:ext>
            </a:extLst>
          </p:cNvPr>
          <p:cNvSpPr/>
          <p:nvPr/>
        </p:nvSpPr>
        <p:spPr>
          <a:xfrm>
            <a:off x="9528917" y="607359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04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D197F2-B80A-4924-9547-865F227378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6E558C2-04C0-F693-2230-5BC32404F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68" y="5075164"/>
            <a:ext cx="4569868" cy="995680"/>
          </a:xfr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943E4E-4A71-1E01-BDFC-EF14116D88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43484" y="509550"/>
            <a:ext cx="2258694" cy="983866"/>
          </a:xfrm>
          <a:prstGeom prst="rect">
            <a:avLst/>
          </a:prstGeom>
        </p:spPr>
      </p:pic>
      <p:sp>
        <p:nvSpPr>
          <p:cNvPr id="4" name="object 21">
            <a:extLst>
              <a:ext uri="{FF2B5EF4-FFF2-40B4-BE49-F238E27FC236}">
                <a16:creationId xmlns:a16="http://schemas.microsoft.com/office/drawing/2014/main" id="{35A76166-C0E6-6B6A-376D-B3F7CBA86CCA}"/>
              </a:ext>
            </a:extLst>
          </p:cNvPr>
          <p:cNvSpPr/>
          <p:nvPr/>
        </p:nvSpPr>
        <p:spPr>
          <a:xfrm>
            <a:off x="0" y="6777534"/>
            <a:ext cx="12193270" cy="86995"/>
          </a:xfrm>
          <a:custGeom>
            <a:avLst/>
            <a:gdLst/>
            <a:ahLst/>
            <a:cxnLst/>
            <a:rect l="l" t="t" r="r" b="b"/>
            <a:pathLst>
              <a:path w="12193270" h="86995">
                <a:moveTo>
                  <a:pt x="12193193" y="0"/>
                </a:moveTo>
                <a:lnTo>
                  <a:pt x="0" y="0"/>
                </a:lnTo>
                <a:lnTo>
                  <a:pt x="0" y="86448"/>
                </a:lnTo>
                <a:lnTo>
                  <a:pt x="12193193" y="86448"/>
                </a:lnTo>
                <a:lnTo>
                  <a:pt x="12193193" y="0"/>
                </a:lnTo>
                <a:close/>
              </a:path>
            </a:pathLst>
          </a:custGeom>
          <a:solidFill>
            <a:srgbClr val="ED2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7AFFC159-AA34-3310-FADC-950F53B655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56255" y="5075238"/>
            <a:ext cx="2088000" cy="936000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it-IT"/>
              <a:t>Presentation:</a:t>
            </a:r>
          </a:p>
          <a:p>
            <a:pPr lvl="1"/>
            <a:r>
              <a:rPr lang="it-IT"/>
              <a:t>Next List Level for body text</a:t>
            </a:r>
            <a:endParaRPr lang="en-GB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0EC5F7F4-55DB-4B60-D970-C4ABE67525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8917" y="5075238"/>
            <a:ext cx="2088000" cy="936000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nb-NO"/>
              <a:t>Client:</a:t>
            </a:r>
          </a:p>
          <a:p>
            <a:pPr lvl="1"/>
            <a:r>
              <a:rPr lang="en-GB"/>
              <a:t>Next List Level for body text</a:t>
            </a: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2DF42DF5-D86F-8F4E-8113-23C2A131C26A}"/>
              </a:ext>
            </a:extLst>
          </p:cNvPr>
          <p:cNvSpPr/>
          <p:nvPr/>
        </p:nvSpPr>
        <p:spPr>
          <a:xfrm>
            <a:off x="7056255" y="494807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AC3E9693-A832-F30C-6B07-B6863B997300}"/>
              </a:ext>
            </a:extLst>
          </p:cNvPr>
          <p:cNvSpPr/>
          <p:nvPr/>
        </p:nvSpPr>
        <p:spPr>
          <a:xfrm>
            <a:off x="9528917" y="494807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0E902609-42A6-9804-7D19-B526BEB1BB81}"/>
              </a:ext>
            </a:extLst>
          </p:cNvPr>
          <p:cNvSpPr/>
          <p:nvPr/>
        </p:nvSpPr>
        <p:spPr>
          <a:xfrm>
            <a:off x="7056255" y="607359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EA57C26D-184F-F5D0-8D0A-328B9854F88A}"/>
              </a:ext>
            </a:extLst>
          </p:cNvPr>
          <p:cNvSpPr/>
          <p:nvPr/>
        </p:nvSpPr>
        <p:spPr>
          <a:xfrm>
            <a:off x="9528917" y="607359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832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D197F2-B80A-4924-9547-865F22737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6E558C2-04C0-F693-2230-5BC32404F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68" y="5075164"/>
            <a:ext cx="4569868" cy="995680"/>
          </a:xfr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943E4E-4A71-1E01-BDFC-EF14116D88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3484" y="509550"/>
            <a:ext cx="2258694" cy="983866"/>
          </a:xfrm>
          <a:prstGeom prst="rect">
            <a:avLst/>
          </a:prstGeom>
        </p:spPr>
      </p:pic>
      <p:sp>
        <p:nvSpPr>
          <p:cNvPr id="4" name="object 21">
            <a:extLst>
              <a:ext uri="{FF2B5EF4-FFF2-40B4-BE49-F238E27FC236}">
                <a16:creationId xmlns:a16="http://schemas.microsoft.com/office/drawing/2014/main" id="{35A76166-C0E6-6B6A-376D-B3F7CBA86CCA}"/>
              </a:ext>
            </a:extLst>
          </p:cNvPr>
          <p:cNvSpPr/>
          <p:nvPr/>
        </p:nvSpPr>
        <p:spPr>
          <a:xfrm>
            <a:off x="0" y="6777534"/>
            <a:ext cx="12193270" cy="86995"/>
          </a:xfrm>
          <a:custGeom>
            <a:avLst/>
            <a:gdLst/>
            <a:ahLst/>
            <a:cxnLst/>
            <a:rect l="l" t="t" r="r" b="b"/>
            <a:pathLst>
              <a:path w="12193270" h="86995">
                <a:moveTo>
                  <a:pt x="12193193" y="0"/>
                </a:moveTo>
                <a:lnTo>
                  <a:pt x="0" y="0"/>
                </a:lnTo>
                <a:lnTo>
                  <a:pt x="0" y="86448"/>
                </a:lnTo>
                <a:lnTo>
                  <a:pt x="12193193" y="86448"/>
                </a:lnTo>
                <a:lnTo>
                  <a:pt x="12193193" y="0"/>
                </a:lnTo>
                <a:close/>
              </a:path>
            </a:pathLst>
          </a:custGeom>
          <a:solidFill>
            <a:srgbClr val="ED2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D0584A3B-9561-6437-3EB7-3E4C715744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56255" y="5075238"/>
            <a:ext cx="2088000" cy="936000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it-IT"/>
              <a:t>Presentation:</a:t>
            </a:r>
          </a:p>
          <a:p>
            <a:pPr lvl="1"/>
            <a:r>
              <a:rPr lang="it-IT"/>
              <a:t>Next List Level for body text</a:t>
            </a:r>
            <a:endParaRPr lang="en-GB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45784FB6-F6E2-7057-FD4C-5E4F58F66F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8917" y="5075238"/>
            <a:ext cx="2088000" cy="936000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nb-NO"/>
              <a:t>Client:</a:t>
            </a:r>
          </a:p>
          <a:p>
            <a:pPr lvl="1"/>
            <a:r>
              <a:rPr lang="en-GB"/>
              <a:t>Next List Level for body text</a:t>
            </a: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FCD787FE-7AFF-F9D7-C4E5-CEEB04CB584E}"/>
              </a:ext>
            </a:extLst>
          </p:cNvPr>
          <p:cNvSpPr/>
          <p:nvPr/>
        </p:nvSpPr>
        <p:spPr>
          <a:xfrm>
            <a:off x="7056255" y="494807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4B2F7700-8073-BDAE-54B7-6815CC3159BE}"/>
              </a:ext>
            </a:extLst>
          </p:cNvPr>
          <p:cNvSpPr/>
          <p:nvPr/>
        </p:nvSpPr>
        <p:spPr>
          <a:xfrm>
            <a:off x="9528917" y="494807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464D24EB-EB62-7A3F-1903-B3EDB5836F76}"/>
              </a:ext>
            </a:extLst>
          </p:cNvPr>
          <p:cNvSpPr/>
          <p:nvPr/>
        </p:nvSpPr>
        <p:spPr>
          <a:xfrm>
            <a:off x="7056255" y="607359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028C54C4-DD95-6AEA-7082-04B03BE253BE}"/>
              </a:ext>
            </a:extLst>
          </p:cNvPr>
          <p:cNvSpPr/>
          <p:nvPr/>
        </p:nvSpPr>
        <p:spPr>
          <a:xfrm>
            <a:off x="9528917" y="607359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9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Turquois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44D2F6-F43F-7D2B-50EB-8C0952D3AD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6E558C2-04C0-F693-2230-5BC32404F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68" y="5075164"/>
            <a:ext cx="4569868" cy="995680"/>
          </a:xfr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943E4E-4A71-1E01-BDFC-EF14116D88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3484" y="509550"/>
            <a:ext cx="2258694" cy="983866"/>
          </a:xfrm>
          <a:prstGeom prst="rect">
            <a:avLst/>
          </a:prstGeom>
        </p:spPr>
      </p:pic>
      <p:sp>
        <p:nvSpPr>
          <p:cNvPr id="4" name="object 21">
            <a:extLst>
              <a:ext uri="{FF2B5EF4-FFF2-40B4-BE49-F238E27FC236}">
                <a16:creationId xmlns:a16="http://schemas.microsoft.com/office/drawing/2014/main" id="{35A76166-C0E6-6B6A-376D-B3F7CBA86CCA}"/>
              </a:ext>
            </a:extLst>
          </p:cNvPr>
          <p:cNvSpPr/>
          <p:nvPr/>
        </p:nvSpPr>
        <p:spPr>
          <a:xfrm>
            <a:off x="0" y="6777534"/>
            <a:ext cx="12193270" cy="86995"/>
          </a:xfrm>
          <a:custGeom>
            <a:avLst/>
            <a:gdLst/>
            <a:ahLst/>
            <a:cxnLst/>
            <a:rect l="l" t="t" r="r" b="b"/>
            <a:pathLst>
              <a:path w="12193270" h="86995">
                <a:moveTo>
                  <a:pt x="12193193" y="0"/>
                </a:moveTo>
                <a:lnTo>
                  <a:pt x="0" y="0"/>
                </a:lnTo>
                <a:lnTo>
                  <a:pt x="0" y="86448"/>
                </a:lnTo>
                <a:lnTo>
                  <a:pt x="12193193" y="86448"/>
                </a:lnTo>
                <a:lnTo>
                  <a:pt x="12193193" y="0"/>
                </a:lnTo>
                <a:close/>
              </a:path>
            </a:pathLst>
          </a:custGeom>
          <a:solidFill>
            <a:srgbClr val="ED2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 Placeholder 29">
            <a:extLst>
              <a:ext uri="{FF2B5EF4-FFF2-40B4-BE49-F238E27FC236}">
                <a16:creationId xmlns:a16="http://schemas.microsoft.com/office/drawing/2014/main" id="{5015B7AB-1A73-F6AC-C7B3-C9D37C271F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56255" y="5075238"/>
            <a:ext cx="2088000" cy="936000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it-IT"/>
              <a:t>Presentation:</a:t>
            </a:r>
          </a:p>
          <a:p>
            <a:pPr lvl="1"/>
            <a:r>
              <a:rPr lang="it-IT"/>
              <a:t>Next List Level for body text</a:t>
            </a:r>
            <a:endParaRPr lang="en-GB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C7F6C120-C9BA-5454-9DE3-2FBDFDB1E8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8917" y="5075238"/>
            <a:ext cx="2088000" cy="936000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Client:</a:t>
            </a:r>
          </a:p>
          <a:p>
            <a:pPr lvl="1"/>
            <a:r>
              <a:rPr lang="en-GB"/>
              <a:t>Next List Level for body text</a:t>
            </a: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09771E46-04B7-C37D-5EF8-183442C1A1FE}"/>
              </a:ext>
            </a:extLst>
          </p:cNvPr>
          <p:cNvSpPr/>
          <p:nvPr/>
        </p:nvSpPr>
        <p:spPr>
          <a:xfrm>
            <a:off x="7056255" y="494807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3175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A3B2DD25-555D-7EB3-668F-6F698347A055}"/>
              </a:ext>
            </a:extLst>
          </p:cNvPr>
          <p:cNvSpPr/>
          <p:nvPr/>
        </p:nvSpPr>
        <p:spPr>
          <a:xfrm>
            <a:off x="9528917" y="494807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3175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BC6FBAE3-CE92-323E-5676-A05CDCCC1A4B}"/>
              </a:ext>
            </a:extLst>
          </p:cNvPr>
          <p:cNvSpPr/>
          <p:nvPr/>
        </p:nvSpPr>
        <p:spPr>
          <a:xfrm>
            <a:off x="7056255" y="607359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762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2B243505-D86F-2341-6A55-38C25F7F6032}"/>
              </a:ext>
            </a:extLst>
          </p:cNvPr>
          <p:cNvSpPr/>
          <p:nvPr/>
        </p:nvSpPr>
        <p:spPr>
          <a:xfrm>
            <a:off x="9528917" y="607359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762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47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Magen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44D2F6-F43F-7D2B-50EB-8C0952D3AD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6E558C2-04C0-F693-2230-5BC32404F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68" y="5075164"/>
            <a:ext cx="4569868" cy="995680"/>
          </a:xfr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943E4E-4A71-1E01-BDFC-EF14116D88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3484" y="509550"/>
            <a:ext cx="2258694" cy="983866"/>
          </a:xfrm>
          <a:prstGeom prst="rect">
            <a:avLst/>
          </a:prstGeom>
        </p:spPr>
      </p:pic>
      <p:sp>
        <p:nvSpPr>
          <p:cNvPr id="4" name="object 21">
            <a:extLst>
              <a:ext uri="{FF2B5EF4-FFF2-40B4-BE49-F238E27FC236}">
                <a16:creationId xmlns:a16="http://schemas.microsoft.com/office/drawing/2014/main" id="{35A76166-C0E6-6B6A-376D-B3F7CBA86CCA}"/>
              </a:ext>
            </a:extLst>
          </p:cNvPr>
          <p:cNvSpPr/>
          <p:nvPr/>
        </p:nvSpPr>
        <p:spPr>
          <a:xfrm>
            <a:off x="0" y="6777534"/>
            <a:ext cx="12193270" cy="86995"/>
          </a:xfrm>
          <a:custGeom>
            <a:avLst/>
            <a:gdLst/>
            <a:ahLst/>
            <a:cxnLst/>
            <a:rect l="l" t="t" r="r" b="b"/>
            <a:pathLst>
              <a:path w="12193270" h="86995">
                <a:moveTo>
                  <a:pt x="12193193" y="0"/>
                </a:moveTo>
                <a:lnTo>
                  <a:pt x="0" y="0"/>
                </a:lnTo>
                <a:lnTo>
                  <a:pt x="0" y="86448"/>
                </a:lnTo>
                <a:lnTo>
                  <a:pt x="12193193" y="86448"/>
                </a:lnTo>
                <a:lnTo>
                  <a:pt x="12193193" y="0"/>
                </a:lnTo>
                <a:close/>
              </a:path>
            </a:pathLst>
          </a:custGeom>
          <a:solidFill>
            <a:srgbClr val="ED2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 Placeholder 29">
            <a:extLst>
              <a:ext uri="{FF2B5EF4-FFF2-40B4-BE49-F238E27FC236}">
                <a16:creationId xmlns:a16="http://schemas.microsoft.com/office/drawing/2014/main" id="{ECFCC704-70DF-7D42-08D2-E600D7D6F0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56255" y="5075238"/>
            <a:ext cx="2088000" cy="936000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it-IT"/>
              <a:t>Presentation:</a:t>
            </a:r>
          </a:p>
          <a:p>
            <a:pPr lvl="1"/>
            <a:r>
              <a:rPr lang="it-IT"/>
              <a:t>Next List Level for body text</a:t>
            </a:r>
            <a:endParaRPr lang="en-GB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CCBD904C-4799-8299-0374-29034E69AD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8917" y="5075238"/>
            <a:ext cx="2088000" cy="936000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nb-NO"/>
              <a:t>Client:</a:t>
            </a:r>
          </a:p>
          <a:p>
            <a:pPr lvl="1"/>
            <a:r>
              <a:rPr lang="en-GB"/>
              <a:t>Next List Level for body text</a:t>
            </a: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A775EBDA-8F5D-AE4B-F35D-FBECCCC56F6C}"/>
              </a:ext>
            </a:extLst>
          </p:cNvPr>
          <p:cNvSpPr/>
          <p:nvPr/>
        </p:nvSpPr>
        <p:spPr>
          <a:xfrm>
            <a:off x="7056255" y="494807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CB41788F-80CE-DBD2-F4EB-F85D08A77A5C}"/>
              </a:ext>
            </a:extLst>
          </p:cNvPr>
          <p:cNvSpPr/>
          <p:nvPr/>
        </p:nvSpPr>
        <p:spPr>
          <a:xfrm>
            <a:off x="9528917" y="494807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709ABAA8-16CA-513F-F1FA-0016BB94A7A1}"/>
              </a:ext>
            </a:extLst>
          </p:cNvPr>
          <p:cNvSpPr/>
          <p:nvPr/>
        </p:nvSpPr>
        <p:spPr>
          <a:xfrm>
            <a:off x="7056255" y="607359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BB040E59-D8FA-4375-7F62-96AEA2381BF0}"/>
              </a:ext>
            </a:extLst>
          </p:cNvPr>
          <p:cNvSpPr/>
          <p:nvPr/>
        </p:nvSpPr>
        <p:spPr>
          <a:xfrm>
            <a:off x="9528917" y="6073597"/>
            <a:ext cx="208800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362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852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043300" y="6325146"/>
            <a:ext cx="1368000" cy="176400"/>
          </a:xfrm>
          <a:prstGeom prst="rect">
            <a:avLst/>
          </a:prstGeom>
        </p:spPr>
        <p:txBody>
          <a:bodyPr vert="horz" wrap="square" lIns="0" tIns="21590" rIns="0" bIns="0" rtlCol="0">
            <a:noAutofit/>
          </a:bodyPr>
          <a:lstStyle>
            <a:lvl1pPr>
              <a:defRPr lang="en-US" sz="900" b="0" smtClean="0">
                <a:solidFill>
                  <a:srgbClr val="1C3A51"/>
                </a:solidFill>
                <a:latin typeface="+mn-lt"/>
                <a:cs typeface="Segoe UI Semibold"/>
              </a:defRPr>
            </a:lvl1pPr>
          </a:lstStyle>
          <a:p>
            <a:pPr marL="12700">
              <a:spcBef>
                <a:spcPts val="170"/>
              </a:spcBef>
            </a:pPr>
            <a:fld id="{9E677E15-9CF9-4AAA-BC51-8938BA085CD3}" type="datetime1">
              <a:rPr lang="en-US" smtClean="0"/>
              <a:t>10/4/2025</a:t>
            </a:fld>
            <a:endParaRPr lang="en-GB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89956" y="6325145"/>
            <a:ext cx="298475" cy="1764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algn="r">
              <a:spcBef>
                <a:spcPts val="0"/>
              </a:spcBef>
              <a:defRPr sz="900" b="0">
                <a:solidFill>
                  <a:schemeClr val="tx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910FC241-9D65-05CE-58E9-C763086E0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67" y="292949"/>
            <a:ext cx="6054725" cy="139773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EC135A-0B7D-DAF0-CC6F-CBB67316B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367" y="2165269"/>
            <a:ext cx="10977266" cy="35064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498058-1064-E6C3-13BF-48F0BC9E1B97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rcRect/>
          <a:stretch/>
        </p:blipFill>
        <p:spPr>
          <a:xfrm>
            <a:off x="612755" y="6243044"/>
            <a:ext cx="794532" cy="346091"/>
          </a:xfrm>
          <a:prstGeom prst="rect">
            <a:avLst/>
          </a:prstGeom>
        </p:spPr>
      </p:pic>
      <p:sp>
        <p:nvSpPr>
          <p:cNvPr id="19" name="object 17">
            <a:extLst>
              <a:ext uri="{FF2B5EF4-FFF2-40B4-BE49-F238E27FC236}">
                <a16:creationId xmlns:a16="http://schemas.microsoft.com/office/drawing/2014/main" id="{74B114F2-EE61-141F-4978-C5567156A70A}"/>
              </a:ext>
            </a:extLst>
          </p:cNvPr>
          <p:cNvSpPr txBox="1"/>
          <p:nvPr/>
        </p:nvSpPr>
        <p:spPr>
          <a:xfrm>
            <a:off x="10221240" y="6325146"/>
            <a:ext cx="768985" cy="17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sz="900" b="0">
                <a:solidFill>
                  <a:srgbClr val="1C3A51"/>
                </a:solidFill>
                <a:latin typeface="+mn-lt"/>
                <a:cs typeface="Segoe UI Semibold"/>
              </a:rPr>
              <a:t>©</a:t>
            </a:r>
            <a:r>
              <a:rPr sz="900" b="0" spc="-20">
                <a:solidFill>
                  <a:srgbClr val="1C3A51"/>
                </a:solidFill>
                <a:latin typeface="+mn-lt"/>
                <a:cs typeface="Segoe UI Semibold"/>
              </a:rPr>
              <a:t> </a:t>
            </a:r>
            <a:r>
              <a:rPr sz="900" b="0">
                <a:solidFill>
                  <a:srgbClr val="1C3A51"/>
                </a:solidFill>
                <a:latin typeface="+mn-lt"/>
                <a:cs typeface="Segoe UI Semibold"/>
              </a:rPr>
              <a:t>Origin</a:t>
            </a:r>
            <a:r>
              <a:rPr sz="900" b="0" spc="-20">
                <a:solidFill>
                  <a:srgbClr val="1C3A51"/>
                </a:solidFill>
                <a:latin typeface="+mn-lt"/>
                <a:cs typeface="Segoe UI Semibold"/>
              </a:rPr>
              <a:t> 202</a:t>
            </a:r>
            <a:r>
              <a:rPr lang="en-GB" sz="900" b="0" spc="-20">
                <a:solidFill>
                  <a:srgbClr val="1C3A51"/>
                </a:solidFill>
                <a:latin typeface="+mn-lt"/>
                <a:cs typeface="Segoe UI Semibold"/>
              </a:rPr>
              <a:t>5</a:t>
            </a:r>
            <a:endParaRPr sz="900" b="0">
              <a:latin typeface="+mn-lt"/>
              <a:cs typeface="Segoe UI Semibold"/>
            </a:endParaRPr>
          </a:p>
        </p:txBody>
      </p:sp>
      <p:sp>
        <p:nvSpPr>
          <p:cNvPr id="2" name="object 21">
            <a:extLst>
              <a:ext uri="{FF2B5EF4-FFF2-40B4-BE49-F238E27FC236}">
                <a16:creationId xmlns:a16="http://schemas.microsoft.com/office/drawing/2014/main" id="{281C4718-A1E6-1160-A2EC-AF0DA9555FB1}"/>
              </a:ext>
            </a:extLst>
          </p:cNvPr>
          <p:cNvSpPr/>
          <p:nvPr/>
        </p:nvSpPr>
        <p:spPr>
          <a:xfrm>
            <a:off x="0" y="6777534"/>
            <a:ext cx="12193270" cy="86995"/>
          </a:xfrm>
          <a:custGeom>
            <a:avLst/>
            <a:gdLst/>
            <a:ahLst/>
            <a:cxnLst/>
            <a:rect l="l" t="t" r="r" b="b"/>
            <a:pathLst>
              <a:path w="12193270" h="86995">
                <a:moveTo>
                  <a:pt x="12193193" y="0"/>
                </a:moveTo>
                <a:lnTo>
                  <a:pt x="0" y="0"/>
                </a:lnTo>
                <a:lnTo>
                  <a:pt x="0" y="86448"/>
                </a:lnTo>
                <a:lnTo>
                  <a:pt x="12193193" y="86448"/>
                </a:lnTo>
                <a:lnTo>
                  <a:pt x="12193193" y="0"/>
                </a:lnTo>
                <a:close/>
              </a:path>
            </a:pathLst>
          </a:custGeom>
          <a:solidFill>
            <a:srgbClr val="ED2A7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7" r:id="rId2"/>
    <p:sldLayoutId id="2147483698" r:id="rId3"/>
    <p:sldLayoutId id="2147483691" r:id="rId4"/>
    <p:sldLayoutId id="2147483699" r:id="rId5"/>
    <p:sldLayoutId id="2147483700" r:id="rId6"/>
    <p:sldLayoutId id="2147483692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3" r:id="rId14"/>
    <p:sldLayoutId id="2147483694" r:id="rId15"/>
    <p:sldLayoutId id="2147483668" r:id="rId16"/>
    <p:sldLayoutId id="2147483670" r:id="rId17"/>
    <p:sldLayoutId id="2147483662" r:id="rId18"/>
    <p:sldLayoutId id="2147483667" r:id="rId19"/>
    <p:sldLayoutId id="2147483669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95" r:id="rId27"/>
    <p:sldLayoutId id="2147483696" r:id="rId28"/>
    <p:sldLayoutId id="2147483677" r:id="rId29"/>
    <p:sldLayoutId id="2147483671" r:id="rId30"/>
    <p:sldLayoutId id="2147483674" r:id="rId31"/>
    <p:sldLayoutId id="2147483673" r:id="rId32"/>
    <p:sldLayoutId id="2147483672" r:id="rId33"/>
    <p:sldLayoutId id="2147483675" r:id="rId34"/>
    <p:sldLayoutId id="2147483665" r:id="rId35"/>
    <p:sldLayoutId id="2147483676" r:id="rId36"/>
    <p:sldLayoutId id="2147483666" r:id="rId37"/>
  </p:sldLayoutIdLst>
  <p:hf hdr="0" dt="0"/>
  <p:txStyles>
    <p:titleStyle>
      <a:lvl1pPr algn="l" eaLnBrk="1" hangingPunct="1">
        <a:lnSpc>
          <a:spcPct val="110000"/>
        </a:lnSpc>
        <a:defRPr sz="28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algn="l" eaLnBrk="1" hangingPunct="1"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0" indent="0" algn="l" eaLnBrk="1" hangingPunct="1"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eaLnBrk="1" hangingPunct="1">
        <a:spcBef>
          <a:spcPts val="0"/>
        </a:spcBef>
        <a:defRPr sz="2000">
          <a:solidFill>
            <a:schemeClr val="accent2"/>
          </a:solidFill>
          <a:latin typeface="+mj-lt"/>
          <a:ea typeface="+mn-ea"/>
          <a:cs typeface="+mn-cs"/>
        </a:defRPr>
      </a:lvl3pPr>
      <a:lvl4pPr marL="0" indent="0" algn="l" eaLnBrk="1" hangingPunct="1"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eaLnBrk="1" hangingPunct="1">
        <a:spcBef>
          <a:spcPts val="0"/>
        </a:spcBef>
        <a:defRPr sz="1600">
          <a:solidFill>
            <a:schemeClr val="accent2"/>
          </a:solidFill>
          <a:latin typeface="+mj-lt"/>
          <a:ea typeface="+mn-ea"/>
          <a:cs typeface="+mn-cs"/>
        </a:defRPr>
      </a:lvl5pPr>
      <a:lvl6pPr marL="0" indent="0" algn="l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eaLnBrk="1" hangingPunct="1">
        <a:spcBef>
          <a:spcPts val="0"/>
        </a:spcBef>
        <a:defRPr sz="1400">
          <a:solidFill>
            <a:schemeClr val="accent2"/>
          </a:solidFill>
          <a:latin typeface="+mj-lt"/>
          <a:ea typeface="+mn-ea"/>
          <a:cs typeface="+mn-cs"/>
        </a:defRPr>
      </a:lvl7pPr>
      <a:lvl8pPr marL="0" indent="0" algn="l" eaLnBrk="1" hangingPunct="1"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0" indent="0" eaLnBrk="1" hangingPunct="1">
        <a:defRPr sz="14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566">
          <p15:clr>
            <a:srgbClr val="F26B43"/>
          </p15:clr>
        </p15:guide>
        <p15:guide id="4" orient="horz" pos="136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3.jpeg"/><Relationship Id="rId21" Type="http://schemas.openxmlformats.org/officeDocument/2006/relationships/image" Target="../media/image38.png"/><Relationship Id="rId42" Type="http://schemas.openxmlformats.org/officeDocument/2006/relationships/image" Target="../media/image59.png"/><Relationship Id="rId47" Type="http://schemas.openxmlformats.org/officeDocument/2006/relationships/image" Target="../media/image64.png"/><Relationship Id="rId63" Type="http://schemas.openxmlformats.org/officeDocument/2006/relationships/image" Target="../media/image80.png"/><Relationship Id="rId68" Type="http://schemas.openxmlformats.org/officeDocument/2006/relationships/image" Target="../media/image85.png"/><Relationship Id="rId16" Type="http://schemas.openxmlformats.org/officeDocument/2006/relationships/image" Target="../media/image33.jpe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37" Type="http://schemas.openxmlformats.org/officeDocument/2006/relationships/image" Target="../media/image54.png"/><Relationship Id="rId40" Type="http://schemas.openxmlformats.org/officeDocument/2006/relationships/image" Target="../media/image57.png"/><Relationship Id="rId45" Type="http://schemas.openxmlformats.org/officeDocument/2006/relationships/image" Target="../media/image62.png"/><Relationship Id="rId53" Type="http://schemas.openxmlformats.org/officeDocument/2006/relationships/image" Target="../media/image70.png"/><Relationship Id="rId58" Type="http://schemas.openxmlformats.org/officeDocument/2006/relationships/image" Target="../media/image75.png"/><Relationship Id="rId66" Type="http://schemas.openxmlformats.org/officeDocument/2006/relationships/image" Target="../media/image83.png"/><Relationship Id="rId74" Type="http://schemas.openxmlformats.org/officeDocument/2006/relationships/image" Target="../media/image91.png"/><Relationship Id="rId79" Type="http://schemas.openxmlformats.org/officeDocument/2006/relationships/image" Target="../media/image96.png"/><Relationship Id="rId5" Type="http://schemas.openxmlformats.org/officeDocument/2006/relationships/image" Target="../media/image22.png"/><Relationship Id="rId61" Type="http://schemas.openxmlformats.org/officeDocument/2006/relationships/image" Target="../media/image78.png"/><Relationship Id="rId19" Type="http://schemas.openxmlformats.org/officeDocument/2006/relationships/image" Target="../media/image3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Relationship Id="rId35" Type="http://schemas.openxmlformats.org/officeDocument/2006/relationships/image" Target="../media/image52.png"/><Relationship Id="rId43" Type="http://schemas.openxmlformats.org/officeDocument/2006/relationships/image" Target="../media/image60.png"/><Relationship Id="rId48" Type="http://schemas.openxmlformats.org/officeDocument/2006/relationships/image" Target="../media/image65.png"/><Relationship Id="rId56" Type="http://schemas.openxmlformats.org/officeDocument/2006/relationships/image" Target="../media/image73.png"/><Relationship Id="rId64" Type="http://schemas.openxmlformats.org/officeDocument/2006/relationships/image" Target="../media/image81.png"/><Relationship Id="rId69" Type="http://schemas.openxmlformats.org/officeDocument/2006/relationships/image" Target="../media/image86.png"/><Relationship Id="rId77" Type="http://schemas.openxmlformats.org/officeDocument/2006/relationships/image" Target="../media/image94.png"/><Relationship Id="rId8" Type="http://schemas.openxmlformats.org/officeDocument/2006/relationships/image" Target="../media/image25.jpeg"/><Relationship Id="rId51" Type="http://schemas.openxmlformats.org/officeDocument/2006/relationships/image" Target="../media/image68.png"/><Relationship Id="rId72" Type="http://schemas.openxmlformats.org/officeDocument/2006/relationships/image" Target="../media/image89.png"/><Relationship Id="rId80" Type="http://schemas.openxmlformats.org/officeDocument/2006/relationships/image" Target="../media/image97.png"/><Relationship Id="rId3" Type="http://schemas.openxmlformats.org/officeDocument/2006/relationships/image" Target="../media/image20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33" Type="http://schemas.openxmlformats.org/officeDocument/2006/relationships/image" Target="../media/image50.png"/><Relationship Id="rId38" Type="http://schemas.openxmlformats.org/officeDocument/2006/relationships/image" Target="../media/image55.png"/><Relationship Id="rId46" Type="http://schemas.openxmlformats.org/officeDocument/2006/relationships/image" Target="../media/image63.png"/><Relationship Id="rId59" Type="http://schemas.openxmlformats.org/officeDocument/2006/relationships/image" Target="../media/image76.png"/><Relationship Id="rId67" Type="http://schemas.openxmlformats.org/officeDocument/2006/relationships/image" Target="../media/image84.png"/><Relationship Id="rId20" Type="http://schemas.openxmlformats.org/officeDocument/2006/relationships/image" Target="../media/image37.png"/><Relationship Id="rId41" Type="http://schemas.openxmlformats.org/officeDocument/2006/relationships/image" Target="../media/image58.png"/><Relationship Id="rId54" Type="http://schemas.openxmlformats.org/officeDocument/2006/relationships/image" Target="../media/image71.png"/><Relationship Id="rId62" Type="http://schemas.openxmlformats.org/officeDocument/2006/relationships/image" Target="../media/image79.png"/><Relationship Id="rId70" Type="http://schemas.openxmlformats.org/officeDocument/2006/relationships/image" Target="../media/image87.png"/><Relationship Id="rId75" Type="http://schemas.openxmlformats.org/officeDocument/2006/relationships/image" Target="../media/image9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3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36" Type="http://schemas.openxmlformats.org/officeDocument/2006/relationships/image" Target="../media/image53.png"/><Relationship Id="rId49" Type="http://schemas.openxmlformats.org/officeDocument/2006/relationships/image" Target="../media/image66.png"/><Relationship Id="rId57" Type="http://schemas.openxmlformats.org/officeDocument/2006/relationships/image" Target="../media/image74.png"/><Relationship Id="rId10" Type="http://schemas.openxmlformats.org/officeDocument/2006/relationships/image" Target="../media/image27.png"/><Relationship Id="rId31" Type="http://schemas.openxmlformats.org/officeDocument/2006/relationships/image" Target="../media/image48.png"/><Relationship Id="rId44" Type="http://schemas.openxmlformats.org/officeDocument/2006/relationships/image" Target="../media/image61.png"/><Relationship Id="rId52" Type="http://schemas.openxmlformats.org/officeDocument/2006/relationships/image" Target="../media/image69.png"/><Relationship Id="rId60" Type="http://schemas.openxmlformats.org/officeDocument/2006/relationships/image" Target="../media/image77.png"/><Relationship Id="rId65" Type="http://schemas.openxmlformats.org/officeDocument/2006/relationships/image" Target="../media/image82.png"/><Relationship Id="rId73" Type="http://schemas.openxmlformats.org/officeDocument/2006/relationships/image" Target="../media/image90.png"/><Relationship Id="rId78" Type="http://schemas.openxmlformats.org/officeDocument/2006/relationships/image" Target="../media/image95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9" Type="http://schemas.openxmlformats.org/officeDocument/2006/relationships/image" Target="../media/image56.png"/><Relationship Id="rId34" Type="http://schemas.openxmlformats.org/officeDocument/2006/relationships/image" Target="../media/image51.png"/><Relationship Id="rId50" Type="http://schemas.openxmlformats.org/officeDocument/2006/relationships/image" Target="../media/image67.png"/><Relationship Id="rId55" Type="http://schemas.openxmlformats.org/officeDocument/2006/relationships/image" Target="../media/image72.png"/><Relationship Id="rId76" Type="http://schemas.openxmlformats.org/officeDocument/2006/relationships/image" Target="../media/image93.jpeg"/><Relationship Id="rId7" Type="http://schemas.openxmlformats.org/officeDocument/2006/relationships/image" Target="../media/image24.png"/><Relationship Id="rId71" Type="http://schemas.openxmlformats.org/officeDocument/2006/relationships/image" Target="../media/image88.png"/><Relationship Id="rId2" Type="http://schemas.openxmlformats.org/officeDocument/2006/relationships/image" Target="../media/image19.png"/><Relationship Id="rId29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7.png"/><Relationship Id="rId5" Type="http://schemas.openxmlformats.org/officeDocument/2006/relationships/image" Target="../media/image58.png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5" Type="http://schemas.openxmlformats.org/officeDocument/2006/relationships/image" Target="../media/image112.sv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svg"/><Relationship Id="rId7" Type="http://schemas.openxmlformats.org/officeDocument/2006/relationships/image" Target="../media/image118.svg"/><Relationship Id="rId12" Type="http://schemas.openxmlformats.org/officeDocument/2006/relationships/image" Target="../media/image122.sv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7.png"/><Relationship Id="rId11" Type="http://schemas.openxmlformats.org/officeDocument/2006/relationships/image" Target="../media/image121.png"/><Relationship Id="rId5" Type="http://schemas.openxmlformats.org/officeDocument/2006/relationships/image" Target="../media/image116.svg"/><Relationship Id="rId10" Type="http://schemas.openxmlformats.org/officeDocument/2006/relationships/image" Target="../media/image1.png"/><Relationship Id="rId4" Type="http://schemas.openxmlformats.org/officeDocument/2006/relationships/image" Target="../media/image115.png"/><Relationship Id="rId9" Type="http://schemas.openxmlformats.org/officeDocument/2006/relationships/image" Target="../media/image120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FE747-DF72-7A6C-6454-525414F19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A65A4-F4C7-E6C7-4D81-3CAE0A274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UK Cross-Media </a:t>
            </a:r>
            <a:br>
              <a:rPr lang="en-GB"/>
            </a:br>
            <a:r>
              <a:rPr lang="en-GB"/>
              <a:t>Measurement Platform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5DCAF-ACEA-2938-476E-089B156C69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GB"/>
              <a:t>ISBA Council</a:t>
            </a:r>
            <a:endParaRPr lang="en-GB">
              <a:latin typeface="Segoe UI"/>
              <a:cs typeface="Segoe U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41F84B-EA88-8D74-21B8-8908F8C2B2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GB"/>
              <a:t>October 9</a:t>
            </a:r>
            <a:r>
              <a:rPr lang="en-GB" sz="900" baseline="30000"/>
              <a:t>th</a:t>
            </a:r>
            <a:r>
              <a:rPr lang="en-GB"/>
              <a:t>, 2025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90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8CB2A-0C93-5B6F-253F-4C953153A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A5510E2-20BD-E143-5D06-70978A96A311}"/>
              </a:ext>
            </a:extLst>
          </p:cNvPr>
          <p:cNvSpPr/>
          <p:nvPr/>
        </p:nvSpPr>
        <p:spPr>
          <a:xfrm>
            <a:off x="7137650" y="3103418"/>
            <a:ext cx="4901089" cy="3030095"/>
          </a:xfrm>
          <a:prstGeom prst="roundRect">
            <a:avLst>
              <a:gd name="adj" fmla="val 4675"/>
            </a:avLst>
          </a:prstGeom>
          <a:solidFill>
            <a:srgbClr val="FFFFFF"/>
          </a:solidFill>
          <a:ln w="9525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srgbClr val="EE2A7B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“Origin’s ability to surface aggregated frequency across multiple touchpoints is a game-changer for 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1200" cap="none" spc="-10" normalizeH="0" baseline="0" noProof="0">
              <a:ln>
                <a:noFill/>
              </a:ln>
              <a:solidFill>
                <a:srgbClr val="EE2A7B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-10" normalizeH="0" baseline="0" noProof="0">
                <a:ln>
                  <a:noFill/>
                </a:ln>
                <a:solidFill>
                  <a:srgbClr val="EE2A7B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This report output allows us to plan campaigns that deliver an optimal combined frequency across any given permutation of media owners”</a:t>
            </a:r>
          </a:p>
          <a:p>
            <a:pPr marL="12700" marR="5080" lvl="0" indent="0" algn="just" defTabSz="914400" rtl="0" eaLnBrk="1" fontAlgn="auto" latinLnBrk="0" hangingPunct="1">
              <a:lnSpc>
                <a:spcPct val="1065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1" u="none" strike="noStrike" kern="1200" cap="none" spc="-10" normalizeH="0" baseline="0" noProof="0">
              <a:ln>
                <a:noFill/>
              </a:ln>
              <a:solidFill>
                <a:srgbClr val="EE2A7B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65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0" normalizeH="0" baseline="0" noProof="0">
              <a:ln>
                <a:noFill/>
              </a:ln>
              <a:solidFill>
                <a:srgbClr val="EE2A7B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65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-10" normalizeH="0" baseline="0" noProof="0">
                <a:ln>
                  <a:noFill/>
                </a:ln>
                <a:solidFill>
                  <a:srgbClr val="EE2A7B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Tom Mardon 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0" normalizeH="0" baseline="0" noProof="0">
                <a:ln>
                  <a:noFill/>
                </a:ln>
                <a:solidFill>
                  <a:srgbClr val="EE2A7B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Head of Media &amp; Campaign Planning, 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0" normalizeH="0" baseline="0" noProof="0">
                <a:ln>
                  <a:noFill/>
                </a:ln>
                <a:solidFill>
                  <a:srgbClr val="EE2A7B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Tesco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EE2A7B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BC1BAED-7A06-3609-25E4-2BF336509835}"/>
              </a:ext>
            </a:extLst>
          </p:cNvPr>
          <p:cNvSpPr/>
          <p:nvPr/>
        </p:nvSpPr>
        <p:spPr>
          <a:xfrm>
            <a:off x="7110802" y="453174"/>
            <a:ext cx="4901089" cy="2472708"/>
          </a:xfrm>
          <a:prstGeom prst="roundRect">
            <a:avLst>
              <a:gd name="adj" fmla="val 5569"/>
            </a:avLst>
          </a:prstGeom>
          <a:solidFill>
            <a:srgbClr val="FFFFFF"/>
          </a:solidFill>
          <a:ln w="9525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1C3B51"/>
                </a:solidFill>
                <a:effectLst/>
                <a:uLnTx/>
                <a:uFillTx/>
                <a:latin typeface="Segoe UI Semibold"/>
                <a:ea typeface="Segoe UI" panose="020B0502040204020203" pitchFamily="34" charset="0"/>
                <a:cs typeface="Times New Roman" panose="02020603050405020304" pitchFamily="18" charset="0"/>
              </a:rPr>
              <a:t>Identify opportunities to optimise aggregate frequency: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1C3B51"/>
              </a:solidFill>
              <a:effectLst/>
              <a:uLnTx/>
              <a:uFillTx/>
              <a:latin typeface="Segoe UI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1C3B51"/>
                </a:solidFill>
                <a:effectLst/>
                <a:uLnTx/>
                <a:uFillTx/>
                <a:latin typeface="Segoe UI"/>
                <a:ea typeface="Segoe UI" panose="020B0502040204020203" pitchFamily="34" charset="0"/>
                <a:cs typeface="Times New Roman" panose="02020603050405020304" pitchFamily="18" charset="0"/>
              </a:rPr>
              <a:t>Manage frequency across touchpoints on a portfolio basis to eliminate wastage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1C3B51"/>
              </a:solidFill>
              <a:effectLst/>
              <a:uLnTx/>
              <a:uFillTx/>
              <a:latin typeface="Segoe UI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1C3B51"/>
                </a:solidFill>
                <a:effectLst/>
                <a:uLnTx/>
                <a:uFillTx/>
                <a:latin typeface="Segoe UI"/>
                <a:ea typeface="Segoe UI" panose="020B0502040204020203" pitchFamily="34" charset="0"/>
                <a:cs typeface="Times New Roman" panose="02020603050405020304" pitchFamily="18" charset="0"/>
              </a:rPr>
              <a:t>Optimise the aggregated frequency profile across touchpoints to maximise sweet-spot total exposure levels to improve campaign effectiveness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C1F4B0F-9A65-3CEE-9CF5-D4A9EA1D861D}"/>
              </a:ext>
            </a:extLst>
          </p:cNvPr>
          <p:cNvGrpSpPr/>
          <p:nvPr/>
        </p:nvGrpSpPr>
        <p:grpSpPr>
          <a:xfrm>
            <a:off x="626956" y="2387369"/>
            <a:ext cx="6218899" cy="3349173"/>
            <a:chOff x="607367" y="2367281"/>
            <a:chExt cx="7262550" cy="391122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2E2C793-218F-CBF5-F0BA-2E8CC5060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7367" y="2996167"/>
              <a:ext cx="7262550" cy="328234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06834E7-17BA-4182-E689-9FFA741B8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8492" y="2367281"/>
              <a:ext cx="3246174" cy="1466790"/>
            </a:xfrm>
            <a:prstGeom prst="rect">
              <a:avLst/>
            </a:prstGeom>
          </p:spPr>
        </p:pic>
      </p:grp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55636B4D-F1B8-15CC-9B6F-BD4BA59F364B}"/>
              </a:ext>
            </a:extLst>
          </p:cNvPr>
          <p:cNvSpPr/>
          <p:nvPr/>
        </p:nvSpPr>
        <p:spPr>
          <a:xfrm>
            <a:off x="408477" y="1788579"/>
            <a:ext cx="431003" cy="419802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rgbClr val="E8E8E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  <a:sym typeface="Avenir"/>
              </a:rPr>
              <a:t>05       </a:t>
            </a:r>
            <a:endParaRPr kumimoji="0" lang="en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  <a:sym typeface="Avenir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288930-DC8C-2AC7-E7C3-14860BB0CD84}"/>
              </a:ext>
            </a:extLst>
          </p:cNvPr>
          <p:cNvSpPr txBox="1"/>
          <p:nvPr/>
        </p:nvSpPr>
        <p:spPr>
          <a:xfrm>
            <a:off x="1043877" y="858043"/>
            <a:ext cx="60669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EE2A7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Can I remove excessive frequency?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1C3B5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 want to reduce wasteful excess frequency resulting from cross-media exposure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srgbClr val="1C3B5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E3F70BF5-1860-C6AE-E630-C45D617BE9F8}"/>
              </a:ext>
            </a:extLst>
          </p:cNvPr>
          <p:cNvSpPr/>
          <p:nvPr/>
        </p:nvSpPr>
        <p:spPr>
          <a:xfrm>
            <a:off x="408476" y="889164"/>
            <a:ext cx="431003" cy="419802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rgbClr val="E8E8E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  <a:sym typeface="Avenir"/>
              </a:rPr>
              <a:t>04       </a:t>
            </a:r>
            <a:endParaRPr kumimoji="0" lang="en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  <a:sym typeface="Avenir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8167B1-587B-E01B-A4C7-C51260A9348A}"/>
              </a:ext>
            </a:extLst>
          </p:cNvPr>
          <p:cNvSpPr txBox="1"/>
          <p:nvPr/>
        </p:nvSpPr>
        <p:spPr>
          <a:xfrm>
            <a:off x="1043877" y="1779330"/>
            <a:ext cx="5574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EE2A7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Can I get a better distribution of campaign frequency?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1C3B5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 want to optimise campaign spend to target an ideal campaign frequency of x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AAF131CD-7118-36CC-E3E8-A73A2375C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241" y="5736542"/>
            <a:ext cx="1156714" cy="34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E0C9AA7-D424-F2BF-2486-33C5139BDD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289956" y="6325145"/>
            <a:ext cx="298475" cy="1764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900" b="0" i="0" u="none" strike="noStrike" kern="0" cap="none" spc="0" normalizeH="0" baseline="0" noProof="0" smtClean="0">
                <a:ln>
                  <a:noFill/>
                </a:ln>
                <a:solidFill>
                  <a:srgbClr val="1C3B5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900" b="0" i="0" u="none" strike="noStrike" kern="0" cap="none" spc="0" normalizeH="0" baseline="0" noProof="0">
              <a:ln>
                <a:noFill/>
              </a:ln>
              <a:solidFill>
                <a:srgbClr val="1C3B5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882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EAB22-07B5-FE6E-E4BE-A44351878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9A6C7AA-A96D-1BDA-77AE-6D07E8D78907}"/>
              </a:ext>
            </a:extLst>
          </p:cNvPr>
          <p:cNvSpPr/>
          <p:nvPr/>
        </p:nvSpPr>
        <p:spPr>
          <a:xfrm>
            <a:off x="6935912" y="2757055"/>
            <a:ext cx="5117543" cy="3294984"/>
          </a:xfrm>
          <a:prstGeom prst="roundRect">
            <a:avLst>
              <a:gd name="adj" fmla="val 4675"/>
            </a:avLst>
          </a:prstGeom>
          <a:solidFill>
            <a:srgbClr val="FFFFFF"/>
          </a:solidFill>
          <a:ln w="9525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srgbClr val="EE2A7B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“</a:t>
            </a:r>
            <a:r>
              <a:rPr kumimoji="0" lang="en-GB" sz="1600" b="0" i="1" u="none" strike="noStrike" kern="1200" cap="none" spc="-10" normalizeH="0" baseline="0" noProof="0">
                <a:ln>
                  <a:noFill/>
                </a:ln>
                <a:solidFill>
                  <a:srgbClr val="EE2A7B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Origin gives us the ability to compare the exposure of each touchpoint for any particular format. 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1200" cap="none" spc="-10" normalizeH="0" baseline="0" noProof="0">
              <a:ln>
                <a:noFill/>
              </a:ln>
              <a:solidFill>
                <a:srgbClr val="EE2A7B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-10" normalizeH="0" baseline="0" noProof="0">
                <a:ln>
                  <a:noFill/>
                </a:ln>
                <a:solidFill>
                  <a:srgbClr val="EE2A7B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In the context of TV, we are finally able to compare ad exposure with digital video on a like-for-like basis giving second-by-second comparisons. 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1200" cap="none" spc="-10" normalizeH="0" baseline="0" noProof="0">
              <a:ln>
                <a:noFill/>
              </a:ln>
              <a:solidFill>
                <a:srgbClr val="EE2A7B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-10" normalizeH="0" baseline="0" noProof="0">
                <a:ln>
                  <a:noFill/>
                </a:ln>
                <a:solidFill>
                  <a:srgbClr val="EE2A7B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This has never been possible until now and represents a substantial move forward in campaign insights.”</a:t>
            </a:r>
          </a:p>
          <a:p>
            <a:pPr marL="12700" marR="5080" lvl="0" indent="0" algn="just" defTabSz="914400" rtl="0" eaLnBrk="1" fontAlgn="auto" latinLnBrk="0" hangingPunct="1">
              <a:lnSpc>
                <a:spcPct val="1065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1" u="none" strike="noStrike" kern="1200" cap="none" spc="-10" normalizeH="0" baseline="0" noProof="0">
              <a:ln>
                <a:noFill/>
              </a:ln>
              <a:solidFill>
                <a:srgbClr val="EE2A7B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65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-10" normalizeH="0" baseline="0" noProof="0">
                <a:ln>
                  <a:noFill/>
                </a:ln>
                <a:solidFill>
                  <a:srgbClr val="EE2A7B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Ed Sanderson</a:t>
            </a:r>
          </a:p>
          <a:p>
            <a:pPr marL="12700" marR="5080" lvl="0" indent="0" algn="just" defTabSz="914400" rtl="0" eaLnBrk="1" fontAlgn="auto" latinLnBrk="0" hangingPunct="1">
              <a:lnSpc>
                <a:spcPct val="1065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0" normalizeH="0" baseline="0" noProof="0">
                <a:ln>
                  <a:noFill/>
                </a:ln>
                <a:solidFill>
                  <a:srgbClr val="EE2A7B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Head of Media &amp; Planning,</a:t>
            </a:r>
          </a:p>
          <a:p>
            <a:pPr marL="12700" marR="5080" lvl="0" indent="0" algn="just" defTabSz="914400" rtl="0" eaLnBrk="1" fontAlgn="auto" latinLnBrk="0" hangingPunct="1">
              <a:lnSpc>
                <a:spcPct val="1065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0" normalizeH="0" baseline="0" noProof="0">
                <a:ln>
                  <a:noFill/>
                </a:ln>
                <a:solidFill>
                  <a:srgbClr val="EE2A7B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PepsiCo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EE2A7B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EE2A7B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24A9C5-0BE4-FBDF-9FEC-ED4703850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86" y="1586742"/>
            <a:ext cx="5652756" cy="23531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B33889-4E8E-C2C4-3A00-F0D9FB135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286" y="4010420"/>
            <a:ext cx="5731632" cy="241885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1591611-3CB0-54AB-D7EA-A3CF053C7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69" y="5560092"/>
            <a:ext cx="1350332" cy="37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B98467AE-4A1D-8881-7757-0766F0E842C2}"/>
              </a:ext>
            </a:extLst>
          </p:cNvPr>
          <p:cNvSpPr/>
          <p:nvPr/>
        </p:nvSpPr>
        <p:spPr>
          <a:xfrm>
            <a:off x="436413" y="787037"/>
            <a:ext cx="431003" cy="419802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rgbClr val="E8E8E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  <a:sym typeface="Avenir"/>
              </a:rPr>
              <a:t>06       </a:t>
            </a:r>
            <a:endParaRPr kumimoji="0" lang="en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  <a:sym typeface="Avenir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5F4E27-9042-E8A7-CCF2-E05840611D4D}"/>
              </a:ext>
            </a:extLst>
          </p:cNvPr>
          <p:cNvSpPr txBox="1"/>
          <p:nvPr/>
        </p:nvSpPr>
        <p:spPr>
          <a:xfrm>
            <a:off x="1075286" y="746747"/>
            <a:ext cx="61290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EE2A7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Can I get more duration of exposure for my budget?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1C3B5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 want to maximise video completion status across campaign touchpoints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39D2E37-6CCF-79A2-6B79-E490B2FEFD18}"/>
              </a:ext>
            </a:extLst>
          </p:cNvPr>
          <p:cNvSpPr/>
          <p:nvPr/>
        </p:nvSpPr>
        <p:spPr>
          <a:xfrm>
            <a:off x="6935912" y="528284"/>
            <a:ext cx="5117543" cy="2076371"/>
          </a:xfrm>
          <a:prstGeom prst="roundRect">
            <a:avLst>
              <a:gd name="adj" fmla="val 8572"/>
            </a:avLst>
          </a:prstGeom>
          <a:solidFill>
            <a:srgbClr val="FFFFFF"/>
          </a:solidFill>
          <a:ln w="9525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1C3B51"/>
                </a:solidFill>
                <a:effectLst/>
                <a:uLnTx/>
                <a:uFillTx/>
                <a:latin typeface="Segoe UI Semibold"/>
                <a:ea typeface="Segoe UI" panose="020B0502040204020203" pitchFamily="34" charset="0"/>
                <a:cs typeface="Times New Roman" panose="02020603050405020304" pitchFamily="18" charset="0"/>
              </a:rPr>
              <a:t>Origin allows TV &amp; digital video touchpoints to be compared on a like-for-like basis for the first time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1C3B51"/>
              </a:solidFill>
              <a:effectLst/>
              <a:uLnTx/>
              <a:uFillTx/>
              <a:latin typeface="Segoe UI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1C3B51"/>
                </a:solidFill>
                <a:effectLst/>
                <a:uLnTx/>
                <a:uFillTx/>
                <a:latin typeface="Segoe UI"/>
                <a:ea typeface="Segoe UI" panose="020B0502040204020203" pitchFamily="34" charset="0"/>
                <a:cs typeface="Times New Roman" panose="02020603050405020304" pitchFamily="18" charset="0"/>
              </a:rPr>
              <a:t>Are campaign touchpoints delivering exposure duration vs expectation?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1C3B51"/>
              </a:solidFill>
              <a:effectLst/>
              <a:uLnTx/>
              <a:uFillTx/>
              <a:latin typeface="Segoe UI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1C3B51"/>
                </a:solidFill>
                <a:effectLst/>
                <a:uLnTx/>
                <a:uFillTx/>
                <a:latin typeface="Segoe UI"/>
                <a:ea typeface="Segoe UI" panose="020B0502040204020203" pitchFamily="34" charset="0"/>
                <a:cs typeface="Times New Roman" panose="02020603050405020304" pitchFamily="18" charset="0"/>
              </a:rPr>
              <a:t>How can I use this data alongside other signals to optimise campaign delivery?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BAB8B828-C467-29D0-7F77-BC38C6A1DF2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289956" y="6325145"/>
            <a:ext cx="298475" cy="1764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900" b="0" i="0" u="none" strike="noStrike" kern="0" cap="none" spc="0" normalizeH="0" baseline="0" noProof="0" smtClean="0">
                <a:ln>
                  <a:noFill/>
                </a:ln>
                <a:solidFill>
                  <a:srgbClr val="1C3B5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900" b="0" i="0" u="none" strike="noStrike" kern="0" cap="none" spc="0" normalizeH="0" baseline="0" noProof="0">
              <a:ln>
                <a:noFill/>
              </a:ln>
              <a:solidFill>
                <a:srgbClr val="1C3B5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F32A74-8245-09CD-8CD8-0C7419F725DC}"/>
              </a:ext>
            </a:extLst>
          </p:cNvPr>
          <p:cNvSpPr/>
          <p:nvPr/>
        </p:nvSpPr>
        <p:spPr>
          <a:xfrm>
            <a:off x="1075286" y="3214134"/>
            <a:ext cx="4369550" cy="380494"/>
          </a:xfrm>
          <a:prstGeom prst="rect">
            <a:avLst/>
          </a:prstGeom>
          <a:solidFill>
            <a:srgbClr val="FFFFF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FDEBE9-75A5-28EC-2614-5626BF661C68}"/>
              </a:ext>
            </a:extLst>
          </p:cNvPr>
          <p:cNvSpPr/>
          <p:nvPr/>
        </p:nvSpPr>
        <p:spPr>
          <a:xfrm>
            <a:off x="1174766" y="5685400"/>
            <a:ext cx="4369550" cy="380494"/>
          </a:xfrm>
          <a:prstGeom prst="rect">
            <a:avLst/>
          </a:prstGeom>
          <a:solidFill>
            <a:srgbClr val="FFFFF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83FE55-1C67-265D-B8B2-26A009601938}"/>
              </a:ext>
            </a:extLst>
          </p:cNvPr>
          <p:cNvSpPr/>
          <p:nvPr/>
        </p:nvSpPr>
        <p:spPr>
          <a:xfrm rot="16200000">
            <a:off x="-787017" y="3539602"/>
            <a:ext cx="4035225" cy="256375"/>
          </a:xfrm>
          <a:prstGeom prst="rect">
            <a:avLst/>
          </a:prstGeom>
          <a:solidFill>
            <a:srgbClr val="FFFFF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270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0FE32-8B1A-A75A-A984-081C1951F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Driving adoption – questions to ask your agency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48013-8B2B-BFD7-7A91-69A6F904519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7367" y="1690688"/>
            <a:ext cx="8310602" cy="34957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Are you using Origin?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How does it inform your planning tools?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How is Origin used in campaign reports?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How can I </a:t>
            </a:r>
            <a:r>
              <a:rPr lang="en-US" sz="2400" dirty="0" err="1">
                <a:latin typeface="+mn-lt"/>
              </a:rPr>
              <a:t>maximise</a:t>
            </a:r>
            <a:r>
              <a:rPr lang="en-US" sz="2400" dirty="0">
                <a:latin typeface="+mn-lt"/>
              </a:rPr>
              <a:t> the benefits of Origin?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What is your roadmap for using Origin?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Do you have active dialogue with Origin?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6027B-3EC1-9526-C444-07B8D9B0A2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473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B9C594-D9DC-3C3E-3C02-4227C4E425E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BCCA1D-9381-799E-5BB0-EF97A5A1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67" y="292949"/>
            <a:ext cx="7968597" cy="1397739"/>
          </a:xfrm>
        </p:spPr>
        <p:txBody>
          <a:bodyPr/>
          <a:lstStyle/>
          <a:p>
            <a:r>
              <a:rPr lang="en-US" dirty="0"/>
              <a:t>4. Barb meeting, 19</a:t>
            </a:r>
            <a:r>
              <a:rPr lang="en-US" baseline="30000" dirty="0"/>
              <a:t>th</a:t>
            </a:r>
            <a:r>
              <a:rPr lang="en-US" dirty="0"/>
              <a:t> November</a:t>
            </a:r>
            <a:br>
              <a:rPr lang="en-US" dirty="0"/>
            </a:br>
            <a:endParaRPr lang="en-US" dirty="0">
              <a:latin typeface="+mn-lt"/>
            </a:endParaRPr>
          </a:p>
        </p:txBody>
      </p:sp>
      <p:pic>
        <p:nvPicPr>
          <p:cNvPr id="1026" name="Picture 2" descr="Barb">
            <a:extLst>
              <a:ext uri="{FF2B5EF4-FFF2-40B4-BE49-F238E27FC236}">
                <a16:creationId xmlns:a16="http://schemas.microsoft.com/office/drawing/2014/main" id="{071BBEC4-3962-4139-3B40-0A824E53B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67" y="2005420"/>
            <a:ext cx="1971425" cy="69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51AFBA-AFEF-C3C8-BEB5-2F8110E7FA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44660" y="1944359"/>
            <a:ext cx="1873464" cy="8160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801ABC-B553-AE22-028C-1280090A5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8559" y="2139432"/>
            <a:ext cx="1557338" cy="733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B33FDD-69C9-716E-7AD3-E2719722CCB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9775" b="27447"/>
          <a:stretch>
            <a:fillRect/>
          </a:stretch>
        </p:blipFill>
        <p:spPr>
          <a:xfrm>
            <a:off x="7431198" y="2093867"/>
            <a:ext cx="1873465" cy="5170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064C73-4BF0-C2BB-3FE2-01346DE9E5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1098" y="1717963"/>
            <a:ext cx="1268858" cy="12688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84B823-BAC4-116A-908B-08D07DA01B1F}"/>
              </a:ext>
            </a:extLst>
          </p:cNvPr>
          <p:cNvSpPr txBox="1"/>
          <p:nvPr/>
        </p:nvSpPr>
        <p:spPr>
          <a:xfrm>
            <a:off x="2578792" y="3209167"/>
            <a:ext cx="65574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15595"/>
                </a:solidFill>
                <a:latin typeface="+mn-lt"/>
              </a:rPr>
              <a:t>Asks:</a:t>
            </a:r>
          </a:p>
          <a:p>
            <a:endParaRPr lang="en-US" sz="2400" b="1" dirty="0">
              <a:solidFill>
                <a:srgbClr val="F15595"/>
              </a:solidFill>
              <a:latin typeface="+mn-lt"/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F15595"/>
                </a:solidFill>
                <a:latin typeface="+mn-lt"/>
              </a:rPr>
              <a:t>Brand owner attendance at meeting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F15595"/>
                </a:solidFill>
                <a:latin typeface="+mn-lt"/>
              </a:rPr>
              <a:t>ISBA mandate for Origin linear TV data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F15595"/>
                </a:solidFill>
                <a:latin typeface="+mn-lt"/>
              </a:rPr>
              <a:t>Communicate this position strongly with your agency teams </a:t>
            </a:r>
            <a:endParaRPr lang="en-GB" sz="2400" dirty="0">
              <a:solidFill>
                <a:srgbClr val="F15595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F5646E5-73DF-4A4B-75D4-C515357FB70F}"/>
              </a:ext>
            </a:extLst>
          </p:cNvPr>
          <p:cNvSpPr/>
          <p:nvPr/>
        </p:nvSpPr>
        <p:spPr>
          <a:xfrm>
            <a:off x="2116476" y="3209167"/>
            <a:ext cx="7705618" cy="2862860"/>
          </a:xfrm>
          <a:prstGeom prst="roundRect">
            <a:avLst/>
          </a:prstGeom>
          <a:noFill/>
          <a:ln w="9525">
            <a:solidFill>
              <a:srgbClr val="F47F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40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64BA8-F495-F87D-D642-20A02C9EB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85F5C719-FC64-00AD-82A0-C2DAB9653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Thank you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3F3CDA7-60AC-134D-41A8-EF35681888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56255" y="5075238"/>
            <a:ext cx="2088000" cy="936000"/>
          </a:xfrm>
        </p:spPr>
        <p:txBody>
          <a:bodyPr/>
          <a:lstStyle/>
          <a:p>
            <a:r>
              <a:rPr lang="en-GB" dirty="0"/>
              <a:t>Origin</a:t>
            </a:r>
          </a:p>
          <a:p>
            <a:pPr lvl="1"/>
            <a:r>
              <a:rPr lang="it-IT" dirty="0"/>
              <a:t>12 Henrietta Street</a:t>
            </a:r>
          </a:p>
          <a:p>
            <a:pPr lvl="1"/>
            <a:r>
              <a:rPr lang="it-IT" dirty="0"/>
              <a:t>London</a:t>
            </a:r>
          </a:p>
          <a:p>
            <a:pPr lvl="1"/>
            <a:r>
              <a:rPr lang="it-IT" dirty="0"/>
              <a:t>WC2E 8LH</a:t>
            </a:r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79C2263-AB94-BB1C-C09B-45893B26E4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8917" y="5075238"/>
            <a:ext cx="2088000" cy="936000"/>
          </a:xfrm>
        </p:spPr>
        <p:txBody>
          <a:bodyPr/>
          <a:lstStyle/>
          <a:p>
            <a:r>
              <a:rPr lang="en-GB" dirty="0"/>
              <a:t>Tom George, CEO</a:t>
            </a:r>
          </a:p>
          <a:p>
            <a:pPr lvl="1"/>
            <a:r>
              <a:rPr lang="nb-NO" dirty="0"/>
              <a:t>TomG@isba.org.uk</a:t>
            </a:r>
          </a:p>
          <a:p>
            <a:pPr lvl="1"/>
            <a:r>
              <a:rPr lang="nb-NO" dirty="0" err="1"/>
              <a:t>originmediameasurement.com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630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23424-A5BF-0146-1F53-6746D45BC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6B3460-2816-7F1F-A240-1C23F9178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Agenda </a:t>
            </a:r>
            <a:endParaRPr lang="en-GB">
              <a:cs typeface="Segoe UI Semibold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74706E-E2E8-82CB-AD0B-8773EB4FC5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7367" y="1363885"/>
            <a:ext cx="6054725" cy="3506411"/>
          </a:xfrm>
        </p:spPr>
        <p:txBody>
          <a:bodyPr vert="horz" lIns="72000" tIns="72000" rIns="72000" bIns="72000" rtlCol="0" anchor="t">
            <a:noAutofit/>
          </a:bodyPr>
          <a:lstStyle/>
          <a:p>
            <a:r>
              <a:rPr lang="en-GB" dirty="0"/>
              <a:t>Programme update</a:t>
            </a:r>
          </a:p>
          <a:p>
            <a:endParaRPr lang="en-GB" dirty="0"/>
          </a:p>
          <a:p>
            <a:r>
              <a:rPr lang="en-GB" dirty="0"/>
              <a:t>Driving adoption – Origin onboarding process</a:t>
            </a:r>
            <a:endParaRPr lang="en-GB" dirty="0">
              <a:cs typeface="Segoe UI Semibold"/>
            </a:endParaRPr>
          </a:p>
          <a:p>
            <a:endParaRPr lang="en-GB" dirty="0"/>
          </a:p>
          <a:p>
            <a:r>
              <a:rPr lang="en-GB" dirty="0"/>
              <a:t>Driving adoption – Origin use cases and questions to ask your agency</a:t>
            </a:r>
            <a:endParaRPr lang="en-GB" dirty="0">
              <a:cs typeface="Segoe UI Semibold"/>
            </a:endParaRPr>
          </a:p>
          <a:p>
            <a:endParaRPr lang="en-GB" dirty="0"/>
          </a:p>
          <a:p>
            <a:r>
              <a:rPr lang="en-GB" dirty="0"/>
              <a:t>Barb meeting 19th November</a:t>
            </a:r>
            <a:endParaRPr lang="en-GB" dirty="0">
              <a:cs typeface="Segoe UI Semibold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5D4615-678A-C5C3-5312-14F9DA38B57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068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1ACC00-94DC-8489-E288-6364098A4E3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774793-9FCA-E963-E7F1-4F659C7D9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67" y="292949"/>
            <a:ext cx="6831358" cy="1397739"/>
          </a:xfrm>
        </p:spPr>
        <p:txBody>
          <a:bodyPr/>
          <a:lstStyle/>
          <a:p>
            <a:r>
              <a:rPr lang="en-US"/>
              <a:t>Now 80 stakeholders engaged in the programme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AF8163-DC37-43A6-08C4-F6F45A148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5477" y="-226922"/>
            <a:ext cx="15146208" cy="75731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B3D750-13BE-1343-B0B9-C739C5ACCE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81" y="1770540"/>
            <a:ext cx="528811" cy="5231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E87E75-C82D-610D-50F2-11D1BD7A1C4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5665" y="1848680"/>
            <a:ext cx="652145" cy="366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9A7C6C-325F-C03D-46A4-CAFCEBE04ED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6906" y="1835585"/>
            <a:ext cx="393022" cy="3930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7E7DF0-2F55-EFAE-8093-3D0D22AB8B4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9124" y="1846426"/>
            <a:ext cx="660161" cy="371340"/>
          </a:xfrm>
          <a:prstGeom prst="rect">
            <a:avLst/>
          </a:prstGeom>
        </p:spPr>
      </p:pic>
      <p:pic>
        <p:nvPicPr>
          <p:cNvPr id="9" name="Picture 2" descr="Vodafone Logo and symbol, meaning, history, PNG, brand">
            <a:extLst>
              <a:ext uri="{FF2B5EF4-FFF2-40B4-BE49-F238E27FC236}">
                <a16:creationId xmlns:a16="http://schemas.microsoft.com/office/drawing/2014/main" id="{CCAD3DDA-D832-E8EB-081E-91918226D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4576" y="1835585"/>
            <a:ext cx="628835" cy="39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NatWest Logo History, Meaning And Evolution">
            <a:extLst>
              <a:ext uri="{FF2B5EF4-FFF2-40B4-BE49-F238E27FC236}">
                <a16:creationId xmlns:a16="http://schemas.microsoft.com/office/drawing/2014/main" id="{1287D01E-3FA6-F44F-AAF6-1F2E48F33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6760" y="1853450"/>
            <a:ext cx="635187" cy="35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0079BD2B-AF76-9E2C-CD3E-DAE17065A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2249" y="1955379"/>
            <a:ext cx="545405" cy="15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8D9443-9840-F3C3-9348-7A8598C0C09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988" y="2521578"/>
            <a:ext cx="592859" cy="2300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A1EA94-710E-7BC9-33CD-C6E2F700F5A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5876" y="1894293"/>
            <a:ext cx="489966" cy="2756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B42C4C-04ED-2746-77B4-A323B382F79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549" y="2482408"/>
            <a:ext cx="712674" cy="3083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B0B9AD-2E87-E173-9CDA-EE5B58F689A3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5665" y="2453176"/>
            <a:ext cx="652145" cy="366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6BE881C-BE80-0F58-410D-4C87403C6352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6411" y="3001926"/>
            <a:ext cx="545587" cy="5455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A6980AE-346A-BD45-1799-9FC3ABBDE72A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8281" y="2355196"/>
            <a:ext cx="652145" cy="562793"/>
          </a:xfrm>
          <a:prstGeom prst="rect">
            <a:avLst/>
          </a:prstGeom>
        </p:spPr>
      </p:pic>
      <p:pic>
        <p:nvPicPr>
          <p:cNvPr id="1026" name="Picture 2" descr="Nomad Foods - Research World">
            <a:extLst>
              <a:ext uri="{FF2B5EF4-FFF2-40B4-BE49-F238E27FC236}">
                <a16:creationId xmlns:a16="http://schemas.microsoft.com/office/drawing/2014/main" id="{1299C6D2-2BBB-5DC7-B3E7-8937D7B05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2566" y="2490718"/>
            <a:ext cx="592855" cy="29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D9CBD5-7BD9-1970-E71F-378CD10434F7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584" y="4265514"/>
            <a:ext cx="538604" cy="5386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49190DD-1E38-CD10-8BDE-BEBE911156F2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019" y="2585108"/>
            <a:ext cx="602371" cy="1029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CB6E024-BA25-6D58-C787-89BD072C2552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14" y="3213566"/>
            <a:ext cx="652145" cy="1223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E62B267-FE21-E27E-AEF1-8F2F7FC475E7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337" y="3145137"/>
            <a:ext cx="660161" cy="2591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65F78A8-AE95-2219-5C66-CA463D2DC25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673" y="3072962"/>
            <a:ext cx="717360" cy="40351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28A0F33-8CF5-DB76-1D65-93D877D2D23D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928" y="3629892"/>
            <a:ext cx="514850" cy="5148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E2ECC50-B3FA-2F35-E880-483CB2C7111E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815" y="3188053"/>
            <a:ext cx="641845" cy="17333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9C2B20A-C768-12D3-DF83-236AC8CEE871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243" y="2514049"/>
            <a:ext cx="639359" cy="24508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B398C6-A465-4684-D8DF-123B36979848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9153" y="3008921"/>
            <a:ext cx="531596" cy="531596"/>
          </a:xfrm>
          <a:prstGeom prst="rect">
            <a:avLst/>
          </a:prstGeom>
        </p:spPr>
      </p:pic>
      <p:pic>
        <p:nvPicPr>
          <p:cNvPr id="28" name="Picture 8" descr="EE Logo and symbol, meaning, history, PNG">
            <a:extLst>
              <a:ext uri="{FF2B5EF4-FFF2-40B4-BE49-F238E27FC236}">
                <a16:creationId xmlns:a16="http://schemas.microsoft.com/office/drawing/2014/main" id="{8FE83301-4345-6837-F89E-FC1A9E68D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4979" y="3096073"/>
            <a:ext cx="568029" cy="35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MoneySuperMarket | Logopedia | Fandom">
            <a:extLst>
              <a:ext uri="{FF2B5EF4-FFF2-40B4-BE49-F238E27FC236}">
                <a16:creationId xmlns:a16="http://schemas.microsoft.com/office/drawing/2014/main" id="{BB83276E-43DB-CAB9-DAFE-1A04D8834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5824" y="3758419"/>
            <a:ext cx="635187" cy="25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CEC6CCD-747A-E37B-44C6-46D8AAFF342F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879" y="2554269"/>
            <a:ext cx="652145" cy="1646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AB194D6-FB67-A425-FD5F-7BA5981559F2}"/>
              </a:ext>
            </a:extLst>
          </p:cNvPr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6271" y="3772394"/>
            <a:ext cx="717360" cy="22984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1BBC748-C71E-C9D6-FF31-B6B366D2346C}"/>
              </a:ext>
            </a:extLst>
          </p:cNvPr>
          <p:cNvPicPr>
            <a:picLocks noChangeAspect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457" y="3747439"/>
            <a:ext cx="592859" cy="27975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D8E01A5-3440-7257-A8C1-7B48679A89E1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1367" y="3720575"/>
            <a:ext cx="592859" cy="33348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39D9D0-2709-276E-E34E-BF16A89D77BF}"/>
              </a:ext>
            </a:extLst>
          </p:cNvPr>
          <p:cNvPicPr>
            <a:picLocks noChangeAspect="1"/>
          </p:cNvPicPr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673" y="3832712"/>
            <a:ext cx="663062" cy="1092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65F3A30-AF70-77D4-FB63-96F6D846B50F}"/>
              </a:ext>
            </a:extLst>
          </p:cNvPr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457" y="4411003"/>
            <a:ext cx="404931" cy="24762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A9EC162-B8FD-E3BD-C4B2-F1B85737E162}"/>
              </a:ext>
            </a:extLst>
          </p:cNvPr>
          <p:cNvPicPr>
            <a:picLocks noChangeAspect="1"/>
          </p:cNvPicPr>
          <p:nvPr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5433" y="4394039"/>
            <a:ext cx="519138" cy="29071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639E5EF-56D5-7760-3D19-EDD1D72CBFE9}"/>
              </a:ext>
            </a:extLst>
          </p:cNvPr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9933" y="4395964"/>
            <a:ext cx="390036" cy="27770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1320FD5-C8EA-2B4B-9151-DAC74BF2E39D}"/>
              </a:ext>
            </a:extLst>
          </p:cNvPr>
          <p:cNvPicPr>
            <a:picLocks noChangeAspect="1"/>
          </p:cNvPicPr>
          <p:nvPr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1508" y="5136334"/>
            <a:ext cx="652145" cy="8438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3F55246-197B-3E41-9BBE-15A328D67FA9}"/>
              </a:ext>
            </a:extLst>
          </p:cNvPr>
          <p:cNvPicPr>
            <a:picLocks noChangeAspect="1"/>
          </p:cNvPicPr>
          <p:nvPr/>
        </p:nvPicPr>
        <p:blipFill>
          <a:blip r:embed="rId3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5675" y="4993396"/>
            <a:ext cx="572125" cy="31508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0E7424D-957D-4B86-8526-592E8B3D4968}"/>
              </a:ext>
            </a:extLst>
          </p:cNvPr>
          <p:cNvPicPr>
            <a:picLocks noChangeAspect="1"/>
          </p:cNvPicPr>
          <p:nvPr/>
        </p:nvPicPr>
        <p:blipFill>
          <a:blip r:embed="rId3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34" y="5559448"/>
            <a:ext cx="624058" cy="46804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0D4E9A8-E256-9393-91CE-46FED7CF9BEF}"/>
              </a:ext>
            </a:extLst>
          </p:cNvPr>
          <p:cNvPicPr>
            <a:picLocks noChangeAspect="1"/>
          </p:cNvPicPr>
          <p:nvPr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597" y="5610054"/>
            <a:ext cx="652145" cy="36683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CEA801F-2237-501B-BAAA-CE49057D1734}"/>
              </a:ext>
            </a:extLst>
          </p:cNvPr>
          <p:cNvPicPr>
            <a:picLocks noChangeAspect="1"/>
          </p:cNvPicPr>
          <p:nvPr/>
        </p:nvPicPr>
        <p:blipFill>
          <a:blip r:embed="rId4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942" y="4954571"/>
            <a:ext cx="597224" cy="44791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252A881-168A-8027-4F18-010787CFDAF4}"/>
              </a:ext>
            </a:extLst>
          </p:cNvPr>
          <p:cNvPicPr>
            <a:picLocks noChangeAspect="1"/>
          </p:cNvPicPr>
          <p:nvPr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14" y="4967522"/>
            <a:ext cx="652145" cy="36683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06A0EA9-FF6B-BAE8-5ED9-2D2C3D432285}"/>
              </a:ext>
            </a:extLst>
          </p:cNvPr>
          <p:cNvPicPr>
            <a:picLocks noChangeAspect="1"/>
          </p:cNvPicPr>
          <p:nvPr/>
        </p:nvPicPr>
        <p:blipFill>
          <a:blip r:embed="rId4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19922" y="5015275"/>
            <a:ext cx="668862" cy="27132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B17CA9A-4746-428A-02F3-CF32E8F06C47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472" y="5047292"/>
            <a:ext cx="655042" cy="20729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47E56C6-4B0D-4DFF-9966-C742197A98D7}"/>
              </a:ext>
            </a:extLst>
          </p:cNvPr>
          <p:cNvPicPr>
            <a:picLocks noChangeAspect="1"/>
          </p:cNvPicPr>
          <p:nvPr/>
        </p:nvPicPr>
        <p:blipFill>
          <a:blip r:embed="rId4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718" y="4928445"/>
            <a:ext cx="690973" cy="44498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DF0B6A1-E72A-33DE-0138-C5839EFA568E}"/>
              </a:ext>
            </a:extLst>
          </p:cNvPr>
          <p:cNvPicPr>
            <a:picLocks noChangeAspect="1"/>
          </p:cNvPicPr>
          <p:nvPr/>
        </p:nvPicPr>
        <p:blipFill>
          <a:blip r:embed="rId4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4297" y="4973649"/>
            <a:ext cx="638241" cy="35457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853A591-CCC1-7CCE-9B6B-33F91AFE4580}"/>
              </a:ext>
            </a:extLst>
          </p:cNvPr>
          <p:cNvPicPr>
            <a:picLocks noChangeAspect="1"/>
          </p:cNvPicPr>
          <p:nvPr/>
        </p:nvPicPr>
        <p:blipFill>
          <a:blip r:embed="rId4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437" y="1827466"/>
            <a:ext cx="660721" cy="43933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083ADF2-6FDC-A632-D81A-2C9468AC9FD3}"/>
              </a:ext>
            </a:extLst>
          </p:cNvPr>
          <p:cNvPicPr>
            <a:picLocks noChangeAspect="1"/>
          </p:cNvPicPr>
          <p:nvPr/>
        </p:nvPicPr>
        <p:blipFill>
          <a:blip r:embed="rId4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8353" y="1750185"/>
            <a:ext cx="856578" cy="59389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B371741-06E1-6405-50B5-C217B027FD4D}"/>
              </a:ext>
            </a:extLst>
          </p:cNvPr>
          <p:cNvPicPr>
            <a:picLocks noChangeAspect="1"/>
          </p:cNvPicPr>
          <p:nvPr/>
        </p:nvPicPr>
        <p:blipFill>
          <a:blip r:embed="rId4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8238" y="2513451"/>
            <a:ext cx="553119" cy="34357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102C5A2-F7D3-2B67-C0D9-D9968AF7026F}"/>
              </a:ext>
            </a:extLst>
          </p:cNvPr>
          <p:cNvPicPr>
            <a:picLocks noChangeAspect="1"/>
          </p:cNvPicPr>
          <p:nvPr/>
        </p:nvPicPr>
        <p:blipFill>
          <a:blip r:embed="rId4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0213" y="2621321"/>
            <a:ext cx="592859" cy="12783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16BC04A-5550-2552-2B45-ACF02927BA05}"/>
              </a:ext>
            </a:extLst>
          </p:cNvPr>
          <p:cNvPicPr>
            <a:picLocks noChangeAspect="1"/>
          </p:cNvPicPr>
          <p:nvPr/>
        </p:nvPicPr>
        <p:blipFill>
          <a:blip r:embed="rId5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8725" y="3106417"/>
            <a:ext cx="652145" cy="36663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4A97284-40F7-5797-753B-249C900279DA}"/>
              </a:ext>
            </a:extLst>
          </p:cNvPr>
          <p:cNvPicPr>
            <a:picLocks noChangeAspect="1"/>
          </p:cNvPicPr>
          <p:nvPr/>
        </p:nvPicPr>
        <p:blipFill>
          <a:blip r:embed="rId5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570" y="3113841"/>
            <a:ext cx="652145" cy="35178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F035253-F8B4-DFCB-D97E-5C0919B50D55}"/>
              </a:ext>
            </a:extLst>
          </p:cNvPr>
          <p:cNvPicPr>
            <a:picLocks noChangeAspect="1"/>
          </p:cNvPicPr>
          <p:nvPr/>
        </p:nvPicPr>
        <p:blipFill>
          <a:blip r:embed="rId5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7506" y="3720570"/>
            <a:ext cx="414583" cy="41458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90148DF-193A-027C-044A-568098EF93FD}"/>
              </a:ext>
            </a:extLst>
          </p:cNvPr>
          <p:cNvPicPr>
            <a:picLocks noChangeAspect="1"/>
          </p:cNvPicPr>
          <p:nvPr/>
        </p:nvPicPr>
        <p:blipFill>
          <a:blip r:embed="rId5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0213" y="3835825"/>
            <a:ext cx="592859" cy="18407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8BAEA4E-9E8A-E309-6669-39A43242A0BB}"/>
              </a:ext>
            </a:extLst>
          </p:cNvPr>
          <p:cNvPicPr>
            <a:picLocks noChangeAspect="1"/>
          </p:cNvPicPr>
          <p:nvPr/>
        </p:nvPicPr>
        <p:blipFill>
          <a:blip r:embed="rId5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234" y="4330596"/>
            <a:ext cx="445127" cy="44512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E6A5692-BEE5-D413-3271-8299D08F54E5}"/>
              </a:ext>
            </a:extLst>
          </p:cNvPr>
          <p:cNvPicPr>
            <a:picLocks noChangeAspect="1"/>
          </p:cNvPicPr>
          <p:nvPr/>
        </p:nvPicPr>
        <p:blipFill>
          <a:blip r:embed="rId5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241" y="4926402"/>
            <a:ext cx="523112" cy="52311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B2043B6-B23D-DD55-573D-3818E0F3C2ED}"/>
              </a:ext>
            </a:extLst>
          </p:cNvPr>
          <p:cNvPicPr>
            <a:picLocks noChangeAspect="1"/>
          </p:cNvPicPr>
          <p:nvPr/>
        </p:nvPicPr>
        <p:blipFill>
          <a:blip r:embed="rId5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7034" y="1938974"/>
            <a:ext cx="639359" cy="21631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E10E789-63D9-EF3D-86F4-AD058DFC7EF1}"/>
              </a:ext>
            </a:extLst>
          </p:cNvPr>
          <p:cNvPicPr>
            <a:picLocks noChangeAspect="1"/>
          </p:cNvPicPr>
          <p:nvPr/>
        </p:nvPicPr>
        <p:blipFill>
          <a:blip r:embed="rId5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699" y="1981409"/>
            <a:ext cx="652145" cy="13144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9727A3E-6E2B-2ECA-C842-79B23FAB3970}"/>
              </a:ext>
            </a:extLst>
          </p:cNvPr>
          <p:cNvPicPr>
            <a:picLocks noChangeAspect="1"/>
          </p:cNvPicPr>
          <p:nvPr/>
        </p:nvPicPr>
        <p:blipFill>
          <a:blip r:embed="rId5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3348" y="1768257"/>
            <a:ext cx="743096" cy="557752"/>
          </a:xfrm>
          <a:prstGeom prst="rect">
            <a:avLst/>
          </a:prstGeom>
        </p:spPr>
      </p:pic>
      <p:pic>
        <p:nvPicPr>
          <p:cNvPr id="1024" name="Picture 1023">
            <a:extLst>
              <a:ext uri="{FF2B5EF4-FFF2-40B4-BE49-F238E27FC236}">
                <a16:creationId xmlns:a16="http://schemas.microsoft.com/office/drawing/2014/main" id="{7B6EC041-1D97-2E03-EBCF-D86B0F70A447}"/>
              </a:ext>
            </a:extLst>
          </p:cNvPr>
          <p:cNvPicPr>
            <a:picLocks noChangeAspect="1"/>
          </p:cNvPicPr>
          <p:nvPr/>
        </p:nvPicPr>
        <p:blipFill>
          <a:blip r:embed="rId5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466" y="2588678"/>
            <a:ext cx="664495" cy="193120"/>
          </a:xfrm>
          <a:prstGeom prst="rect">
            <a:avLst/>
          </a:prstGeom>
        </p:spPr>
      </p:pic>
      <p:pic>
        <p:nvPicPr>
          <p:cNvPr id="1025" name="Picture 1024">
            <a:extLst>
              <a:ext uri="{FF2B5EF4-FFF2-40B4-BE49-F238E27FC236}">
                <a16:creationId xmlns:a16="http://schemas.microsoft.com/office/drawing/2014/main" id="{EA95D8B2-35A5-78AF-4648-95D7FD30B8BA}"/>
              </a:ext>
            </a:extLst>
          </p:cNvPr>
          <p:cNvPicPr>
            <a:picLocks noChangeAspect="1"/>
          </p:cNvPicPr>
          <p:nvPr/>
        </p:nvPicPr>
        <p:blipFill>
          <a:blip r:embed="rId6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216" y="2647491"/>
            <a:ext cx="717360" cy="75495"/>
          </a:xfrm>
          <a:prstGeom prst="rect">
            <a:avLst/>
          </a:prstGeom>
        </p:spPr>
      </p:pic>
      <p:pic>
        <p:nvPicPr>
          <p:cNvPr id="1027" name="Picture 1026">
            <a:extLst>
              <a:ext uri="{FF2B5EF4-FFF2-40B4-BE49-F238E27FC236}">
                <a16:creationId xmlns:a16="http://schemas.microsoft.com/office/drawing/2014/main" id="{BEB0F7AF-7E52-0DB6-2EEF-BE30E08597FD}"/>
              </a:ext>
            </a:extLst>
          </p:cNvPr>
          <p:cNvPicPr>
            <a:picLocks noChangeAspect="1"/>
          </p:cNvPicPr>
          <p:nvPr/>
        </p:nvPicPr>
        <p:blipFill>
          <a:blip r:embed="rId6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4074" y="3782383"/>
            <a:ext cx="501645" cy="290956"/>
          </a:xfrm>
          <a:prstGeom prst="rect">
            <a:avLst/>
          </a:prstGeom>
        </p:spPr>
      </p:pic>
      <p:pic>
        <p:nvPicPr>
          <p:cNvPr id="1028" name="Picture 1027">
            <a:extLst>
              <a:ext uri="{FF2B5EF4-FFF2-40B4-BE49-F238E27FC236}">
                <a16:creationId xmlns:a16="http://schemas.microsoft.com/office/drawing/2014/main" id="{98858B3E-8370-7035-1AC7-AFB0EB53B2D0}"/>
              </a:ext>
            </a:extLst>
          </p:cNvPr>
          <p:cNvPicPr>
            <a:picLocks noChangeAspect="1"/>
          </p:cNvPicPr>
          <p:nvPr/>
        </p:nvPicPr>
        <p:blipFill>
          <a:blip r:embed="rId6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808" y="3116833"/>
            <a:ext cx="551810" cy="345802"/>
          </a:xfrm>
          <a:prstGeom prst="rect">
            <a:avLst/>
          </a:prstGeom>
        </p:spPr>
      </p:pic>
      <p:pic>
        <p:nvPicPr>
          <p:cNvPr id="1029" name="Picture 1028">
            <a:extLst>
              <a:ext uri="{FF2B5EF4-FFF2-40B4-BE49-F238E27FC236}">
                <a16:creationId xmlns:a16="http://schemas.microsoft.com/office/drawing/2014/main" id="{FC4D4CFC-24A2-F2DF-0921-D5125BA713E0}"/>
              </a:ext>
            </a:extLst>
          </p:cNvPr>
          <p:cNvPicPr>
            <a:picLocks noChangeAspect="1"/>
          </p:cNvPicPr>
          <p:nvPr/>
        </p:nvPicPr>
        <p:blipFill>
          <a:blip r:embed="rId6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7844" y="3125498"/>
            <a:ext cx="809854" cy="328473"/>
          </a:xfrm>
          <a:prstGeom prst="rect">
            <a:avLst/>
          </a:prstGeom>
        </p:spPr>
      </p:pic>
      <p:pic>
        <p:nvPicPr>
          <p:cNvPr id="1030" name="Picture 1029">
            <a:extLst>
              <a:ext uri="{FF2B5EF4-FFF2-40B4-BE49-F238E27FC236}">
                <a16:creationId xmlns:a16="http://schemas.microsoft.com/office/drawing/2014/main" id="{C773A785-A75F-9A4C-B17C-322945C4B671}"/>
              </a:ext>
            </a:extLst>
          </p:cNvPr>
          <p:cNvPicPr>
            <a:picLocks noChangeAspect="1"/>
          </p:cNvPicPr>
          <p:nvPr/>
        </p:nvPicPr>
        <p:blipFill>
          <a:blip r:embed="rId6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7113" y="3073572"/>
            <a:ext cx="255566" cy="432324"/>
          </a:xfrm>
          <a:prstGeom prst="rect">
            <a:avLst/>
          </a:prstGeom>
        </p:spPr>
      </p:pic>
      <p:pic>
        <p:nvPicPr>
          <p:cNvPr id="1031" name="Picture 1030">
            <a:extLst>
              <a:ext uri="{FF2B5EF4-FFF2-40B4-BE49-F238E27FC236}">
                <a16:creationId xmlns:a16="http://schemas.microsoft.com/office/drawing/2014/main" id="{E87B6B29-3E89-EC32-FA1D-806EB98EADC0}"/>
              </a:ext>
            </a:extLst>
          </p:cNvPr>
          <p:cNvPicPr>
            <a:picLocks noChangeAspect="1"/>
          </p:cNvPicPr>
          <p:nvPr/>
        </p:nvPicPr>
        <p:blipFill>
          <a:blip r:embed="rId6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287" y="3755879"/>
            <a:ext cx="594853" cy="343965"/>
          </a:xfrm>
          <a:prstGeom prst="rect">
            <a:avLst/>
          </a:prstGeom>
        </p:spPr>
      </p:pic>
      <p:pic>
        <p:nvPicPr>
          <p:cNvPr id="1032" name="Picture 1031">
            <a:extLst>
              <a:ext uri="{FF2B5EF4-FFF2-40B4-BE49-F238E27FC236}">
                <a16:creationId xmlns:a16="http://schemas.microsoft.com/office/drawing/2014/main" id="{FC4E4AEA-18F2-7C8A-F314-570CB99914D7}"/>
              </a:ext>
            </a:extLst>
          </p:cNvPr>
          <p:cNvPicPr>
            <a:picLocks noChangeAspect="1"/>
          </p:cNvPicPr>
          <p:nvPr/>
        </p:nvPicPr>
        <p:blipFill>
          <a:blip r:embed="rId6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501" y="3678591"/>
            <a:ext cx="498541" cy="498541"/>
          </a:xfrm>
          <a:prstGeom prst="rect">
            <a:avLst/>
          </a:prstGeom>
        </p:spPr>
      </p:pic>
      <p:pic>
        <p:nvPicPr>
          <p:cNvPr id="1033" name="Picture 1032">
            <a:extLst>
              <a:ext uri="{FF2B5EF4-FFF2-40B4-BE49-F238E27FC236}">
                <a16:creationId xmlns:a16="http://schemas.microsoft.com/office/drawing/2014/main" id="{9C8307C3-9227-891B-2BF1-25DD248A281A}"/>
              </a:ext>
            </a:extLst>
          </p:cNvPr>
          <p:cNvPicPr>
            <a:picLocks noChangeAspect="1"/>
          </p:cNvPicPr>
          <p:nvPr/>
        </p:nvPicPr>
        <p:blipFill>
          <a:blip r:embed="rId6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698" y="2611979"/>
            <a:ext cx="600146" cy="146519"/>
          </a:xfrm>
          <a:prstGeom prst="rect">
            <a:avLst/>
          </a:prstGeom>
        </p:spPr>
      </p:pic>
      <p:pic>
        <p:nvPicPr>
          <p:cNvPr id="1034" name="Picture 1033">
            <a:extLst>
              <a:ext uri="{FF2B5EF4-FFF2-40B4-BE49-F238E27FC236}">
                <a16:creationId xmlns:a16="http://schemas.microsoft.com/office/drawing/2014/main" id="{91A8255A-D414-6975-2810-0508BF1EADBD}"/>
              </a:ext>
            </a:extLst>
          </p:cNvPr>
          <p:cNvPicPr>
            <a:picLocks noChangeAspect="1"/>
          </p:cNvPicPr>
          <p:nvPr/>
        </p:nvPicPr>
        <p:blipFill>
          <a:blip r:embed="rId6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040" y="1190644"/>
            <a:ext cx="1155317" cy="4546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BC4A13-98FA-510C-1054-49152EC44267}"/>
              </a:ext>
            </a:extLst>
          </p:cNvPr>
          <p:cNvPicPr>
            <a:picLocks noChangeAspect="1"/>
          </p:cNvPicPr>
          <p:nvPr/>
        </p:nvPicPr>
        <p:blipFill>
          <a:blip r:embed="rId6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6918" y="4330596"/>
            <a:ext cx="728795" cy="403009"/>
          </a:xfrm>
          <a:prstGeom prst="rect">
            <a:avLst/>
          </a:prstGeom>
        </p:spPr>
      </p:pic>
      <p:pic>
        <p:nvPicPr>
          <p:cNvPr id="1035" name="Picture 1034">
            <a:extLst>
              <a:ext uri="{FF2B5EF4-FFF2-40B4-BE49-F238E27FC236}">
                <a16:creationId xmlns:a16="http://schemas.microsoft.com/office/drawing/2014/main" id="{007E3864-E076-804B-77DE-5E8C28244699}"/>
              </a:ext>
            </a:extLst>
          </p:cNvPr>
          <p:cNvPicPr>
            <a:picLocks noChangeAspect="1"/>
          </p:cNvPicPr>
          <p:nvPr/>
        </p:nvPicPr>
        <p:blipFill>
          <a:blip r:embed="rId7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2693" y="4441533"/>
            <a:ext cx="602310" cy="181134"/>
          </a:xfrm>
          <a:prstGeom prst="rect">
            <a:avLst/>
          </a:prstGeom>
        </p:spPr>
      </p:pic>
      <p:pic>
        <p:nvPicPr>
          <p:cNvPr id="1036" name="Picture 1035">
            <a:extLst>
              <a:ext uri="{FF2B5EF4-FFF2-40B4-BE49-F238E27FC236}">
                <a16:creationId xmlns:a16="http://schemas.microsoft.com/office/drawing/2014/main" id="{4901E866-821D-D33C-4E81-E59C1B145942}"/>
              </a:ext>
            </a:extLst>
          </p:cNvPr>
          <p:cNvPicPr>
            <a:picLocks noChangeAspect="1"/>
          </p:cNvPicPr>
          <p:nvPr/>
        </p:nvPicPr>
        <p:blipFill>
          <a:blip r:embed="rId7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7112" y="4363437"/>
            <a:ext cx="337326" cy="337326"/>
          </a:xfrm>
          <a:prstGeom prst="rect">
            <a:avLst/>
          </a:prstGeom>
        </p:spPr>
      </p:pic>
      <p:pic>
        <p:nvPicPr>
          <p:cNvPr id="1037" name="Picture 2" descr="About Us - Everything you need to know about Confused.com">
            <a:extLst>
              <a:ext uri="{FF2B5EF4-FFF2-40B4-BE49-F238E27FC236}">
                <a16:creationId xmlns:a16="http://schemas.microsoft.com/office/drawing/2014/main" id="{3D264A3E-D3F0-BCE0-D628-34088CA4A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208" y="4357841"/>
            <a:ext cx="907720" cy="36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2" descr="Media Gallery | Opella">
            <a:extLst>
              <a:ext uri="{FF2B5EF4-FFF2-40B4-BE49-F238E27FC236}">
                <a16:creationId xmlns:a16="http://schemas.microsoft.com/office/drawing/2014/main" id="{8D40D1B3-F8E3-4C0B-554F-0A762BF24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453" y="3768132"/>
            <a:ext cx="635187" cy="2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SunLife unveils new logo | News | SunLife">
            <a:extLst>
              <a:ext uri="{FF2B5EF4-FFF2-40B4-BE49-F238E27FC236}">
                <a16:creationId xmlns:a16="http://schemas.microsoft.com/office/drawing/2014/main" id="{0F67B31A-8F6A-387E-CC5A-591CD4FFD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50" y="5687771"/>
            <a:ext cx="534560" cy="15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4">
            <a:extLst>
              <a:ext uri="{FF2B5EF4-FFF2-40B4-BE49-F238E27FC236}">
                <a16:creationId xmlns:a16="http://schemas.microsoft.com/office/drawing/2014/main" id="{F28FE373-8593-65CE-8C90-150BF6222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047" y="5687771"/>
            <a:ext cx="635187" cy="14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6" descr="Habitat logo - stripey - stripey">
            <a:extLst>
              <a:ext uri="{FF2B5EF4-FFF2-40B4-BE49-F238E27FC236}">
                <a16:creationId xmlns:a16="http://schemas.microsoft.com/office/drawing/2014/main" id="{DE596CD9-8618-2CF7-284F-EE045733B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5" t="16031" r="17737" b="23472"/>
          <a:stretch>
            <a:fillRect/>
          </a:stretch>
        </p:blipFill>
        <p:spPr bwMode="auto">
          <a:xfrm>
            <a:off x="1405665" y="4306411"/>
            <a:ext cx="480086" cy="45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8" descr="Lifestyle - Tu Clothing Gift Card">
            <a:extLst>
              <a:ext uri="{FF2B5EF4-FFF2-40B4-BE49-F238E27FC236}">
                <a16:creationId xmlns:a16="http://schemas.microsoft.com/office/drawing/2014/main" id="{D5889F81-FD77-254A-C2B5-4E62EB37D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413" y="4419682"/>
            <a:ext cx="509890" cy="28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10" descr="Asset Library - Direct Line Group">
            <a:extLst>
              <a:ext uri="{FF2B5EF4-FFF2-40B4-BE49-F238E27FC236}">
                <a16:creationId xmlns:a16="http://schemas.microsoft.com/office/drawing/2014/main" id="{6BD7EF56-5A23-083A-2381-3EFFD726D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394" y="3055841"/>
            <a:ext cx="453859" cy="45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12" descr="Churchill Reviews | Read Customer Service Reviews of ...">
            <a:extLst>
              <a:ext uri="{FF2B5EF4-FFF2-40B4-BE49-F238E27FC236}">
                <a16:creationId xmlns:a16="http://schemas.microsoft.com/office/drawing/2014/main" id="{C7EE5CE2-D584-7AA1-09B0-27016C6DB1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13" b="34547"/>
          <a:stretch>
            <a:fillRect/>
          </a:stretch>
        </p:blipFill>
        <p:spPr bwMode="auto">
          <a:xfrm>
            <a:off x="2857019" y="4432936"/>
            <a:ext cx="634979" cy="18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3B7E65E4-DDAB-03DA-7196-83AD38424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78" y="3809703"/>
            <a:ext cx="524948" cy="15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255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C1D0C-CDFF-8BAF-5A0B-6257C3BB0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2B4AA0-7B96-0D1D-0580-38B43A6DC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67" y="292949"/>
            <a:ext cx="10956448" cy="1397739"/>
          </a:xfrm>
        </p:spPr>
        <p:txBody>
          <a:bodyPr/>
          <a:lstStyle/>
          <a:p>
            <a:r>
              <a:rPr lang="en-GB"/>
              <a:t>New advertisers onboarding, prospect pipeline continues to grow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97F1B8-5454-9FF7-637F-6BDD70A52812}"/>
              </a:ext>
            </a:extLst>
          </p:cNvPr>
          <p:cNvSpPr/>
          <p:nvPr/>
        </p:nvSpPr>
        <p:spPr>
          <a:xfrm>
            <a:off x="350853" y="1163151"/>
            <a:ext cx="5560534" cy="4874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53AE23F-42CD-821F-9581-E18DEA2B8D65}"/>
              </a:ext>
            </a:extLst>
          </p:cNvPr>
          <p:cNvSpPr/>
          <p:nvPr/>
        </p:nvSpPr>
        <p:spPr>
          <a:xfrm>
            <a:off x="205993" y="995974"/>
            <a:ext cx="645014" cy="645014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/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EB6E8A-9B7D-4DF3-EE85-137AF94859D0}"/>
              </a:ext>
            </a:extLst>
          </p:cNvPr>
          <p:cNvSpPr/>
          <p:nvPr/>
        </p:nvSpPr>
        <p:spPr>
          <a:xfrm>
            <a:off x="6266630" y="1163151"/>
            <a:ext cx="1769687" cy="48743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4E5C6A0-CB05-8688-54DC-9BF3DE06F1D1}"/>
              </a:ext>
            </a:extLst>
          </p:cNvPr>
          <p:cNvSpPr/>
          <p:nvPr/>
        </p:nvSpPr>
        <p:spPr>
          <a:xfrm>
            <a:off x="6100327" y="995974"/>
            <a:ext cx="645014" cy="645014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/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3FE574-CBE4-2C51-0B57-2E9A39C35F14}"/>
              </a:ext>
            </a:extLst>
          </p:cNvPr>
          <p:cNvSpPr/>
          <p:nvPr/>
        </p:nvSpPr>
        <p:spPr>
          <a:xfrm>
            <a:off x="8442867" y="1163151"/>
            <a:ext cx="3264653" cy="48743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0E912F4-C2E3-63DC-50F8-8E8CD3DAFDF5}"/>
              </a:ext>
            </a:extLst>
          </p:cNvPr>
          <p:cNvSpPr/>
          <p:nvPr/>
        </p:nvSpPr>
        <p:spPr>
          <a:xfrm>
            <a:off x="8240051" y="1009911"/>
            <a:ext cx="645014" cy="645014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/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77AC42-594B-4EF5-6122-C38BAF685709}"/>
              </a:ext>
            </a:extLst>
          </p:cNvPr>
          <p:cNvSpPr txBox="1"/>
          <p:nvPr/>
        </p:nvSpPr>
        <p:spPr>
          <a:xfrm>
            <a:off x="6282752" y="1640988"/>
            <a:ext cx="1727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  <a:latin typeface="+mn-lt"/>
              </a:rPr>
              <a:t>Fast Followers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93AEE1-D186-C40A-FF84-1DD8B0359724}"/>
              </a:ext>
            </a:extLst>
          </p:cNvPr>
          <p:cNvSpPr txBox="1"/>
          <p:nvPr/>
        </p:nvSpPr>
        <p:spPr>
          <a:xfrm>
            <a:off x="8419595" y="1596330"/>
            <a:ext cx="2960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  <a:latin typeface="+mn-lt"/>
              </a:rPr>
              <a:t>Warm Leads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711A9A-5F6C-8DED-51BF-FB949E9091E6}"/>
              </a:ext>
            </a:extLst>
          </p:cNvPr>
          <p:cNvSpPr txBox="1"/>
          <p:nvPr/>
        </p:nvSpPr>
        <p:spPr>
          <a:xfrm>
            <a:off x="6291532" y="2044535"/>
            <a:ext cx="176805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>
                <a:solidFill>
                  <a:schemeClr val="bg1"/>
                </a:solidFill>
              </a:rPr>
              <a:t>Contracting &amp; onboarding in progress.  Many already paying FAC*.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72BBA8-2267-F8AA-BA26-609A8E393692}"/>
              </a:ext>
            </a:extLst>
          </p:cNvPr>
          <p:cNvSpPr txBox="1"/>
          <p:nvPr/>
        </p:nvSpPr>
        <p:spPr>
          <a:xfrm>
            <a:off x="8442867" y="1970732"/>
            <a:ext cx="29143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>
                <a:solidFill>
                  <a:schemeClr val="bg1"/>
                </a:solidFill>
              </a:rPr>
              <a:t>Phased onboarding for future Fast Followers.</a:t>
            </a:r>
            <a:endParaRPr lang="en-GB" sz="1050">
              <a:solidFill>
                <a:schemeClr val="bg1"/>
              </a:solidFill>
              <a:latin typeface="+mn-lt"/>
            </a:endParaRPr>
          </a:p>
          <a:p>
            <a:pPr algn="ctr"/>
            <a:endParaRPr lang="en-GB" sz="1050">
              <a:solidFill>
                <a:schemeClr val="bg1"/>
              </a:solidFill>
              <a:latin typeface="+mn-lt"/>
            </a:endParaRPr>
          </a:p>
          <a:p>
            <a:pPr algn="ctr"/>
            <a:endParaRPr lang="en-GB" sz="1050">
              <a:solidFill>
                <a:schemeClr val="bg1"/>
              </a:solidFill>
              <a:latin typeface="+mn-lt"/>
            </a:endParaRPr>
          </a:p>
          <a:p>
            <a:pPr algn="ctr"/>
            <a:endParaRPr lang="en-GB" sz="105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ED810D-458F-CBA8-CA43-7942E356B91A}"/>
              </a:ext>
            </a:extLst>
          </p:cNvPr>
          <p:cNvSpPr txBox="1"/>
          <p:nvPr/>
        </p:nvSpPr>
        <p:spPr>
          <a:xfrm>
            <a:off x="6330241" y="2686609"/>
            <a:ext cx="1253869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>
                <a:solidFill>
                  <a:schemeClr val="bg1"/>
                </a:solidFill>
                <a:latin typeface="+mn-lt"/>
              </a:rPr>
              <a:t>Aviva*</a:t>
            </a:r>
            <a:endParaRPr lang="en-US" sz="1100">
              <a:solidFill>
                <a:schemeClr val="bg1"/>
              </a:solidFill>
            </a:endParaRPr>
          </a:p>
          <a:p>
            <a:pPr algn="l"/>
            <a:r>
              <a:rPr lang="en-US" sz="1100">
                <a:solidFill>
                  <a:schemeClr val="bg1"/>
                </a:solidFill>
              </a:rPr>
              <a:t>British Airways*</a:t>
            </a:r>
          </a:p>
          <a:p>
            <a:r>
              <a:rPr lang="en-US" sz="1100">
                <a:solidFill>
                  <a:schemeClr val="bg1"/>
                </a:solidFill>
              </a:rPr>
              <a:t>Estee Lauder</a:t>
            </a:r>
            <a:endParaRPr lang="en-US" sz="110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en-US" sz="1100">
                <a:solidFill>
                  <a:schemeClr val="bg1"/>
                </a:solidFill>
                <a:latin typeface="+mn-lt"/>
              </a:rPr>
              <a:t>JLR*</a:t>
            </a:r>
          </a:p>
          <a:p>
            <a:r>
              <a:rPr lang="en-GB" sz="1100">
                <a:solidFill>
                  <a:schemeClr val="bg1"/>
                </a:solidFill>
              </a:rPr>
              <a:t>John Lewis*</a:t>
            </a:r>
            <a:endParaRPr lang="en-US" sz="110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en-US" sz="1100">
                <a:solidFill>
                  <a:schemeClr val="bg1"/>
                </a:solidFill>
              </a:rPr>
              <a:t>Kimberly Clark*</a:t>
            </a:r>
          </a:p>
          <a:p>
            <a:pPr algn="l"/>
            <a:r>
              <a:rPr lang="en-US" sz="1100">
                <a:solidFill>
                  <a:schemeClr val="bg1"/>
                </a:solidFill>
                <a:latin typeface="+mn-lt"/>
              </a:rPr>
              <a:t>Marks &amp; Spencer</a:t>
            </a:r>
            <a:endParaRPr lang="en-US" sz="1100">
              <a:solidFill>
                <a:schemeClr val="bg1"/>
              </a:solidFill>
            </a:endParaRPr>
          </a:p>
          <a:p>
            <a:pPr algn="l"/>
            <a:r>
              <a:rPr lang="en-US" sz="1100">
                <a:solidFill>
                  <a:schemeClr val="bg1"/>
                </a:solidFill>
                <a:latin typeface="+mn-lt"/>
              </a:rPr>
              <a:t>Post Office</a:t>
            </a:r>
          </a:p>
          <a:p>
            <a:pPr algn="l"/>
            <a:r>
              <a:rPr lang="en-US" sz="1100">
                <a:solidFill>
                  <a:schemeClr val="bg1"/>
                </a:solidFill>
              </a:rPr>
              <a:t>Renault</a:t>
            </a:r>
          </a:p>
          <a:p>
            <a:pPr algn="l"/>
            <a:r>
              <a:rPr lang="en-US" sz="1100">
                <a:solidFill>
                  <a:schemeClr val="bg1"/>
                </a:solidFill>
              </a:rPr>
              <a:t>Saputo* </a:t>
            </a:r>
          </a:p>
          <a:p>
            <a:pPr algn="l"/>
            <a:r>
              <a:rPr lang="en-US" sz="1100">
                <a:solidFill>
                  <a:schemeClr val="bg1"/>
                </a:solidFill>
              </a:rPr>
              <a:t>Sky*</a:t>
            </a:r>
            <a:endParaRPr lang="en-US" sz="1100">
              <a:solidFill>
                <a:schemeClr val="bg1"/>
              </a:solidFill>
              <a:latin typeface="+mn-lt"/>
            </a:endParaRPr>
          </a:p>
          <a:p>
            <a:r>
              <a:rPr lang="en-GB" sz="1100">
                <a:solidFill>
                  <a:schemeClr val="bg1"/>
                </a:solidFill>
              </a:rPr>
              <a:t>Standard Life*</a:t>
            </a:r>
          </a:p>
          <a:p>
            <a:r>
              <a:rPr lang="en-GB" sz="1100">
                <a:solidFill>
                  <a:schemeClr val="bg1"/>
                </a:solidFill>
              </a:rPr>
              <a:t>SunLife*</a:t>
            </a:r>
          </a:p>
          <a:p>
            <a:r>
              <a:rPr lang="en-US" sz="1100">
                <a:solidFill>
                  <a:schemeClr val="bg1"/>
                </a:solidFill>
              </a:rPr>
              <a:t>Taylors*</a:t>
            </a:r>
            <a:endParaRPr lang="en-US" sz="11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63A22B3-E96F-5DBF-14FE-79F07EDE6020}"/>
              </a:ext>
            </a:extLst>
          </p:cNvPr>
          <p:cNvSpPr/>
          <p:nvPr/>
        </p:nvSpPr>
        <p:spPr>
          <a:xfrm>
            <a:off x="5580837" y="5756240"/>
            <a:ext cx="645014" cy="645014"/>
          </a:xfrm>
          <a:prstGeom prst="ellipse">
            <a:avLst/>
          </a:prstGeom>
          <a:solidFill>
            <a:srgbClr val="3385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/>
              <a:t>40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23BF5A-8972-336E-D366-C08B378BE0FE}"/>
              </a:ext>
            </a:extLst>
          </p:cNvPr>
          <p:cNvSpPr/>
          <p:nvPr/>
        </p:nvSpPr>
        <p:spPr>
          <a:xfrm>
            <a:off x="7723576" y="5756240"/>
            <a:ext cx="645014" cy="645014"/>
          </a:xfrm>
          <a:prstGeom prst="ellipse">
            <a:avLst/>
          </a:prstGeom>
          <a:solidFill>
            <a:srgbClr val="66A3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/>
              <a:t>54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903F10-81B8-E3E6-5DA8-6D55B42E27E5}"/>
              </a:ext>
            </a:extLst>
          </p:cNvPr>
          <p:cNvSpPr/>
          <p:nvPr/>
        </p:nvSpPr>
        <p:spPr>
          <a:xfrm>
            <a:off x="11402343" y="5756240"/>
            <a:ext cx="645014" cy="645014"/>
          </a:xfrm>
          <a:prstGeom prst="ellipse">
            <a:avLst/>
          </a:prstGeom>
          <a:solidFill>
            <a:srgbClr val="99C2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/>
              <a:t>121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61905D7-4F93-9079-D38D-4EED115F6EB3}"/>
              </a:ext>
            </a:extLst>
          </p:cNvPr>
          <p:cNvSpPr txBox="1"/>
          <p:nvPr/>
        </p:nvSpPr>
        <p:spPr>
          <a:xfrm>
            <a:off x="1650663" y="1696768"/>
            <a:ext cx="2960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chemeClr val="tx1"/>
                </a:solidFill>
                <a:latin typeface="+mn-lt"/>
              </a:rPr>
              <a:t>Current Users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D680FB-768A-A17F-8874-7525B7990D4F}"/>
              </a:ext>
            </a:extLst>
          </p:cNvPr>
          <p:cNvSpPr txBox="1"/>
          <p:nvPr/>
        </p:nvSpPr>
        <p:spPr>
          <a:xfrm>
            <a:off x="8458404" y="2266261"/>
            <a:ext cx="127470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>
                <a:solidFill>
                  <a:schemeClr val="bg1"/>
                </a:solidFill>
                <a:latin typeface="+mn-lt"/>
              </a:rPr>
              <a:t>ABF</a:t>
            </a:r>
          </a:p>
          <a:p>
            <a:r>
              <a:rPr lang="en-GB" sz="900">
                <a:solidFill>
                  <a:schemeClr val="bg1"/>
                </a:solidFill>
                <a:latin typeface="+mn-lt"/>
              </a:rPr>
              <a:t>AJ Bell</a:t>
            </a:r>
          </a:p>
          <a:p>
            <a:r>
              <a:rPr lang="en-GB" sz="900">
                <a:solidFill>
                  <a:schemeClr val="bg1"/>
                </a:solidFill>
                <a:latin typeface="+mn-lt"/>
              </a:rPr>
              <a:t>Aldi</a:t>
            </a:r>
          </a:p>
          <a:p>
            <a:r>
              <a:rPr lang="en-GB" sz="900">
                <a:solidFill>
                  <a:schemeClr val="bg1"/>
                </a:solidFill>
                <a:latin typeface="+mn-lt"/>
              </a:rPr>
              <a:t>Arla</a:t>
            </a:r>
          </a:p>
          <a:p>
            <a:r>
              <a:rPr lang="en-GB" sz="900" err="1">
                <a:solidFill>
                  <a:schemeClr val="bg1"/>
                </a:solidFill>
                <a:latin typeface="+mn-lt"/>
              </a:rPr>
              <a:t>Autoglass</a:t>
            </a:r>
            <a:r>
              <a:rPr lang="en-GB" sz="900">
                <a:solidFill>
                  <a:schemeClr val="bg1"/>
                </a:solidFill>
                <a:latin typeface="+mn-lt"/>
              </a:rPr>
              <a:t>*</a:t>
            </a:r>
          </a:p>
          <a:p>
            <a:r>
              <a:rPr lang="en-GB" sz="900">
                <a:solidFill>
                  <a:schemeClr val="bg1"/>
                </a:solidFill>
                <a:latin typeface="+mn-lt"/>
              </a:rPr>
              <a:t>AXA</a:t>
            </a:r>
          </a:p>
          <a:p>
            <a:r>
              <a:rPr lang="en-GB" sz="900">
                <a:solidFill>
                  <a:schemeClr val="bg1"/>
                </a:solidFill>
                <a:latin typeface="+mn-lt"/>
              </a:rPr>
              <a:t>Bayer</a:t>
            </a:r>
          </a:p>
          <a:p>
            <a:r>
              <a:rPr lang="en-US" sz="900">
                <a:solidFill>
                  <a:schemeClr val="bg1"/>
                </a:solidFill>
                <a:latin typeface="+mn-lt"/>
              </a:rPr>
              <a:t>Beam Suntory</a:t>
            </a:r>
          </a:p>
          <a:p>
            <a:r>
              <a:rPr lang="en-US" sz="900">
                <a:solidFill>
                  <a:schemeClr val="bg1"/>
                </a:solidFill>
                <a:latin typeface="+mn-lt"/>
              </a:rPr>
              <a:t>Bel</a:t>
            </a:r>
          </a:p>
          <a:p>
            <a:r>
              <a:rPr lang="en-GB" sz="900">
                <a:solidFill>
                  <a:schemeClr val="bg1"/>
                </a:solidFill>
                <a:latin typeface="+mn-lt"/>
              </a:rPr>
              <a:t>Bet365</a:t>
            </a:r>
          </a:p>
          <a:p>
            <a:r>
              <a:rPr lang="en-GB" sz="900">
                <a:solidFill>
                  <a:schemeClr val="bg1"/>
                </a:solidFill>
                <a:latin typeface="+mn-lt"/>
              </a:rPr>
              <a:t>Burger King</a:t>
            </a:r>
          </a:p>
          <a:p>
            <a:r>
              <a:rPr lang="en-GB" sz="900">
                <a:solidFill>
                  <a:schemeClr val="bg1"/>
                </a:solidFill>
              </a:rPr>
              <a:t>Cancer Research UK</a:t>
            </a:r>
            <a:endParaRPr lang="en-GB" sz="900">
              <a:solidFill>
                <a:schemeClr val="bg1"/>
              </a:solidFill>
              <a:latin typeface="+mn-lt"/>
            </a:endParaRPr>
          </a:p>
          <a:p>
            <a:r>
              <a:rPr lang="en-GB" sz="900">
                <a:solidFill>
                  <a:schemeClr val="bg1"/>
                </a:solidFill>
                <a:latin typeface="+mn-lt"/>
              </a:rPr>
              <a:t>Coca Cola</a:t>
            </a:r>
          </a:p>
          <a:p>
            <a:r>
              <a:rPr lang="en-GB" sz="900">
                <a:solidFill>
                  <a:schemeClr val="bg1"/>
                </a:solidFill>
                <a:latin typeface="+mn-lt"/>
              </a:rPr>
              <a:t>Colgate-Palmolive</a:t>
            </a:r>
          </a:p>
          <a:p>
            <a:r>
              <a:rPr lang="en-GB" sz="900">
                <a:solidFill>
                  <a:schemeClr val="bg1"/>
                </a:solidFill>
                <a:latin typeface="+mn-lt"/>
              </a:rPr>
              <a:t>Coty</a:t>
            </a:r>
          </a:p>
          <a:p>
            <a:r>
              <a:rPr lang="en-GB" sz="900">
                <a:solidFill>
                  <a:schemeClr val="bg1"/>
                </a:solidFill>
                <a:latin typeface="+mn-lt"/>
              </a:rPr>
              <a:t>Curry’s</a:t>
            </a:r>
          </a:p>
          <a:p>
            <a:r>
              <a:rPr lang="en-GB" sz="900">
                <a:solidFill>
                  <a:schemeClr val="bg1"/>
                </a:solidFill>
                <a:latin typeface="+mn-lt"/>
              </a:rPr>
              <a:t>Danone</a:t>
            </a:r>
          </a:p>
          <a:p>
            <a:r>
              <a:rPr lang="en-GB" sz="900">
                <a:solidFill>
                  <a:schemeClr val="bg1"/>
                </a:solidFill>
              </a:rPr>
              <a:t>DFS</a:t>
            </a:r>
          </a:p>
          <a:p>
            <a:r>
              <a:rPr lang="en-GB" sz="900">
                <a:solidFill>
                  <a:schemeClr val="bg1"/>
                </a:solidFill>
              </a:rPr>
              <a:t>Domino’s</a:t>
            </a:r>
            <a:endParaRPr lang="en-GB" sz="900">
              <a:solidFill>
                <a:schemeClr val="bg1"/>
              </a:solidFill>
              <a:latin typeface="+mn-lt"/>
            </a:endParaRPr>
          </a:p>
          <a:p>
            <a:r>
              <a:rPr lang="en-US" sz="900">
                <a:solidFill>
                  <a:schemeClr val="bg1"/>
                </a:solidFill>
              </a:rPr>
              <a:t>Dreams</a:t>
            </a:r>
          </a:p>
          <a:p>
            <a:r>
              <a:rPr lang="en-US" sz="900">
                <a:solidFill>
                  <a:schemeClr val="bg1"/>
                </a:solidFill>
              </a:rPr>
              <a:t>Dr Oetker</a:t>
            </a:r>
          </a:p>
          <a:p>
            <a:r>
              <a:rPr lang="en-US" sz="900">
                <a:solidFill>
                  <a:schemeClr val="bg1"/>
                </a:solidFill>
              </a:rPr>
              <a:t>easyJet</a:t>
            </a:r>
          </a:p>
          <a:p>
            <a:r>
              <a:rPr lang="en-GB" sz="900">
                <a:solidFill>
                  <a:schemeClr val="bg1"/>
                </a:solidFill>
              </a:rPr>
              <a:t>EDF Energy</a:t>
            </a:r>
            <a:endParaRPr lang="en-US" sz="900">
              <a:solidFill>
                <a:schemeClr val="bg1"/>
              </a:solidFill>
            </a:endParaRPr>
          </a:p>
          <a:p>
            <a:r>
              <a:rPr lang="en-GB" sz="900" err="1">
                <a:solidFill>
                  <a:schemeClr val="bg1"/>
                </a:solidFill>
              </a:rPr>
              <a:t>Entain</a:t>
            </a:r>
            <a:endParaRPr lang="en-GB" sz="900">
              <a:solidFill>
                <a:schemeClr val="bg1"/>
              </a:solidFill>
            </a:endParaRPr>
          </a:p>
          <a:p>
            <a:r>
              <a:rPr lang="en-US" sz="900">
                <a:solidFill>
                  <a:schemeClr val="bg1"/>
                </a:solidFill>
              </a:rPr>
              <a:t>Ferrero</a:t>
            </a:r>
          </a:p>
          <a:p>
            <a:endParaRPr lang="en-GB" sz="900">
              <a:solidFill>
                <a:schemeClr val="bg1"/>
              </a:solidFill>
              <a:latin typeface="+mn-lt"/>
            </a:endParaRPr>
          </a:p>
          <a:p>
            <a:pPr algn="l"/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FE44E9-9D78-0906-947A-4FCA719B8954}"/>
              </a:ext>
            </a:extLst>
          </p:cNvPr>
          <p:cNvSpPr txBox="1"/>
          <p:nvPr/>
        </p:nvSpPr>
        <p:spPr>
          <a:xfrm>
            <a:off x="9616618" y="2266261"/>
            <a:ext cx="115288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Flutter</a:t>
            </a:r>
          </a:p>
          <a:p>
            <a:r>
              <a:rPr lang="en-US" sz="900">
                <a:solidFill>
                  <a:schemeClr val="bg1"/>
                </a:solidFill>
              </a:rPr>
              <a:t>Friesland Campina</a:t>
            </a:r>
          </a:p>
          <a:p>
            <a:r>
              <a:rPr lang="en-US" sz="900">
                <a:solidFill>
                  <a:schemeClr val="bg1"/>
                </a:solidFill>
              </a:rPr>
              <a:t>Furniture Village</a:t>
            </a:r>
          </a:p>
          <a:p>
            <a:r>
              <a:rPr lang="en-GB" sz="900">
                <a:solidFill>
                  <a:schemeClr val="bg1"/>
                </a:solidFill>
              </a:rPr>
              <a:t>General Mills </a:t>
            </a:r>
          </a:p>
          <a:p>
            <a:r>
              <a:rPr lang="en-GB" sz="900">
                <a:solidFill>
                  <a:schemeClr val="bg1"/>
                </a:solidFill>
              </a:rPr>
              <a:t>Giffgaff*</a:t>
            </a:r>
          </a:p>
          <a:p>
            <a:r>
              <a:rPr lang="en-GB" sz="900" err="1">
                <a:solidFill>
                  <a:schemeClr val="bg1"/>
                </a:solidFill>
              </a:rPr>
              <a:t>Gousto</a:t>
            </a:r>
            <a:endParaRPr lang="en-GB" sz="900">
              <a:solidFill>
                <a:schemeClr val="bg1"/>
              </a:solidFill>
            </a:endParaRPr>
          </a:p>
          <a:p>
            <a:r>
              <a:rPr lang="en-GB" sz="900">
                <a:solidFill>
                  <a:schemeClr val="bg1"/>
                </a:solidFill>
              </a:rPr>
              <a:t>Haribo</a:t>
            </a:r>
          </a:p>
          <a:p>
            <a:r>
              <a:rPr lang="en-GB" sz="900">
                <a:solidFill>
                  <a:schemeClr val="bg1"/>
                </a:solidFill>
              </a:rPr>
              <a:t>Heineken</a:t>
            </a:r>
          </a:p>
          <a:p>
            <a:r>
              <a:rPr lang="en-GB" sz="900">
                <a:solidFill>
                  <a:schemeClr val="bg1"/>
                </a:solidFill>
              </a:rPr>
              <a:t>Henkel</a:t>
            </a:r>
          </a:p>
          <a:p>
            <a:r>
              <a:rPr lang="en-GB" sz="900">
                <a:solidFill>
                  <a:schemeClr val="bg1"/>
                </a:solidFill>
              </a:rPr>
              <a:t>ITV</a:t>
            </a:r>
          </a:p>
          <a:p>
            <a:r>
              <a:rPr lang="en-GB" sz="900">
                <a:solidFill>
                  <a:schemeClr val="bg1"/>
                </a:solidFill>
              </a:rPr>
              <a:t>JP Morgan Chase</a:t>
            </a:r>
          </a:p>
          <a:p>
            <a:r>
              <a:rPr lang="en-GB" sz="900" err="1">
                <a:solidFill>
                  <a:schemeClr val="bg1"/>
                </a:solidFill>
              </a:rPr>
              <a:t>Kenvue</a:t>
            </a:r>
            <a:endParaRPr lang="en-GB" sz="900">
              <a:solidFill>
                <a:schemeClr val="bg1"/>
              </a:solidFill>
            </a:endParaRPr>
          </a:p>
          <a:p>
            <a:r>
              <a:rPr lang="en-GB" sz="900">
                <a:solidFill>
                  <a:schemeClr val="bg1"/>
                </a:solidFill>
              </a:rPr>
              <a:t>Kerry</a:t>
            </a:r>
          </a:p>
          <a:p>
            <a:r>
              <a:rPr lang="en-GB" sz="900">
                <a:solidFill>
                  <a:schemeClr val="bg1"/>
                </a:solidFill>
              </a:rPr>
              <a:t>KIA</a:t>
            </a:r>
          </a:p>
          <a:p>
            <a:r>
              <a:rPr lang="en-GB" sz="900">
                <a:solidFill>
                  <a:schemeClr val="bg1"/>
                </a:solidFill>
              </a:rPr>
              <a:t>KP Snacks</a:t>
            </a:r>
          </a:p>
          <a:p>
            <a:r>
              <a:rPr lang="en-GB" sz="900">
                <a:solidFill>
                  <a:schemeClr val="bg1"/>
                </a:solidFill>
              </a:rPr>
              <a:t>Lebara</a:t>
            </a:r>
          </a:p>
          <a:p>
            <a:r>
              <a:rPr lang="en-GB" sz="900">
                <a:solidFill>
                  <a:schemeClr val="bg1"/>
                </a:solidFill>
              </a:rPr>
              <a:t>Lenovo</a:t>
            </a:r>
          </a:p>
          <a:p>
            <a:r>
              <a:rPr lang="en-GB" sz="900">
                <a:solidFill>
                  <a:schemeClr val="bg1"/>
                </a:solidFill>
              </a:rPr>
              <a:t>Lidl</a:t>
            </a:r>
          </a:p>
          <a:p>
            <a:r>
              <a:rPr lang="en-GB" sz="900">
                <a:solidFill>
                  <a:schemeClr val="bg1"/>
                </a:solidFill>
              </a:rPr>
              <a:t>Mattel</a:t>
            </a:r>
          </a:p>
          <a:p>
            <a:pPr algn="l"/>
            <a:r>
              <a:rPr lang="en-GB" sz="900">
                <a:solidFill>
                  <a:schemeClr val="bg1"/>
                </a:solidFill>
              </a:rPr>
              <a:t>Molson Coors</a:t>
            </a:r>
          </a:p>
          <a:p>
            <a:pPr algn="l"/>
            <a:r>
              <a:rPr lang="en-GB" sz="900">
                <a:solidFill>
                  <a:schemeClr val="bg1"/>
                </a:solidFill>
              </a:rPr>
              <a:t>Muller</a:t>
            </a:r>
          </a:p>
          <a:p>
            <a:r>
              <a:rPr lang="en-US" sz="900">
                <a:solidFill>
                  <a:schemeClr val="bg1"/>
                </a:solidFill>
              </a:rPr>
              <a:t>Nando’s</a:t>
            </a:r>
          </a:p>
          <a:p>
            <a:r>
              <a:rPr lang="en-US" sz="900">
                <a:solidFill>
                  <a:schemeClr val="bg1"/>
                </a:solidFill>
              </a:rPr>
              <a:t>Nestle</a:t>
            </a:r>
          </a:p>
          <a:p>
            <a:r>
              <a:rPr lang="en-US" sz="900">
                <a:solidFill>
                  <a:schemeClr val="bg1"/>
                </a:solidFill>
              </a:rPr>
              <a:t>Open University</a:t>
            </a:r>
          </a:p>
          <a:p>
            <a:r>
              <a:rPr lang="en-US" sz="900">
                <a:solidFill>
                  <a:schemeClr val="bg1"/>
                </a:solidFill>
              </a:rPr>
              <a:t>Paddy Power</a:t>
            </a:r>
          </a:p>
          <a:p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CD51A5-522D-CF5C-FBCD-39BC0ACF7D17}"/>
              </a:ext>
            </a:extLst>
          </p:cNvPr>
          <p:cNvSpPr txBox="1"/>
          <p:nvPr/>
        </p:nvSpPr>
        <p:spPr>
          <a:xfrm>
            <a:off x="10733983" y="2266261"/>
            <a:ext cx="1050288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Paramount</a:t>
            </a:r>
          </a:p>
          <a:p>
            <a:r>
              <a:rPr lang="en-US" sz="900">
                <a:solidFill>
                  <a:schemeClr val="bg1"/>
                </a:solidFill>
              </a:rPr>
              <a:t>Postcode Lottery</a:t>
            </a:r>
          </a:p>
          <a:p>
            <a:r>
              <a:rPr lang="en-GB" sz="900">
                <a:solidFill>
                  <a:schemeClr val="bg1"/>
                </a:solidFill>
              </a:rPr>
              <a:t>Premier Foods</a:t>
            </a:r>
          </a:p>
          <a:p>
            <a:r>
              <a:rPr lang="en-GB" sz="900">
                <a:solidFill>
                  <a:schemeClr val="bg1"/>
                </a:solidFill>
              </a:rPr>
              <a:t>Puig</a:t>
            </a:r>
          </a:p>
          <a:p>
            <a:r>
              <a:rPr lang="en-GB" sz="900">
                <a:solidFill>
                  <a:schemeClr val="bg1"/>
                </a:solidFill>
              </a:rPr>
              <a:t>Rightmove</a:t>
            </a:r>
          </a:p>
          <a:p>
            <a:r>
              <a:rPr lang="en-GB" sz="900">
                <a:solidFill>
                  <a:schemeClr val="bg1"/>
                </a:solidFill>
              </a:rPr>
              <a:t>Screwfix</a:t>
            </a:r>
          </a:p>
          <a:p>
            <a:r>
              <a:rPr lang="en-GB" sz="900">
                <a:solidFill>
                  <a:schemeClr val="bg1"/>
                </a:solidFill>
              </a:rPr>
              <a:t>Sony Pictures</a:t>
            </a:r>
          </a:p>
          <a:p>
            <a:r>
              <a:rPr lang="en-GB" sz="900">
                <a:solidFill>
                  <a:schemeClr val="bg1"/>
                </a:solidFill>
              </a:rPr>
              <a:t>Three</a:t>
            </a:r>
          </a:p>
          <a:p>
            <a:r>
              <a:rPr lang="en-US" sz="900">
                <a:solidFill>
                  <a:schemeClr val="bg1"/>
                </a:solidFill>
              </a:rPr>
              <a:t>TJX</a:t>
            </a:r>
          </a:p>
          <a:p>
            <a:r>
              <a:rPr lang="en-US" sz="900">
                <a:solidFill>
                  <a:schemeClr val="bg1"/>
                </a:solidFill>
              </a:rPr>
              <a:t>TUI</a:t>
            </a:r>
          </a:p>
          <a:p>
            <a:r>
              <a:rPr lang="en-US" sz="900">
                <a:solidFill>
                  <a:schemeClr val="bg1"/>
                </a:solidFill>
              </a:rPr>
              <a:t>Uber Eats</a:t>
            </a:r>
          </a:p>
          <a:p>
            <a:r>
              <a:rPr lang="en-US" sz="900">
                <a:solidFill>
                  <a:schemeClr val="bg1"/>
                </a:solidFill>
              </a:rPr>
              <a:t>Vitality</a:t>
            </a:r>
          </a:p>
          <a:p>
            <a:r>
              <a:rPr lang="en-US" sz="900">
                <a:solidFill>
                  <a:schemeClr val="bg1"/>
                </a:solidFill>
              </a:rPr>
              <a:t>Volvo</a:t>
            </a:r>
          </a:p>
          <a:p>
            <a:r>
              <a:rPr lang="en-US" sz="900">
                <a:solidFill>
                  <a:schemeClr val="bg1"/>
                </a:solidFill>
              </a:rPr>
              <a:t>Waitrose*</a:t>
            </a:r>
          </a:p>
          <a:p>
            <a:r>
              <a:rPr lang="en-US" sz="900">
                <a:solidFill>
                  <a:schemeClr val="bg1"/>
                </a:solidFill>
              </a:rPr>
              <a:t>Walt Disney</a:t>
            </a:r>
          </a:p>
          <a:p>
            <a:r>
              <a:rPr lang="en-US" sz="900" err="1">
                <a:solidFill>
                  <a:schemeClr val="bg1"/>
                </a:solidFill>
              </a:rPr>
              <a:t>Warburtons</a:t>
            </a:r>
            <a:endParaRPr lang="en-US" sz="900">
              <a:solidFill>
                <a:schemeClr val="bg1"/>
              </a:solidFill>
            </a:endParaRPr>
          </a:p>
          <a:p>
            <a:r>
              <a:rPr lang="en-US" sz="900">
                <a:solidFill>
                  <a:schemeClr val="bg1"/>
                </a:solidFill>
              </a:rPr>
              <a:t>Wella</a:t>
            </a:r>
          </a:p>
          <a:p>
            <a:r>
              <a:rPr lang="en-US" sz="900">
                <a:solidFill>
                  <a:schemeClr val="bg1"/>
                </a:solidFill>
              </a:rPr>
              <a:t>Xero</a:t>
            </a:r>
          </a:p>
          <a:p>
            <a:r>
              <a:rPr lang="en-US" sz="900">
                <a:solidFill>
                  <a:schemeClr val="bg1"/>
                </a:solidFill>
              </a:rPr>
              <a:t>Zurich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87C71D-10D0-7F80-004D-8EB39465F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99" y="2289506"/>
            <a:ext cx="5437909" cy="27709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CCE6C8-40BF-EEB2-B0EB-A094530111D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549" y="4690606"/>
            <a:ext cx="472831" cy="260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EC6E2F-410A-3742-306A-D161FF03F78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526" y="4661694"/>
            <a:ext cx="538963" cy="30316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AED44D0-C210-F438-445E-ADABE0801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58" y="4732653"/>
            <a:ext cx="524948" cy="15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904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D02CD5-9197-B6F7-FEFB-2F97779A6F1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F3C3D4-3ED9-DE02-B08B-C021904C6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67" y="292949"/>
            <a:ext cx="6763589" cy="1397739"/>
          </a:xfrm>
        </p:spPr>
        <p:txBody>
          <a:bodyPr/>
          <a:lstStyle/>
          <a:p>
            <a:r>
              <a:rPr lang="en-US"/>
              <a:t>70% market coverage by ~end 2025. Increasing further across 2026 &amp; beyond</a:t>
            </a:r>
          </a:p>
        </p:txBody>
      </p:sp>
      <p:sp>
        <p:nvSpPr>
          <p:cNvPr id="5" name="Manual Input 4">
            <a:extLst>
              <a:ext uri="{FF2B5EF4-FFF2-40B4-BE49-F238E27FC236}">
                <a16:creationId xmlns:a16="http://schemas.microsoft.com/office/drawing/2014/main" id="{73DAE305-330F-FBC8-627B-C69424CAA26E}"/>
              </a:ext>
            </a:extLst>
          </p:cNvPr>
          <p:cNvSpPr/>
          <p:nvPr/>
        </p:nvSpPr>
        <p:spPr>
          <a:xfrm>
            <a:off x="1191127" y="2141621"/>
            <a:ext cx="4487779" cy="3501190"/>
          </a:xfrm>
          <a:prstGeom prst="flowChartManualInpu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anual Input 5">
            <a:extLst>
              <a:ext uri="{FF2B5EF4-FFF2-40B4-BE49-F238E27FC236}">
                <a16:creationId xmlns:a16="http://schemas.microsoft.com/office/drawing/2014/main" id="{1096E3AD-A4F3-4E76-ABFB-6F7AF98E5FE1}"/>
              </a:ext>
            </a:extLst>
          </p:cNvPr>
          <p:cNvSpPr/>
          <p:nvPr/>
        </p:nvSpPr>
        <p:spPr>
          <a:xfrm>
            <a:off x="6513094" y="1094875"/>
            <a:ext cx="4487779" cy="4547936"/>
          </a:xfrm>
          <a:prstGeom prst="flowChartManualInput">
            <a:avLst/>
          </a:prstGeom>
          <a:solidFill>
            <a:srgbClr val="EE2A7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BF6F82-88FA-C907-0960-0F1E2DEC8C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3728" y="3892216"/>
            <a:ext cx="720000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61DADD-06CA-581B-29E3-B6FB221D5D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3635" y="3892216"/>
            <a:ext cx="720000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8B2114-7AF6-F594-5CD1-6BFDAC4248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6580" y="2962513"/>
            <a:ext cx="720000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347ADA-9BA6-828D-0EAE-C9C9A36EE9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2090" y="2962513"/>
            <a:ext cx="720000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C7E638-7BE1-8A65-ECBE-3217053884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9648" y="1920178"/>
            <a:ext cx="720000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D2DB14-0172-56C1-4372-37A5FC5056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3728" y="1920178"/>
            <a:ext cx="720000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307D36-B612-1613-C541-52A611A9F5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9648" y="3810819"/>
            <a:ext cx="720000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5E9775-C3C5-1AD9-FFFA-6A9C150BBA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9472" y="2962513"/>
            <a:ext cx="720000" cy="72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4C5AD05-FD68-3E68-BFD5-55AD2C10F7F9}"/>
              </a:ext>
            </a:extLst>
          </p:cNvPr>
          <p:cNvSpPr txBox="1"/>
          <p:nvPr/>
        </p:nvSpPr>
        <p:spPr>
          <a:xfrm>
            <a:off x="2767205" y="4545235"/>
            <a:ext cx="13356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70%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+mj-lt"/>
                <a:cs typeface="Segoe UI Black" panose="020B0502040204020203" pitchFamily="34" charset="0"/>
              </a:rPr>
              <a:t>UK </a:t>
            </a:r>
            <a:r>
              <a:rPr lang="en-US" sz="1600" err="1">
                <a:solidFill>
                  <a:schemeClr val="bg1"/>
                </a:solidFill>
                <a:latin typeface="+mj-lt"/>
                <a:cs typeface="Segoe UI Black" panose="020B0502040204020203" pitchFamily="34" charset="0"/>
              </a:rPr>
              <a:t>Adspend</a:t>
            </a:r>
            <a:endParaRPr lang="en-US" sz="1600">
              <a:solidFill>
                <a:schemeClr val="bg1"/>
              </a:solidFill>
              <a:latin typeface="+mj-lt"/>
              <a:cs typeface="Segoe UI Black" panose="020B05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1EA7A1-23AD-A6D6-B794-76CD83F3AB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9648" y="2962513"/>
            <a:ext cx="720000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CC616A-AD59-39D8-6341-EDCC6C7647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3728" y="2962513"/>
            <a:ext cx="720000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F09352-7843-E899-90E5-6F7557D561A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3635" y="2962513"/>
            <a:ext cx="720000" cy="720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265F155-18A7-20A3-2C7F-4F21AB1B9A42}"/>
              </a:ext>
            </a:extLst>
          </p:cNvPr>
          <p:cNvSpPr txBox="1"/>
          <p:nvPr/>
        </p:nvSpPr>
        <p:spPr>
          <a:xfrm>
            <a:off x="7935999" y="4612216"/>
            <a:ext cx="16754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j-lt"/>
                <a:cs typeface="Segoe UI Black" panose="020B0502040204020203" pitchFamily="34" charset="0"/>
              </a:rPr>
              <a:t>&gt;80%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  <a:cs typeface="Segoe UI Black" panose="020B0502040204020203" pitchFamily="34" charset="0"/>
              </a:rPr>
              <a:t>UK </a:t>
            </a:r>
            <a:r>
              <a:rPr lang="en-US" sz="1600" dirty="0" err="1">
                <a:solidFill>
                  <a:schemeClr val="bg1"/>
                </a:solidFill>
                <a:latin typeface="+mj-lt"/>
                <a:cs typeface="Segoe UI Black" panose="020B0502040204020203" pitchFamily="34" charset="0"/>
              </a:rPr>
              <a:t>Adspend</a:t>
            </a:r>
            <a:endParaRPr lang="en-US" sz="1600" dirty="0">
              <a:solidFill>
                <a:schemeClr val="bg1"/>
              </a:solidFill>
              <a:latin typeface="+mj-lt"/>
              <a:cs typeface="Segoe UI Black" panose="020B0502040204020203" pitchFamily="34" charset="0"/>
            </a:endParaRPr>
          </a:p>
        </p:txBody>
      </p:sp>
      <p:sp>
        <p:nvSpPr>
          <p:cNvPr id="20" name="Manual Input 19">
            <a:extLst>
              <a:ext uri="{FF2B5EF4-FFF2-40B4-BE49-F238E27FC236}">
                <a16:creationId xmlns:a16="http://schemas.microsoft.com/office/drawing/2014/main" id="{30F62117-7810-FCE6-9AA0-3D895B103B1F}"/>
              </a:ext>
            </a:extLst>
          </p:cNvPr>
          <p:cNvSpPr/>
          <p:nvPr/>
        </p:nvSpPr>
        <p:spPr>
          <a:xfrm>
            <a:off x="3717758" y="2141621"/>
            <a:ext cx="1203158" cy="498557"/>
          </a:xfrm>
          <a:prstGeom prst="flowChartManualInpu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2025</a:t>
            </a:r>
          </a:p>
        </p:txBody>
      </p:sp>
      <p:sp>
        <p:nvSpPr>
          <p:cNvPr id="21" name="Manual Input 20">
            <a:extLst>
              <a:ext uri="{FF2B5EF4-FFF2-40B4-BE49-F238E27FC236}">
                <a16:creationId xmlns:a16="http://schemas.microsoft.com/office/drawing/2014/main" id="{133D54A6-C5B2-88C2-8A42-9F32926A8C59}"/>
              </a:ext>
            </a:extLst>
          </p:cNvPr>
          <p:cNvSpPr/>
          <p:nvPr/>
        </p:nvSpPr>
        <p:spPr>
          <a:xfrm>
            <a:off x="9133728" y="1165042"/>
            <a:ext cx="1055301" cy="498557"/>
          </a:xfrm>
          <a:prstGeom prst="flowChartManualInput">
            <a:avLst/>
          </a:prstGeom>
          <a:solidFill>
            <a:srgbClr val="4928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2026+</a:t>
            </a:r>
          </a:p>
        </p:txBody>
      </p:sp>
      <p:sp>
        <p:nvSpPr>
          <p:cNvPr id="22" name="Pentagon 9">
            <a:extLst>
              <a:ext uri="{FF2B5EF4-FFF2-40B4-BE49-F238E27FC236}">
                <a16:creationId xmlns:a16="http://schemas.microsoft.com/office/drawing/2014/main" id="{830730D0-AC07-9763-8F35-413834A641EF}"/>
              </a:ext>
            </a:extLst>
          </p:cNvPr>
          <p:cNvSpPr/>
          <p:nvPr/>
        </p:nvSpPr>
        <p:spPr>
          <a:xfrm>
            <a:off x="1719581" y="3953645"/>
            <a:ext cx="3425033" cy="500845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36000" rIns="36000" bIns="3600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0" cap="none" spc="0" normalizeH="0" baseline="0" noProof="0">
                <a:ln>
                  <a:noFill/>
                </a:ln>
                <a:solidFill>
                  <a:srgbClr val="232959"/>
                </a:solidFill>
                <a:effectLst/>
                <a:uLnTx/>
                <a:uFillTx/>
                <a:latin typeface="Segoe UI" panose="020B0502040204020203" pitchFamily="34" charset="0"/>
                <a:ea typeface="Inter" panose="020B0604020202020204" charset="0"/>
                <a:cs typeface="Segoe UI" panose="020B0502040204020203" pitchFamily="34" charset="0"/>
              </a:rPr>
              <a:t>TV</a:t>
            </a:r>
          </a:p>
        </p:txBody>
      </p:sp>
      <p:pic>
        <p:nvPicPr>
          <p:cNvPr id="23" name="Picture 2" descr="Meta logo PNG transparent image download, size: 1567x1041px">
            <a:extLst>
              <a:ext uri="{FF2B5EF4-FFF2-40B4-BE49-F238E27FC236}">
                <a16:creationId xmlns:a16="http://schemas.microsoft.com/office/drawing/2014/main" id="{AA7C6379-EE19-5C7E-18BF-30B23E414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2083" y="4063116"/>
            <a:ext cx="444497" cy="29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azon Marketing Services: How to Set Up Amazon eCommerce Ads | Tinuiti">
            <a:extLst>
              <a:ext uri="{FF2B5EF4-FFF2-40B4-BE49-F238E27FC236}">
                <a16:creationId xmlns:a16="http://schemas.microsoft.com/office/drawing/2014/main" id="{58509AF9-D616-5F2F-1A28-B30E91005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8580" y="4011061"/>
            <a:ext cx="399395" cy="39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iktok Logo PNG Vectors Free Download">
            <a:extLst>
              <a:ext uri="{FF2B5EF4-FFF2-40B4-BE49-F238E27FC236}">
                <a16:creationId xmlns:a16="http://schemas.microsoft.com/office/drawing/2014/main" id="{FD036095-A3D3-D06D-7EC9-5BC953283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549" y="4050638"/>
            <a:ext cx="274605" cy="32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YouTube Brand Resources and Guidelines ...">
            <a:extLst>
              <a:ext uri="{FF2B5EF4-FFF2-40B4-BE49-F238E27FC236}">
                <a16:creationId xmlns:a16="http://schemas.microsoft.com/office/drawing/2014/main" id="{56A2EB95-C739-0E86-C28A-C59FD95788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90835" y="4034768"/>
            <a:ext cx="389384" cy="3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Graphic 27" descr="Shopping cart outline">
            <a:extLst>
              <a:ext uri="{FF2B5EF4-FFF2-40B4-BE49-F238E27FC236}">
                <a16:creationId xmlns:a16="http://schemas.microsoft.com/office/drawing/2014/main" id="{5A266E2A-209C-610F-228A-3C6769ABE2A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50148" y="18229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81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EAC91-B988-A093-DC66-B01E52A0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66" y="292950"/>
            <a:ext cx="8146215" cy="574554"/>
          </a:xfrm>
        </p:spPr>
        <p:txBody>
          <a:bodyPr/>
          <a:lstStyle/>
          <a:p>
            <a:r>
              <a:rPr lang="en-US" dirty="0"/>
              <a:t>2. Driving adoption – Origin onboarding process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8BC83-E534-E865-7D30-DB56305A5B6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6" name="Graphic 5" descr="Teacher outline">
            <a:extLst>
              <a:ext uri="{FF2B5EF4-FFF2-40B4-BE49-F238E27FC236}">
                <a16:creationId xmlns:a16="http://schemas.microsoft.com/office/drawing/2014/main" id="{94A17FBE-7A31-F4C7-5F00-5D02BB64E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55" y="1801355"/>
            <a:ext cx="1005840" cy="1005840"/>
          </a:xfrm>
          <a:prstGeom prst="rect">
            <a:avLst/>
          </a:prstGeom>
        </p:spPr>
      </p:pic>
      <p:sp>
        <p:nvSpPr>
          <p:cNvPr id="11" name="Chevron 10">
            <a:extLst>
              <a:ext uri="{FF2B5EF4-FFF2-40B4-BE49-F238E27FC236}">
                <a16:creationId xmlns:a16="http://schemas.microsoft.com/office/drawing/2014/main" id="{84562522-619C-5DFD-BAC3-6ABC0DC86479}"/>
              </a:ext>
            </a:extLst>
          </p:cNvPr>
          <p:cNvSpPr/>
          <p:nvPr/>
        </p:nvSpPr>
        <p:spPr>
          <a:xfrm>
            <a:off x="2901241" y="2039386"/>
            <a:ext cx="174069" cy="529778"/>
          </a:xfrm>
          <a:prstGeom prst="chevron">
            <a:avLst/>
          </a:prstGeom>
          <a:solidFill>
            <a:srgbClr val="FCE0D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>
            <a:extLst>
              <a:ext uri="{FF2B5EF4-FFF2-40B4-BE49-F238E27FC236}">
                <a16:creationId xmlns:a16="http://schemas.microsoft.com/office/drawing/2014/main" id="{69F90BA1-97F1-6760-6FE6-416BF367A776}"/>
              </a:ext>
            </a:extLst>
          </p:cNvPr>
          <p:cNvSpPr/>
          <p:nvPr/>
        </p:nvSpPr>
        <p:spPr>
          <a:xfrm>
            <a:off x="3074369" y="2039386"/>
            <a:ext cx="174069" cy="529778"/>
          </a:xfrm>
          <a:prstGeom prst="chevron">
            <a:avLst/>
          </a:prstGeom>
          <a:solidFill>
            <a:srgbClr val="F9C1A6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>
            <a:extLst>
              <a:ext uri="{FF2B5EF4-FFF2-40B4-BE49-F238E27FC236}">
                <a16:creationId xmlns:a16="http://schemas.microsoft.com/office/drawing/2014/main" id="{DF81EB10-9A80-122B-152F-47A1347CB7E6}"/>
              </a:ext>
            </a:extLst>
          </p:cNvPr>
          <p:cNvSpPr/>
          <p:nvPr/>
        </p:nvSpPr>
        <p:spPr>
          <a:xfrm>
            <a:off x="3247498" y="2039386"/>
            <a:ext cx="174069" cy="529778"/>
          </a:xfrm>
          <a:prstGeom prst="chevron">
            <a:avLst/>
          </a:prstGeom>
          <a:solidFill>
            <a:srgbClr val="F7A37A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hevron 15">
            <a:extLst>
              <a:ext uri="{FF2B5EF4-FFF2-40B4-BE49-F238E27FC236}">
                <a16:creationId xmlns:a16="http://schemas.microsoft.com/office/drawing/2014/main" id="{6A57C34F-FD72-0FC0-D0B9-E2E9E420666D}"/>
              </a:ext>
            </a:extLst>
          </p:cNvPr>
          <p:cNvSpPr/>
          <p:nvPr/>
        </p:nvSpPr>
        <p:spPr>
          <a:xfrm>
            <a:off x="2928950" y="2829098"/>
            <a:ext cx="174069" cy="529778"/>
          </a:xfrm>
          <a:prstGeom prst="chevron">
            <a:avLst/>
          </a:prstGeom>
          <a:solidFill>
            <a:srgbClr val="EBF4D8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hevron 16">
            <a:extLst>
              <a:ext uri="{FF2B5EF4-FFF2-40B4-BE49-F238E27FC236}">
                <a16:creationId xmlns:a16="http://schemas.microsoft.com/office/drawing/2014/main" id="{D042D5A3-F542-416A-4E1F-E47F300AE3F8}"/>
              </a:ext>
            </a:extLst>
          </p:cNvPr>
          <p:cNvSpPr/>
          <p:nvPr/>
        </p:nvSpPr>
        <p:spPr>
          <a:xfrm>
            <a:off x="3102078" y="2829098"/>
            <a:ext cx="174069" cy="529778"/>
          </a:xfrm>
          <a:prstGeom prst="chevron">
            <a:avLst/>
          </a:prstGeom>
          <a:solidFill>
            <a:srgbClr val="D6EAB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hevron 17">
            <a:extLst>
              <a:ext uri="{FF2B5EF4-FFF2-40B4-BE49-F238E27FC236}">
                <a16:creationId xmlns:a16="http://schemas.microsoft.com/office/drawing/2014/main" id="{F0DADF17-B961-5604-C556-FDB820452556}"/>
              </a:ext>
            </a:extLst>
          </p:cNvPr>
          <p:cNvSpPr/>
          <p:nvPr/>
        </p:nvSpPr>
        <p:spPr>
          <a:xfrm>
            <a:off x="3275207" y="2829098"/>
            <a:ext cx="174069" cy="529778"/>
          </a:xfrm>
          <a:prstGeom prst="chevron">
            <a:avLst/>
          </a:prstGeom>
          <a:solidFill>
            <a:srgbClr val="C2DF8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hevron 18">
            <a:extLst>
              <a:ext uri="{FF2B5EF4-FFF2-40B4-BE49-F238E27FC236}">
                <a16:creationId xmlns:a16="http://schemas.microsoft.com/office/drawing/2014/main" id="{38405C82-5298-4341-F223-14B9F25C12BB}"/>
              </a:ext>
            </a:extLst>
          </p:cNvPr>
          <p:cNvSpPr/>
          <p:nvPr/>
        </p:nvSpPr>
        <p:spPr>
          <a:xfrm>
            <a:off x="2928947" y="3660375"/>
            <a:ext cx="174069" cy="529778"/>
          </a:xfrm>
          <a:prstGeom prst="chevron">
            <a:avLst/>
          </a:prstGeom>
          <a:solidFill>
            <a:srgbClr val="CCE0F0"/>
          </a:solidFill>
          <a:ln>
            <a:solidFill>
              <a:srgbClr val="0066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hevron 19">
            <a:extLst>
              <a:ext uri="{FF2B5EF4-FFF2-40B4-BE49-F238E27FC236}">
                <a16:creationId xmlns:a16="http://schemas.microsoft.com/office/drawing/2014/main" id="{CCAD4F51-D553-4584-10AA-4074105F4716}"/>
              </a:ext>
            </a:extLst>
          </p:cNvPr>
          <p:cNvSpPr/>
          <p:nvPr/>
        </p:nvSpPr>
        <p:spPr>
          <a:xfrm>
            <a:off x="3102075" y="3660375"/>
            <a:ext cx="174069" cy="529778"/>
          </a:xfrm>
          <a:prstGeom prst="chevron">
            <a:avLst/>
          </a:prstGeom>
          <a:solidFill>
            <a:srgbClr val="99C2E1"/>
          </a:solidFill>
          <a:ln>
            <a:solidFill>
              <a:srgbClr val="0066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hevron 20">
            <a:extLst>
              <a:ext uri="{FF2B5EF4-FFF2-40B4-BE49-F238E27FC236}">
                <a16:creationId xmlns:a16="http://schemas.microsoft.com/office/drawing/2014/main" id="{247737C7-F166-3913-FB00-0637F5AE72EC}"/>
              </a:ext>
            </a:extLst>
          </p:cNvPr>
          <p:cNvSpPr/>
          <p:nvPr/>
        </p:nvSpPr>
        <p:spPr>
          <a:xfrm>
            <a:off x="3275204" y="3660375"/>
            <a:ext cx="174069" cy="529778"/>
          </a:xfrm>
          <a:prstGeom prst="chevron">
            <a:avLst/>
          </a:prstGeom>
          <a:solidFill>
            <a:srgbClr val="66A3D1"/>
          </a:solidFill>
          <a:ln>
            <a:solidFill>
              <a:srgbClr val="0066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Graphic 22" descr="Coins outline">
            <a:extLst>
              <a:ext uri="{FF2B5EF4-FFF2-40B4-BE49-F238E27FC236}">
                <a16:creationId xmlns:a16="http://schemas.microsoft.com/office/drawing/2014/main" id="{54AE9288-C126-2FB1-FD37-FDBD0B403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8823" y="2716135"/>
            <a:ext cx="755703" cy="755703"/>
          </a:xfrm>
          <a:prstGeom prst="rect">
            <a:avLst/>
          </a:prstGeom>
        </p:spPr>
      </p:pic>
      <p:pic>
        <p:nvPicPr>
          <p:cNvPr id="25" name="Graphic 24" descr="Megaphone1 outline">
            <a:extLst>
              <a:ext uri="{FF2B5EF4-FFF2-40B4-BE49-F238E27FC236}">
                <a16:creationId xmlns:a16="http://schemas.microsoft.com/office/drawing/2014/main" id="{B2117D3E-9F13-44AF-068D-F66B79F8BA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2256" y="1999006"/>
            <a:ext cx="1619915" cy="1619915"/>
          </a:xfrm>
          <a:prstGeom prst="rect">
            <a:avLst/>
          </a:prstGeom>
        </p:spPr>
      </p:pic>
      <p:pic>
        <p:nvPicPr>
          <p:cNvPr id="27" name="Graphic 26" descr="Contract outline">
            <a:extLst>
              <a:ext uri="{FF2B5EF4-FFF2-40B4-BE49-F238E27FC236}">
                <a16:creationId xmlns:a16="http://schemas.microsoft.com/office/drawing/2014/main" id="{698B30CC-8CE7-0A95-2621-EB96F05DB0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53172" y="3581762"/>
            <a:ext cx="687003" cy="68700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E1A6449-9EC9-D346-EB46-6717FDCE59E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386064" y="2801493"/>
            <a:ext cx="1279601" cy="55738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1449D61-1D04-05E9-9F42-161E856D9E10}"/>
              </a:ext>
            </a:extLst>
          </p:cNvPr>
          <p:cNvSpPr txBox="1"/>
          <p:nvPr/>
        </p:nvSpPr>
        <p:spPr>
          <a:xfrm>
            <a:off x="4820220" y="2071547"/>
            <a:ext cx="1261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>
                <a:solidFill>
                  <a:schemeClr val="accent2"/>
                </a:solidFill>
                <a:latin typeface="+mj-lt"/>
              </a:rPr>
              <a:t>1. Induction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90BF40-D02F-8FFA-325D-6301415C4695}"/>
              </a:ext>
            </a:extLst>
          </p:cNvPr>
          <p:cNvSpPr txBox="1"/>
          <p:nvPr/>
        </p:nvSpPr>
        <p:spPr>
          <a:xfrm>
            <a:off x="4820220" y="2924707"/>
            <a:ext cx="1648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>
                <a:solidFill>
                  <a:schemeClr val="accent2"/>
                </a:solidFill>
                <a:latin typeface="+mj-lt"/>
              </a:rPr>
              <a:t>2. FAC payment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37E1337-026F-3760-FBA5-6A108DE1BF11}"/>
              </a:ext>
            </a:extLst>
          </p:cNvPr>
          <p:cNvSpPr txBox="1"/>
          <p:nvPr/>
        </p:nvSpPr>
        <p:spPr>
          <a:xfrm>
            <a:off x="4820220" y="3755986"/>
            <a:ext cx="1818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>
                <a:solidFill>
                  <a:schemeClr val="accent2"/>
                </a:solidFill>
                <a:latin typeface="+mj-lt"/>
              </a:rPr>
              <a:t>3. Contract ‘MCA’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407765-D1B1-4234-0312-E4826E799FD5}"/>
              </a:ext>
            </a:extLst>
          </p:cNvPr>
          <p:cNvSpPr txBox="1"/>
          <p:nvPr/>
        </p:nvSpPr>
        <p:spPr>
          <a:xfrm>
            <a:off x="1143223" y="1737731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chemeClr val="accent3"/>
                </a:solidFill>
                <a:latin typeface="+mj-lt"/>
              </a:rPr>
              <a:t>Advertiser</a:t>
            </a:r>
          </a:p>
        </p:txBody>
      </p:sp>
      <p:sp>
        <p:nvSpPr>
          <p:cNvPr id="36" name="Chevron 35">
            <a:extLst>
              <a:ext uri="{FF2B5EF4-FFF2-40B4-BE49-F238E27FC236}">
                <a16:creationId xmlns:a16="http://schemas.microsoft.com/office/drawing/2014/main" id="{6C1A2554-BEA2-E952-DA84-1B799A6BEFF0}"/>
              </a:ext>
            </a:extLst>
          </p:cNvPr>
          <p:cNvSpPr/>
          <p:nvPr/>
        </p:nvSpPr>
        <p:spPr>
          <a:xfrm>
            <a:off x="6851777" y="2829098"/>
            <a:ext cx="174069" cy="529778"/>
          </a:xfrm>
          <a:prstGeom prst="chevron">
            <a:avLst/>
          </a:prstGeom>
          <a:solidFill>
            <a:srgbClr val="A4B0B9"/>
          </a:solidFill>
          <a:ln>
            <a:solidFill>
              <a:srgbClr val="1C3B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BA1C4AF-FF69-ED92-A404-BDA892256134}"/>
              </a:ext>
            </a:extLst>
          </p:cNvPr>
          <p:cNvSpPr txBox="1"/>
          <p:nvPr/>
        </p:nvSpPr>
        <p:spPr>
          <a:xfrm>
            <a:off x="2844911" y="4563049"/>
            <a:ext cx="801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chemeClr val="accent2"/>
                </a:solidFill>
                <a:latin typeface="+mj-lt"/>
              </a:rPr>
              <a:t>Induction &amp; payment 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can be </a:t>
            </a:r>
            <a:r>
              <a:rPr lang="en-US" sz="1600" dirty="0">
                <a:solidFill>
                  <a:schemeClr val="accent2"/>
                </a:solidFill>
                <a:latin typeface="+mj-lt"/>
              </a:rPr>
              <a:t>expedited quickly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+mn-lt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+mn-lt"/>
              </a:rPr>
              <a:t>The </a:t>
            </a:r>
            <a:r>
              <a:rPr lang="en-US" sz="1600" dirty="0">
                <a:solidFill>
                  <a:schemeClr val="accent2"/>
                </a:solidFill>
                <a:latin typeface="+mj-lt"/>
              </a:rPr>
              <a:t>contrac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t often needs input from legal, so can be </a:t>
            </a:r>
            <a:r>
              <a:rPr lang="en-US" sz="1600" dirty="0">
                <a:solidFill>
                  <a:schemeClr val="accent2"/>
                </a:solidFill>
                <a:latin typeface="+mj-lt"/>
              </a:rPr>
              <a:t>the longest pole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+mn-lt"/>
              </a:rPr>
              <a:t>We are exploring ways of </a:t>
            </a:r>
            <a:r>
              <a:rPr lang="en-US" sz="1600" dirty="0">
                <a:solidFill>
                  <a:schemeClr val="accent2"/>
                </a:solidFill>
                <a:latin typeface="+mj-lt"/>
              </a:rPr>
              <a:t>enabling access whilst the contract is still being worked on </a:t>
            </a:r>
          </a:p>
        </p:txBody>
      </p:sp>
      <p:pic>
        <p:nvPicPr>
          <p:cNvPr id="41" name="Graphic 40" descr="Watering Plant outline">
            <a:extLst>
              <a:ext uri="{FF2B5EF4-FFF2-40B4-BE49-F238E27FC236}">
                <a16:creationId xmlns:a16="http://schemas.microsoft.com/office/drawing/2014/main" id="{B72E799B-6CD8-0941-1E69-F21E7FFCB3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49631" y="2736683"/>
            <a:ext cx="687003" cy="68700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DFE6DF0-06B5-B07A-0E7D-6AFC79939680}"/>
              </a:ext>
            </a:extLst>
          </p:cNvPr>
          <p:cNvSpPr txBox="1"/>
          <p:nvPr/>
        </p:nvSpPr>
        <p:spPr>
          <a:xfrm>
            <a:off x="9933619" y="2593973"/>
            <a:ext cx="20656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accent2"/>
                </a:solidFill>
                <a:latin typeface="+mj-lt"/>
              </a:rPr>
              <a:t>‘Hypercare’</a:t>
            </a:r>
          </a:p>
          <a:p>
            <a:pPr algn="ctr"/>
            <a:r>
              <a:rPr lang="en-US" sz="1600">
                <a:solidFill>
                  <a:schemeClr val="accent2"/>
                </a:solidFill>
                <a:latin typeface="+mn-lt"/>
              </a:rPr>
              <a:t>Hands-on support from customer success team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91810A0-2CFC-0A48-4DCC-553E93A83B23}"/>
              </a:ext>
            </a:extLst>
          </p:cNvPr>
          <p:cNvSpPr/>
          <p:nvPr/>
        </p:nvSpPr>
        <p:spPr>
          <a:xfrm>
            <a:off x="9109013" y="2269690"/>
            <a:ext cx="2759447" cy="1620988"/>
          </a:xfrm>
          <a:prstGeom prst="rect">
            <a:avLst/>
          </a:prstGeom>
          <a:noFill/>
          <a:ln>
            <a:solidFill>
              <a:srgbClr val="F8AA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ED4ABB8-6056-ECFF-B4DF-B4BD169DC04B}"/>
              </a:ext>
            </a:extLst>
          </p:cNvPr>
          <p:cNvSpPr txBox="1">
            <a:spLocks/>
          </p:cNvSpPr>
          <p:nvPr/>
        </p:nvSpPr>
        <p:spPr>
          <a:xfrm>
            <a:off x="3102075" y="1122593"/>
            <a:ext cx="8146215" cy="57455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hangingPunct="1">
              <a:lnSpc>
                <a:spcPct val="110000"/>
              </a:lnSpc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15595"/>
                </a:solidFill>
              </a:rPr>
              <a:t>3 distinct stages to onboarding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AD50DBE-F5A9-0BF4-942D-6D9C0218C7D2}"/>
              </a:ext>
            </a:extLst>
          </p:cNvPr>
          <p:cNvSpPr/>
          <p:nvPr/>
        </p:nvSpPr>
        <p:spPr>
          <a:xfrm>
            <a:off x="191173" y="1122592"/>
            <a:ext cx="11808107" cy="3282691"/>
          </a:xfrm>
          <a:prstGeom prst="roundRect">
            <a:avLst/>
          </a:prstGeom>
          <a:noFill/>
          <a:ln w="9525">
            <a:solidFill>
              <a:srgbClr val="F47F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328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EDF82-18CA-48EE-7BEF-694DF0D04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498;p32">
            <a:extLst>
              <a:ext uri="{FF2B5EF4-FFF2-40B4-BE49-F238E27FC236}">
                <a16:creationId xmlns:a16="http://schemas.microsoft.com/office/drawing/2014/main" id="{4FE55F8D-76F6-28D5-6B3F-395BDFD77C0B}"/>
              </a:ext>
            </a:extLst>
          </p:cNvPr>
          <p:cNvSpPr/>
          <p:nvPr/>
        </p:nvSpPr>
        <p:spPr>
          <a:xfrm>
            <a:off x="6096000" y="1759961"/>
            <a:ext cx="5262785" cy="4171469"/>
          </a:xfrm>
          <a:prstGeom prst="roundRect">
            <a:avLst>
              <a:gd name="adj" fmla="val 5828"/>
            </a:avLst>
          </a:prstGeom>
          <a:solidFill>
            <a:schemeClr val="bg1"/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3395" tIns="223395" rIns="223395" bIns="22339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99"/>
              </a:spcAft>
              <a:buClrTx/>
              <a:buSzTx/>
              <a:buFontTx/>
              <a:buNone/>
              <a:tabLst/>
              <a:defRPr/>
            </a:pPr>
            <a:endParaRPr kumimoji="0" lang="en-DE" sz="1067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Inter"/>
              <a:cs typeface="Inter"/>
              <a:sym typeface="Inter"/>
            </a:endParaRPr>
          </a:p>
        </p:txBody>
      </p:sp>
      <p:sp>
        <p:nvSpPr>
          <p:cNvPr id="5" name="Google Shape;498;p32">
            <a:extLst>
              <a:ext uri="{FF2B5EF4-FFF2-40B4-BE49-F238E27FC236}">
                <a16:creationId xmlns:a16="http://schemas.microsoft.com/office/drawing/2014/main" id="{47E06215-FEE9-11D6-6C19-9B7FC0D02FDB}"/>
              </a:ext>
            </a:extLst>
          </p:cNvPr>
          <p:cNvSpPr/>
          <p:nvPr/>
        </p:nvSpPr>
        <p:spPr>
          <a:xfrm>
            <a:off x="441168" y="1759961"/>
            <a:ext cx="5399562" cy="4159173"/>
          </a:xfrm>
          <a:prstGeom prst="roundRect">
            <a:avLst>
              <a:gd name="adj" fmla="val 5828"/>
            </a:avLst>
          </a:prstGeom>
          <a:solidFill>
            <a:schemeClr val="bg1"/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3395" tIns="223395" rIns="223395" bIns="22339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99"/>
              </a:spcAft>
              <a:buClrTx/>
              <a:buSzTx/>
              <a:buFontTx/>
              <a:buNone/>
              <a:tabLst/>
              <a:defRPr/>
            </a:pPr>
            <a:endParaRPr kumimoji="0" lang="en-DE" sz="1067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Inter"/>
              <a:cs typeface="Inter"/>
              <a:sym typeface="Inter"/>
            </a:endParaRPr>
          </a:p>
        </p:txBody>
      </p: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AF8D1447-6D14-5593-AA4E-22BA605A373F}"/>
              </a:ext>
            </a:extLst>
          </p:cNvPr>
          <p:cNvSpPr/>
          <p:nvPr/>
        </p:nvSpPr>
        <p:spPr>
          <a:xfrm>
            <a:off x="722725" y="1992170"/>
            <a:ext cx="431003" cy="419802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rgbClr val="E8E8E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  <a:sym typeface="Avenir"/>
              </a:rPr>
              <a:t>01       </a:t>
            </a:r>
            <a:endParaRPr kumimoji="0" lang="en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  <a:sym typeface="Avenir"/>
            </a:endParaRPr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DC9B8403-3B5F-9AA8-FEFF-306C96E575EB}"/>
              </a:ext>
            </a:extLst>
          </p:cNvPr>
          <p:cNvSpPr/>
          <p:nvPr/>
        </p:nvSpPr>
        <p:spPr>
          <a:xfrm>
            <a:off x="722725" y="3179452"/>
            <a:ext cx="431003" cy="419802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rgbClr val="E8E8E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  <a:sym typeface="Avenir"/>
              </a:rPr>
              <a:t>02       </a:t>
            </a:r>
            <a:endParaRPr kumimoji="0" lang="en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  <a:sym typeface="Avenir"/>
            </a:endParaRPr>
          </a:p>
        </p:txBody>
      </p:sp>
      <p:sp>
        <p:nvSpPr>
          <p:cNvPr id="20" name="Rounded Rectangle 3">
            <a:extLst>
              <a:ext uri="{FF2B5EF4-FFF2-40B4-BE49-F238E27FC236}">
                <a16:creationId xmlns:a16="http://schemas.microsoft.com/office/drawing/2014/main" id="{CB0B5905-2EDF-5285-2074-7CB118A54E3A}"/>
              </a:ext>
            </a:extLst>
          </p:cNvPr>
          <p:cNvSpPr/>
          <p:nvPr/>
        </p:nvSpPr>
        <p:spPr>
          <a:xfrm>
            <a:off x="6359365" y="1938617"/>
            <a:ext cx="431003" cy="419802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rgbClr val="E8E8E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  <a:sym typeface="Avenir"/>
              </a:rPr>
              <a:t>04       </a:t>
            </a:r>
            <a:endParaRPr kumimoji="0" lang="en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  <a:sym typeface="Avenir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1C7425-7AEF-19EA-ACA8-A72B766663F3}"/>
              </a:ext>
            </a:extLst>
          </p:cNvPr>
          <p:cNvSpPr txBox="1"/>
          <p:nvPr/>
        </p:nvSpPr>
        <p:spPr>
          <a:xfrm>
            <a:off x="1358126" y="1947465"/>
            <a:ext cx="411502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EE2A7B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Can I get more reach within my budget?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1C3B5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 want to maximise overall campaign 1+ reach within my budget using x channels</a:t>
            </a:r>
            <a:r>
              <a:rPr lang="en-GB" sz="1400" i="1">
                <a:solidFill>
                  <a:srgbClr val="1C3B51"/>
                </a:solidFill>
                <a:latin typeface="Segoe UI"/>
              </a:rPr>
              <a:t> (unique reach and duplicated reach of channels)</a:t>
            </a: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srgbClr val="1C3B5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srgbClr val="1C3B5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FC0153-A35D-2B84-469E-D857F96D962F}"/>
              </a:ext>
            </a:extLst>
          </p:cNvPr>
          <p:cNvSpPr txBox="1"/>
          <p:nvPr/>
        </p:nvSpPr>
        <p:spPr>
          <a:xfrm>
            <a:off x="1358126" y="3070290"/>
            <a:ext cx="431942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EE2A7B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Can I pay less for overall campaign reach?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1C3B5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 want to maintain overall campaign 1+ reach with a lower budget (incremental reach and cost per)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srgbClr val="1C3B5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C7053F-B274-7FDB-AA44-E2C4B84D833A}"/>
              </a:ext>
            </a:extLst>
          </p:cNvPr>
          <p:cNvSpPr txBox="1"/>
          <p:nvPr/>
        </p:nvSpPr>
        <p:spPr>
          <a:xfrm>
            <a:off x="6994766" y="1867070"/>
            <a:ext cx="411502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EE2A7B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Can I remove excessive frequency?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1C3B5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 want to reduce wastage from excessive frequency resulting from cross-media exposure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srgbClr val="1C3B5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0" name="Rounded Rectangle 3">
            <a:extLst>
              <a:ext uri="{FF2B5EF4-FFF2-40B4-BE49-F238E27FC236}">
                <a16:creationId xmlns:a16="http://schemas.microsoft.com/office/drawing/2014/main" id="{48356C25-7E3A-9D81-5FCE-2E5655A93B18}"/>
              </a:ext>
            </a:extLst>
          </p:cNvPr>
          <p:cNvSpPr/>
          <p:nvPr/>
        </p:nvSpPr>
        <p:spPr>
          <a:xfrm>
            <a:off x="722725" y="4267730"/>
            <a:ext cx="431003" cy="419802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rgbClr val="E8E8E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  <a:sym typeface="Avenir"/>
              </a:rPr>
              <a:t>03       </a:t>
            </a:r>
            <a:endParaRPr kumimoji="0" lang="en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  <a:sym typeface="Avenir"/>
            </a:endParaRPr>
          </a:p>
        </p:txBody>
      </p:sp>
      <p:sp>
        <p:nvSpPr>
          <p:cNvPr id="31" name="Rounded Rectangle 3">
            <a:extLst>
              <a:ext uri="{FF2B5EF4-FFF2-40B4-BE49-F238E27FC236}">
                <a16:creationId xmlns:a16="http://schemas.microsoft.com/office/drawing/2014/main" id="{2C86737A-C684-FD98-E451-E2C112A0CF44}"/>
              </a:ext>
            </a:extLst>
          </p:cNvPr>
          <p:cNvSpPr/>
          <p:nvPr/>
        </p:nvSpPr>
        <p:spPr>
          <a:xfrm>
            <a:off x="6359365" y="3064887"/>
            <a:ext cx="431003" cy="419802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rgbClr val="E8E8E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  <a:sym typeface="Avenir"/>
              </a:rPr>
              <a:t>05       </a:t>
            </a:r>
            <a:endParaRPr kumimoji="0" lang="en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  <a:sym typeface="Avenir"/>
            </a:endParaRPr>
          </a:p>
        </p:txBody>
      </p:sp>
      <p:sp>
        <p:nvSpPr>
          <p:cNvPr id="32" name="Rounded Rectangle 3">
            <a:extLst>
              <a:ext uri="{FF2B5EF4-FFF2-40B4-BE49-F238E27FC236}">
                <a16:creationId xmlns:a16="http://schemas.microsoft.com/office/drawing/2014/main" id="{70F7F9E9-1601-79D0-11D0-2B73863548D0}"/>
              </a:ext>
            </a:extLst>
          </p:cNvPr>
          <p:cNvSpPr/>
          <p:nvPr/>
        </p:nvSpPr>
        <p:spPr>
          <a:xfrm>
            <a:off x="6359365" y="4359816"/>
            <a:ext cx="431003" cy="419802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rgbClr val="E8E8E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  <a:sym typeface="Avenir"/>
              </a:rPr>
              <a:t>06       </a:t>
            </a:r>
            <a:endParaRPr kumimoji="0" lang="en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  <a:sym typeface="Avenir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90D278-9CA3-E98C-FEC3-2718717C55A8}"/>
              </a:ext>
            </a:extLst>
          </p:cNvPr>
          <p:cNvSpPr txBox="1"/>
          <p:nvPr/>
        </p:nvSpPr>
        <p:spPr>
          <a:xfrm>
            <a:off x="6994766" y="3023039"/>
            <a:ext cx="411502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EE2A7B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Can I get a better distribution of campaign frequency?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1C3B5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 want to optimise campaign spend to target an ideal campaign frequency of x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F8BE03-1B1B-FB57-87C7-369168E66DB8}"/>
              </a:ext>
            </a:extLst>
          </p:cNvPr>
          <p:cNvSpPr txBox="1"/>
          <p:nvPr/>
        </p:nvSpPr>
        <p:spPr>
          <a:xfrm>
            <a:off x="1358126" y="4232270"/>
            <a:ext cx="436401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EE2A7B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I'm committed to Channel A as my campaign anchor. How can I maximise further reach with my remaining spend?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1C3B5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 want to maximise incremental reach with my budget from channels B &amp; C after allocating y% to channel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srgbClr val="1C3B5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7AE46F-5B7B-D213-4A6A-88B42F792BEC}"/>
              </a:ext>
            </a:extLst>
          </p:cNvPr>
          <p:cNvSpPr txBox="1"/>
          <p:nvPr/>
        </p:nvSpPr>
        <p:spPr>
          <a:xfrm>
            <a:off x="6994766" y="4288269"/>
            <a:ext cx="41150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EE2A7B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Can I get more duration of exposure for my budget?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1C3B5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 want to maximise video completion status across campaign touchpoints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srgbClr val="1C3B5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BE80F57A-90B6-0931-2D06-05E82E7EBB2A}"/>
              </a:ext>
            </a:extLst>
          </p:cNvPr>
          <p:cNvSpPr txBox="1">
            <a:spLocks/>
          </p:cNvSpPr>
          <p:nvPr/>
        </p:nvSpPr>
        <p:spPr>
          <a:xfrm>
            <a:off x="11289956" y="6325145"/>
            <a:ext cx="298475" cy="1764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spcBef>
                <a:spcPts val="0"/>
              </a:spcBef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900" b="0" i="0" u="none" strike="noStrike" kern="0" cap="none" spc="0" normalizeH="0" baseline="0" noProof="0" smtClean="0">
                <a:ln>
                  <a:noFill/>
                </a:ln>
                <a:solidFill>
                  <a:srgbClr val="1C3B5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900" b="0" i="0" u="none" strike="noStrike" kern="0" cap="none" spc="0" normalizeH="0" baseline="0" noProof="0">
              <a:ln>
                <a:noFill/>
              </a:ln>
              <a:solidFill>
                <a:srgbClr val="1C3B5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3DEA784D-CB5B-AD14-6AD4-9C0E234FD003}"/>
              </a:ext>
            </a:extLst>
          </p:cNvPr>
          <p:cNvSpPr txBox="1">
            <a:spLocks/>
          </p:cNvSpPr>
          <p:nvPr/>
        </p:nvSpPr>
        <p:spPr>
          <a:xfrm>
            <a:off x="361420" y="506128"/>
            <a:ext cx="11686417" cy="1397739"/>
          </a:xfrm>
          <a:prstGeom prst="rect">
            <a:avLst/>
          </a:prstGeom>
        </p:spPr>
        <p:txBody>
          <a:bodyPr/>
          <a:lstStyle>
            <a:lvl1pPr algn="l" eaLnBrk="1" hangingPunct="1">
              <a:lnSpc>
                <a:spcPct val="110000"/>
              </a:lnSpc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C3B51"/>
                </a:solidFill>
                <a:effectLst/>
                <a:uLnTx/>
                <a:uFillTx/>
                <a:latin typeface="Segoe UI Semibold"/>
                <a:ea typeface="+mj-ea"/>
                <a:cs typeface="+mj-cs"/>
              </a:rPr>
              <a:t>3. Driving adoption – </a:t>
            </a:r>
            <a:r>
              <a:rPr lang="en-US" kern="1200" dirty="0">
                <a:solidFill>
                  <a:srgbClr val="1C3B51"/>
                </a:solidFill>
                <a:latin typeface="Segoe UI Semibold"/>
              </a:rPr>
              <a:t>Origin use case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C3B51"/>
                </a:solidFill>
                <a:effectLst/>
                <a:uLnTx/>
                <a:uFillTx/>
                <a:latin typeface="Segoe UI Semibold"/>
                <a:ea typeface="+mj-ea"/>
                <a:cs typeface="+mj-cs"/>
              </a:rPr>
              <a:t>By providing de-duplicated R&amp;F, Origin delivers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2A7B"/>
                </a:solidFill>
                <a:effectLst/>
                <a:uLnTx/>
                <a:uFillTx/>
                <a:latin typeface="Segoe UI Semibold"/>
                <a:ea typeface="+mj-ea"/>
                <a:cs typeface="+mj-cs"/>
              </a:rPr>
              <a:t>clear use cases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C3B51"/>
                </a:solidFill>
                <a:effectLst/>
                <a:uLnTx/>
                <a:uFillTx/>
                <a:latin typeface="Segoe UI Semibold"/>
                <a:ea typeface="+mj-ea"/>
                <a:cs typeface="+mj-cs"/>
              </a:rPr>
              <a:t>and real impact - enabling marketers to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3B51"/>
                </a:solidFill>
                <a:effectLst/>
                <a:uLnTx/>
                <a:uFillTx/>
                <a:latin typeface="Segoe UI Semibold"/>
                <a:ea typeface="+mj-ea"/>
                <a:cs typeface="+mj-cs"/>
              </a:rPr>
              <a:t>optimise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C3B51"/>
                </a:solidFill>
                <a:effectLst/>
                <a:uLnTx/>
                <a:uFillTx/>
                <a:latin typeface="Segoe UI Semibold"/>
                <a:ea typeface="+mj-ea"/>
                <a:cs typeface="+mj-cs"/>
              </a:rPr>
              <a:t> spend for better ROI</a:t>
            </a:r>
          </a:p>
        </p:txBody>
      </p:sp>
    </p:spTree>
    <p:extLst>
      <p:ext uri="{BB962C8B-B14F-4D97-AF65-F5344CB8AC3E}">
        <p14:creationId xmlns:p14="http://schemas.microsoft.com/office/powerpoint/2010/main" val="2627039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EF71B-5C14-AC35-99DD-C284D21A1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3437D97-1845-2264-E11F-CB9193A374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844" t="6996" r="13220" b="13909"/>
          <a:stretch/>
        </p:blipFill>
        <p:spPr>
          <a:xfrm>
            <a:off x="11111708" y="5322514"/>
            <a:ext cx="797665" cy="820472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B24F503-73A2-B986-8D77-BB96579B5E71}"/>
              </a:ext>
            </a:extLst>
          </p:cNvPr>
          <p:cNvSpPr/>
          <p:nvPr/>
        </p:nvSpPr>
        <p:spPr>
          <a:xfrm>
            <a:off x="7454881" y="505470"/>
            <a:ext cx="4557874" cy="2139386"/>
          </a:xfrm>
          <a:prstGeom prst="roundRect">
            <a:avLst>
              <a:gd name="adj" fmla="val 8572"/>
            </a:avLst>
          </a:prstGeom>
          <a:solidFill>
            <a:srgbClr val="FFFFFF"/>
          </a:solidFill>
          <a:ln w="9525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1C3B51"/>
                </a:solidFill>
                <a:effectLst/>
                <a:uLnTx/>
                <a:uFillTx/>
                <a:latin typeface="Segoe UI Semibold"/>
                <a:ea typeface="Segoe UI" panose="020B0502040204020203" pitchFamily="34" charset="0"/>
                <a:cs typeface="Times New Roman" panose="02020603050405020304" pitchFamily="18" charset="0"/>
              </a:rPr>
              <a:t>Identify opportunities to maintain reach with lower budgets: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1C3B51"/>
              </a:solidFill>
              <a:effectLst/>
              <a:uLnTx/>
              <a:uFillTx/>
              <a:latin typeface="Segoe UI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1C3B51"/>
                </a:solidFill>
                <a:effectLst/>
                <a:uLnTx/>
                <a:uFillTx/>
                <a:latin typeface="Segoe UI"/>
                <a:ea typeface="Segoe UI" panose="020B0502040204020203" pitchFamily="34" charset="0"/>
                <a:cs typeface="Times New Roman" panose="02020603050405020304" pitchFamily="18" charset="0"/>
              </a:rPr>
              <a:t>Increase budgets with vendors that deliver cost efficient reach of unique audiences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1C3B51"/>
              </a:solidFill>
              <a:effectLst/>
              <a:uLnTx/>
              <a:uFillTx/>
              <a:latin typeface="Segoe UI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1C3B51"/>
                </a:solidFill>
                <a:effectLst/>
                <a:uLnTx/>
                <a:uFillTx/>
                <a:latin typeface="Segoe UI"/>
                <a:ea typeface="Segoe UI" panose="020B0502040204020203" pitchFamily="34" charset="0"/>
                <a:cs typeface="Times New Roman" panose="02020603050405020304" pitchFamily="18" charset="0"/>
              </a:rPr>
              <a:t>Negotiate harder/reduce budgets with vendors with inefficient costs per unique reach point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3353F8-B908-C285-85C6-FB57B88AC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67" y="2611119"/>
            <a:ext cx="2337715" cy="23090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CCBAD4-39D4-76FF-3119-6A69EC56C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654" y="2611118"/>
            <a:ext cx="2337715" cy="23090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3A31BB-F7F4-0342-7C42-6EEF8D40B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8932" y="2801350"/>
            <a:ext cx="1431255" cy="1669797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0993426-365F-0C51-DBE7-2B98285EE454}"/>
              </a:ext>
            </a:extLst>
          </p:cNvPr>
          <p:cNvSpPr/>
          <p:nvPr/>
        </p:nvSpPr>
        <p:spPr>
          <a:xfrm>
            <a:off x="7481729" y="2836490"/>
            <a:ext cx="4557874" cy="3297024"/>
          </a:xfrm>
          <a:prstGeom prst="roundRect">
            <a:avLst>
              <a:gd name="adj" fmla="val 4675"/>
            </a:avLst>
          </a:prstGeom>
          <a:noFill/>
          <a:ln w="9525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srgbClr val="EE2A7B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“The ability to view data across our campaigns &amp; media channels in a consistent &amp; comparable manner, is a first for us.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1200" cap="none" spc="0" normalizeH="0" baseline="0" noProof="0">
              <a:ln>
                <a:noFill/>
              </a:ln>
              <a:solidFill>
                <a:srgbClr val="EE2A7B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srgbClr val="EE2A7B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This will enable significant improvements in how we increase cross-media reach at a campaign level. 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1200" cap="none" spc="0" normalizeH="0" baseline="0" noProof="0">
              <a:ln>
                <a:noFill/>
              </a:ln>
              <a:solidFill>
                <a:srgbClr val="EE2A7B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srgbClr val="EE2A7B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We are excited about the power of this data to fuel the effectiveness of our media investment.”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1" u="none" strike="noStrike" kern="1200" cap="none" spc="0" normalizeH="0" baseline="0" noProof="0">
              <a:ln>
                <a:noFill/>
              </a:ln>
              <a:solidFill>
                <a:srgbClr val="EE2A7B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EE2A7B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Matt Thomas</a:t>
            </a:r>
            <a:endParaRPr kumimoji="0" lang="en-GB" sz="1200" b="0" i="1" u="none" strike="noStrike" kern="1200" cap="none" spc="0" normalizeH="0" baseline="0" noProof="0">
              <a:ln>
                <a:noFill/>
              </a:ln>
              <a:solidFill>
                <a:srgbClr val="EE2A7B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EE2A7B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Brand &amp; Media N Europe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1" u="none" strike="noStrike" kern="1200" cap="none" spc="0" normalizeH="0" baseline="0" noProof="0">
              <a:ln>
                <a:noFill/>
              </a:ln>
              <a:solidFill>
                <a:srgbClr val="EE2A7B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F2B2DD30-9C7C-E5F3-FC6E-7A197568D725}"/>
              </a:ext>
            </a:extLst>
          </p:cNvPr>
          <p:cNvSpPr/>
          <p:nvPr/>
        </p:nvSpPr>
        <p:spPr>
          <a:xfrm>
            <a:off x="722725" y="684647"/>
            <a:ext cx="431003" cy="419802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rgbClr val="E8E8E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  <a:sym typeface="Avenir"/>
              </a:rPr>
              <a:t>01       </a:t>
            </a:r>
            <a:endParaRPr kumimoji="0" lang="en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  <a:sym typeface="Avenir"/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3C9230D7-A838-CE2F-FF69-13822D6FBAE0}"/>
              </a:ext>
            </a:extLst>
          </p:cNvPr>
          <p:cNvSpPr/>
          <p:nvPr/>
        </p:nvSpPr>
        <p:spPr>
          <a:xfrm>
            <a:off x="722725" y="1650249"/>
            <a:ext cx="431003" cy="419802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rgbClr val="E8E8E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  <a:sym typeface="Avenir"/>
              </a:rPr>
              <a:t>02       </a:t>
            </a:r>
            <a:endParaRPr kumimoji="0" lang="en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  <a:sym typeface="Avenir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49BD60-35B8-E85F-70BC-0EF196F761C2}"/>
              </a:ext>
            </a:extLst>
          </p:cNvPr>
          <p:cNvSpPr txBox="1"/>
          <p:nvPr/>
        </p:nvSpPr>
        <p:spPr>
          <a:xfrm>
            <a:off x="1358126" y="639942"/>
            <a:ext cx="5957074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EE2A7B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Can I get more reach within my budget?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1C3B5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 want to maximise overall campaign 1+ reach within my budget using x channels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srgbClr val="1C3B5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C7E3BD-22E4-706B-6518-966E122DD6DC}"/>
              </a:ext>
            </a:extLst>
          </p:cNvPr>
          <p:cNvSpPr txBox="1"/>
          <p:nvPr/>
        </p:nvSpPr>
        <p:spPr>
          <a:xfrm>
            <a:off x="1358125" y="1541087"/>
            <a:ext cx="625296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EE2A7B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Can I pay less for overall campaign reach?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1C3B5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 want to maintain overall campaign 1+ reach with a lower budget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srgbClr val="1C3B5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03773DF9-A5DE-4075-4805-93EF63E7EF6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289956" y="6325145"/>
            <a:ext cx="298475" cy="1764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900" b="0" i="0" u="none" strike="noStrike" kern="0" cap="none" spc="0" normalizeH="0" baseline="0" noProof="0" smtClean="0">
                <a:ln>
                  <a:noFill/>
                </a:ln>
                <a:solidFill>
                  <a:srgbClr val="1C3B5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900" b="0" i="0" u="none" strike="noStrike" kern="0" cap="none" spc="0" normalizeH="0" baseline="0" noProof="0">
              <a:ln>
                <a:noFill/>
              </a:ln>
              <a:solidFill>
                <a:srgbClr val="1C3B5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37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BAFC2-655F-FD3A-FB20-F017779CF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5CF4C23-670D-4518-B15C-3941910C004F}"/>
              </a:ext>
            </a:extLst>
          </p:cNvPr>
          <p:cNvSpPr/>
          <p:nvPr/>
        </p:nvSpPr>
        <p:spPr>
          <a:xfrm>
            <a:off x="7696105" y="2202874"/>
            <a:ext cx="4260368" cy="3877694"/>
          </a:xfrm>
          <a:prstGeom prst="roundRect">
            <a:avLst>
              <a:gd name="adj" fmla="val 4675"/>
            </a:avLst>
          </a:prstGeom>
          <a:solidFill>
            <a:srgbClr val="FFFFFF"/>
          </a:solidFill>
          <a:ln w="9525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srgbClr val="EE2A7B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“Origin will be transformational for advertising and will ultimately help to grow incremental reach for Unilever brands. 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1200" cap="none" spc="0" normalizeH="0" baseline="0" noProof="0">
              <a:ln>
                <a:noFill/>
              </a:ln>
              <a:solidFill>
                <a:srgbClr val="EE2A7B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srgbClr val="EE2A7B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Origin’s ability to anchor channels and examine different contributions to  incremental coverage will help us to deliver more value from our campaigns.”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1" u="none" strike="noStrike" kern="1200" cap="none" spc="0" normalizeH="0" baseline="0" noProof="0">
              <a:ln>
                <a:noFill/>
              </a:ln>
              <a:solidFill>
                <a:srgbClr val="EE2A7B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1" u="none" strike="noStrike" kern="1200" cap="none" spc="0" normalizeH="0" baseline="0" noProof="0">
              <a:ln>
                <a:noFill/>
              </a:ln>
              <a:solidFill>
                <a:srgbClr val="EE2A7B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EE2A7B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Melissa Orchard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EE2A7B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Global Integrated Brand Experience  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EE2A7B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Innovation Director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1" u="none" strike="noStrike" kern="1200" cap="none" spc="0" normalizeH="0" baseline="0" noProof="0">
              <a:ln>
                <a:noFill/>
              </a:ln>
              <a:solidFill>
                <a:srgbClr val="EE2A7B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EE2A7B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EC0E30-99DC-201C-F7DB-AC76B9D2724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813" y="2571503"/>
            <a:ext cx="6399261" cy="2911235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C77ACF5-33A6-6866-E811-08555D489A69}"/>
              </a:ext>
            </a:extLst>
          </p:cNvPr>
          <p:cNvSpPr/>
          <p:nvPr/>
        </p:nvSpPr>
        <p:spPr>
          <a:xfrm>
            <a:off x="7696105" y="505470"/>
            <a:ext cx="4260368" cy="1584688"/>
          </a:xfrm>
          <a:prstGeom prst="roundRect">
            <a:avLst>
              <a:gd name="adj" fmla="val 6326"/>
            </a:avLst>
          </a:prstGeom>
          <a:solidFill>
            <a:srgbClr val="FFFFFF"/>
          </a:solidFill>
          <a:ln w="9525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1C3B51"/>
                </a:solidFill>
                <a:effectLst/>
                <a:uLnTx/>
                <a:uFillTx/>
                <a:latin typeface="Segoe UI Semibold"/>
                <a:ea typeface="Segoe UI" panose="020B0502040204020203" pitchFamily="34" charset="0"/>
                <a:cs typeface="Times New Roman" panose="02020603050405020304" pitchFamily="18" charset="0"/>
              </a:rPr>
              <a:t>Identify opportunities to maximise incremental reach: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1C3B51"/>
              </a:solidFill>
              <a:effectLst/>
              <a:uLnTx/>
              <a:uFillTx/>
              <a:latin typeface="Segoe UI Semibold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1C3B51"/>
                </a:solidFill>
                <a:effectLst/>
                <a:uLnTx/>
                <a:uFillTx/>
                <a:latin typeface="Segoe UI"/>
                <a:ea typeface="Segoe UI" panose="020B0502040204020203" pitchFamily="34" charset="0"/>
                <a:cs typeface="Times New Roman" panose="02020603050405020304" pitchFamily="18" charset="0"/>
              </a:rPr>
              <a:t>Manage touchpoints on a portfolio basis to maximise incremental reach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E36041-FA51-D31B-3CC4-214724A66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555" y="5259163"/>
            <a:ext cx="872742" cy="821404"/>
          </a:xfrm>
          <a:prstGeom prst="rect">
            <a:avLst/>
          </a:prstGeom>
        </p:spPr>
      </p:pic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CE68E35B-52AF-29BD-C854-61A1BC43F0E7}"/>
              </a:ext>
            </a:extLst>
          </p:cNvPr>
          <p:cNvSpPr/>
          <p:nvPr/>
        </p:nvSpPr>
        <p:spPr>
          <a:xfrm>
            <a:off x="722725" y="895233"/>
            <a:ext cx="431003" cy="419802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rgbClr val="E8E8E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  <a:sym typeface="Avenir"/>
              </a:rPr>
              <a:t>03       </a:t>
            </a:r>
            <a:endParaRPr kumimoji="0" lang="en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  <a:sym typeface="Avenir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7C7063-D691-D266-8C7D-F7EBD7C74ED7}"/>
              </a:ext>
            </a:extLst>
          </p:cNvPr>
          <p:cNvSpPr txBox="1"/>
          <p:nvPr/>
        </p:nvSpPr>
        <p:spPr>
          <a:xfrm>
            <a:off x="1358125" y="828274"/>
            <a:ext cx="595707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EE2A7B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I'm committed to Channel A as my campaign anchor. How can I maximise further reach with my remaining spend?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1C3B5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 want to maximise incremental reach with my budget from channels B &amp; C after allocating y% to channel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srgbClr val="1C3B5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12438AFB-AAD0-2C78-0C01-655DE04749A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289956" y="6325145"/>
            <a:ext cx="298475" cy="1764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900" b="0" i="0" u="none" strike="noStrike" kern="0" cap="none" spc="0" normalizeH="0" baseline="0" noProof="0" smtClean="0">
                <a:ln>
                  <a:noFill/>
                </a:ln>
                <a:solidFill>
                  <a:srgbClr val="1C3B5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900" b="0" i="0" u="none" strike="noStrike" kern="0" cap="none" spc="0" normalizeH="0" baseline="0" noProof="0">
              <a:ln>
                <a:noFill/>
              </a:ln>
              <a:solidFill>
                <a:srgbClr val="1C3B5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248650"/>
      </p:ext>
    </p:extLst>
  </p:cSld>
  <p:clrMapOvr>
    <a:masterClrMapping/>
  </p:clrMapOvr>
</p:sld>
</file>

<file path=ppt/theme/theme1.xml><?xml version="1.0" encoding="utf-8"?>
<a:theme xmlns:a="http://schemas.openxmlformats.org/drawingml/2006/main" name="Origin Theme">
  <a:themeElements>
    <a:clrScheme name="Origin_colours">
      <a:dk1>
        <a:srgbClr val="1C3B51"/>
      </a:dk1>
      <a:lt1>
        <a:sysClr val="window" lastClr="FFFFFF"/>
      </a:lt1>
      <a:dk2>
        <a:srgbClr val="00ACCD"/>
      </a:dk2>
      <a:lt2>
        <a:srgbClr val="008C87"/>
      </a:lt2>
      <a:accent1>
        <a:srgbClr val="1C3B51"/>
      </a:accent1>
      <a:accent2>
        <a:srgbClr val="EE2A7B"/>
      </a:accent2>
      <a:accent3>
        <a:srgbClr val="A51048"/>
      </a:accent3>
      <a:accent4>
        <a:srgbClr val="F26522"/>
      </a:accent4>
      <a:accent5>
        <a:srgbClr val="FFCB05"/>
      </a:accent5>
      <a:accent6>
        <a:srgbClr val="9ACA3C"/>
      </a:accent6>
      <a:hlink>
        <a:srgbClr val="008C87"/>
      </a:hlink>
      <a:folHlink>
        <a:srgbClr val="00ACCD"/>
      </a:folHlink>
    </a:clrScheme>
    <a:fontScheme name="Origin_font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/>
  <a:custClrLst>
    <a:custClr name="100% Slate">
      <a:srgbClr val="1C3B51"/>
    </a:custClr>
    <a:custClr name="100% Magenta">
      <a:srgbClr val="EE2A7B"/>
    </a:custClr>
    <a:custClr name="100% Plum">
      <a:srgbClr val="A51048"/>
    </a:custClr>
    <a:custClr name="100% Orange">
      <a:srgbClr val="F26522"/>
    </a:custClr>
    <a:custClr name="100% Yellow">
      <a:srgbClr val="FFCB05"/>
    </a:custClr>
    <a:custClr name="100% Lime">
      <a:srgbClr val="9ACA3C"/>
    </a:custClr>
    <a:custClr name="100% Green">
      <a:srgbClr val="008C87"/>
    </a:custClr>
    <a:custClr name="100% Aqua">
      <a:srgbClr val="00ACCD"/>
    </a:custClr>
    <a:custClr name="100% Blue">
      <a:srgbClr val="0066B3"/>
    </a:custClr>
    <a:custClr name="100% Purple">
      <a:srgbClr val="492860"/>
    </a:custClr>
    <a:custClr name="80% Slate">
      <a:srgbClr val="496173"/>
    </a:custClr>
    <a:custClr name="80% Magenta">
      <a:srgbClr val="F15595"/>
    </a:custClr>
    <a:custClr name="80% Plum">
      <a:srgbClr val="B6406C"/>
    </a:custClr>
    <a:custClr name="80% Orange">
      <a:srgbClr val="F4844D"/>
    </a:custClr>
    <a:custClr name="80% Yellow">
      <a:srgbClr val="FFD436"/>
    </a:custClr>
    <a:custClr name="80% Lime">
      <a:srgbClr val="ADD462"/>
    </a:custClr>
    <a:custClr name="80% Green">
      <a:srgbClr val="33A29E"/>
    </a:custClr>
    <a:custClr name="80% Aqua">
      <a:srgbClr val="33BCD6"/>
    </a:custClr>
    <a:custClr name="80% Blue">
      <a:srgbClr val="3385C2"/>
    </a:custClr>
    <a:custClr name="80% Purple">
      <a:srgbClr val="6D5380"/>
    </a:custClr>
    <a:custClr name="60% Slate">
      <a:srgbClr val="778996"/>
    </a:custClr>
    <a:custClr name="60% Magenta">
      <a:srgbClr val="F47FAF"/>
    </a:custClr>
    <a:custClr name="60% Plum">
      <a:srgbClr val="C87091"/>
    </a:custClr>
    <a:custClr name="60% Orange">
      <a:srgbClr val="F7A37A"/>
    </a:custClr>
    <a:custClr name="60% Yellow">
      <a:srgbClr val="FFDF68"/>
    </a:custClr>
    <a:custClr name="60% Lime">
      <a:srgbClr val="C2DF89"/>
    </a:custClr>
    <a:custClr name="60% Green">
      <a:srgbClr val="66B9B6"/>
    </a:custClr>
    <a:custClr name="60% Aqua">
      <a:srgbClr val="66CDE0"/>
    </a:custClr>
    <a:custClr name="60% Blue">
      <a:srgbClr val="66A3D1"/>
    </a:custClr>
    <a:custClr name="60% Purple">
      <a:srgbClr val="917EA0"/>
    </a:custClr>
    <a:custClr name="40% Slate">
      <a:srgbClr val="A4B0B9"/>
    </a:custClr>
    <a:custClr name="40% Magenta">
      <a:srgbClr val="F8AACA"/>
    </a:custClr>
    <a:custClr name="40% Plum">
      <a:srgbClr val="DB9FB5"/>
    </a:custClr>
    <a:custClr name="40% Orange">
      <a:srgbClr val="F9C1A6"/>
    </a:custClr>
    <a:custClr name="40% Yellow">
      <a:srgbClr val="FFEA9B"/>
    </a:custClr>
    <a:custClr name="40% Lime">
      <a:srgbClr val="D6EAB1"/>
    </a:custClr>
    <a:custClr name="40% Green">
      <a:srgbClr val="99D1CF"/>
    </a:custClr>
    <a:custClr name="40% Aqua">
      <a:srgbClr val="99DDEB"/>
    </a:custClr>
    <a:custClr name="40% Blue">
      <a:srgbClr val="99C2E1"/>
    </a:custClr>
    <a:custClr name="40% Purple">
      <a:srgbClr val="B6A9BF"/>
    </a:custClr>
    <a:custClr name="20% Slate">
      <a:srgbClr val="D2D8DC"/>
    </a:custClr>
    <a:custClr name="20% Magenta">
      <a:srgbClr val="FBD4E4"/>
    </a:custClr>
    <a:custClr name="20% Plum">
      <a:srgbClr val="EDCFDA"/>
    </a:custClr>
    <a:custClr name="20% Orange">
      <a:srgbClr val="FCE0D3"/>
    </a:custClr>
    <a:custClr name="20% Yellow">
      <a:srgbClr val="FFF4CD"/>
    </a:custClr>
    <a:custClr name="20% Lime">
      <a:srgbClr val="EBF4D8"/>
    </a:custClr>
    <a:custClr name="20% Green">
      <a:srgbClr val="CCE8E7"/>
    </a:custClr>
    <a:custClr name="20% Aqua">
      <a:srgbClr val="CCEEF5"/>
    </a:custClr>
    <a:custClr name="20% Blue">
      <a:srgbClr val="CCE0F0"/>
    </a:custClr>
    <a:custClr name="20% Purple">
      <a:srgbClr val="DAD4DF"/>
    </a:custClr>
  </a:custClrLst>
  <a:extLst>
    <a:ext uri="{05A4C25C-085E-4340-85A3-A5531E510DB2}">
      <thm15:themeFamily xmlns:thm15="http://schemas.microsoft.com/office/thememl/2012/main" name="Origin PPT Template V5" id="{C7BF5750-6255-2241-A295-C79064D2F41B}" vid="{D4ADDD8A-B073-8143-8CCF-23C4F95A93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0512B41-99CB-4BB6-A78F-19AFC6BCB773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B37FD41C829541B0638E90CC1EAB4F" ma:contentTypeVersion="19" ma:contentTypeDescription="Create a new document." ma:contentTypeScope="" ma:versionID="73e06905cac3105a9b43efd12ac947e7">
  <xsd:schema xmlns:xsd="http://www.w3.org/2001/XMLSchema" xmlns:xs="http://www.w3.org/2001/XMLSchema" xmlns:p="http://schemas.microsoft.com/office/2006/metadata/properties" xmlns:ns2="5fa65f80-b98c-4785-b11c-7fe31689c53a" xmlns:ns3="3b7537fc-f889-442f-aaa5-cd6048c5d3e4" targetNamespace="http://schemas.microsoft.com/office/2006/metadata/properties" ma:root="true" ma:fieldsID="5c3f0fc38da4e1fc8492a1e5c7a4ddc2" ns2:_="" ns3:_="">
    <xsd:import namespace="5fa65f80-b98c-4785-b11c-7fe31689c53a"/>
    <xsd:import namespace="3b7537fc-f889-442f-aaa5-cd6048c5d3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a65f80-b98c-4785-b11c-7fe31689c5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714c7ce-8455-4837-b106-d9bc408f7d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7537fc-f889-442f-aaa5-cd6048c5d3e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3d13ba2-e6ed-43b2-b1ab-ae1d8655590f}" ma:internalName="TaxCatchAll" ma:showField="CatchAllData" ma:web="3b7537fc-f889-442f-aaa5-cd6048c5d3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fa65f80-b98c-4785-b11c-7fe31689c53a">
      <Terms xmlns="http://schemas.microsoft.com/office/infopath/2007/PartnerControls"/>
    </lcf76f155ced4ddcb4097134ff3c332f>
    <TaxCatchAll xmlns="3b7537fc-f889-442f-aaa5-cd6048c5d3e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AE35CA-02BB-48F4-BF1E-59D164E7480C}"/>
</file>

<file path=customXml/itemProps2.xml><?xml version="1.0" encoding="utf-8"?>
<ds:datastoreItem xmlns:ds="http://schemas.openxmlformats.org/officeDocument/2006/customXml" ds:itemID="{75CC3677-6D44-4F55-BC7D-9F6458DBF2F6}">
  <ds:schemaRefs>
    <ds:schemaRef ds:uri="http://purl.org/dc/elements/1.1/"/>
    <ds:schemaRef ds:uri="0fbd0a86-c451-44ae-93e4-685555ecba8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2c51c951-45f4-46b9-b5ab-787c234be6cd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2ABD0CA-C256-42B3-B942-965E758FD1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 Theme</Template>
  <TotalTime>3</TotalTime>
  <Words>1152</Words>
  <Application>Microsoft Office PowerPoint</Application>
  <PresentationFormat>Widescreen</PresentationFormat>
  <Paragraphs>255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Segoe UI</vt:lpstr>
      <vt:lpstr>Segoe UI Semibold</vt:lpstr>
      <vt:lpstr>Origin Theme</vt:lpstr>
      <vt:lpstr>The UK Cross-Media  Measurement Platform</vt:lpstr>
      <vt:lpstr>Agenda </vt:lpstr>
      <vt:lpstr>Now 80 stakeholders engaged in the programme</vt:lpstr>
      <vt:lpstr>New advertisers onboarding, prospect pipeline continues to grow</vt:lpstr>
      <vt:lpstr>70% market coverage by ~end 2025. Increasing further across 2026 &amp; beyond</vt:lpstr>
      <vt:lpstr>2. Driving adoption – Origin onboarding process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Driving adoption – questions to ask your agency</vt:lpstr>
      <vt:lpstr>4. Barb meeting, 19th November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Lawson</dc:creator>
  <cp:lastModifiedBy>Linda Lockyer</cp:lastModifiedBy>
  <cp:revision>3</cp:revision>
  <dcterms:created xsi:type="dcterms:W3CDTF">2025-10-02T12:07:42Z</dcterms:created>
  <dcterms:modified xsi:type="dcterms:W3CDTF">2025-10-04T17:03:52Z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10846664</vt:lpwstr>
  </property>
  <property fmtid="{D5CDD505-2E9C-101B-9397-08002B2CF9AE}" pid="3" name="NXPowerLiteSettings">
    <vt:lpwstr>874006B004C800</vt:lpwstr>
  </property>
  <property fmtid="{D5CDD505-2E9C-101B-9397-08002B2CF9AE}" pid="4" name="NXPowerLiteVersion">
    <vt:lpwstr>D7.1.14</vt:lpwstr>
  </property>
  <property fmtid="{D5CDD505-2E9C-101B-9397-08002B2CF9AE}" pid="5" name="ContentTypeId">
    <vt:lpwstr>0x010100BAB37FD41C829541B0638E90CC1EAB4F</vt:lpwstr>
  </property>
  <property fmtid="{D5CDD505-2E9C-101B-9397-08002B2CF9AE}" pid="6" name="MediaServiceImageTags">
    <vt:lpwstr/>
  </property>
</Properties>
</file>